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300" r:id="rId2"/>
    <p:sldId id="258" r:id="rId3"/>
    <p:sldId id="260" r:id="rId4"/>
    <p:sldId id="262" r:id="rId5"/>
    <p:sldId id="298" r:id="rId6"/>
    <p:sldId id="263" r:id="rId7"/>
    <p:sldId id="264" r:id="rId8"/>
    <p:sldId id="296" r:id="rId9"/>
    <p:sldId id="265" r:id="rId10"/>
    <p:sldId id="266" r:id="rId11"/>
    <p:sldId id="294" r:id="rId12"/>
    <p:sldId id="267" r:id="rId13"/>
    <p:sldId id="268" r:id="rId14"/>
    <p:sldId id="292" r:id="rId15"/>
    <p:sldId id="280" r:id="rId16"/>
    <p:sldId id="29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A665A1-2052-4C64-933B-0460E8F51B0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81015-6B2E-4E75-8BD4-1AD0F475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527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B81015-6B2E-4E75-8BD4-1AD0F475898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527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8523F60-8985-4B74-94C0-84CAB721DE1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B45BA10-EF94-41E3-BE33-A8B0AC20C1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VY_32_INOVACE_27_18_Jihovýchodní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(</a:t>
            </a:r>
            <a:r>
              <a:rPr lang="cs-CZ" sz="2400" i="1" dirty="0" smtClean="0">
                <a:solidFill>
                  <a:sysClr val="window" lastClr="FFFFFF"/>
                </a:solidFill>
                <a:latin typeface="Times New Roman" pitchFamily="18" charset="0"/>
                <a:cs typeface="Times New Roman" pitchFamily="18" charset="0"/>
              </a:rPr>
              <a:t>Rumunsko, Bulharsko, Chorvatsko, Slovinsko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88840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4"/>
          <p:cNvSpPr txBox="1">
            <a:spLocks/>
          </p:cNvSpPr>
          <p:nvPr/>
        </p:nvSpPr>
        <p:spPr>
          <a:xfrm>
            <a:off x="737865" y="4293045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7865" y="5066563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51693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/>
              <a:t>JIHOVÝCHODNÍ EVROPA</a:t>
            </a:r>
            <a:endParaRPr lang="cs-CZ" sz="66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195736" y="3356992"/>
            <a:ext cx="6560234" cy="233779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Státy a hlavní města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ylium" pitchFamily="2" charset="-18"/>
              </a:rPr>
              <a:t>(Rumunsko, Bulharsko, Chorvatsko, Slovinsko)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ylium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56172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RUMUNSKO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91" y="1479783"/>
            <a:ext cx="696000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7603" y="6422784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04056" y="4263723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2.</a:t>
            </a:r>
            <a:endParaRPr lang="cs-CZ" sz="1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63723"/>
            <a:ext cx="27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se zářezem 1"/>
          <p:cNvSpPr/>
          <p:nvPr/>
        </p:nvSpPr>
        <p:spPr>
          <a:xfrm>
            <a:off x="2403652" y="5013176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67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 </a:t>
            </a:r>
            <a:r>
              <a:rPr lang="cs-CZ" sz="4400" b="1" dirty="0" smtClean="0">
                <a:latin typeface="Berylium" pitchFamily="2" charset="-18"/>
              </a:rPr>
              <a:t>hlavní město:    </a:t>
            </a:r>
          </a:p>
          <a:p>
            <a:r>
              <a:rPr lang="cs-CZ" sz="4400" b="1" dirty="0" smtClean="0">
                <a:latin typeface="Berylium" pitchFamily="2" charset="-18"/>
              </a:rPr>
              <a:t> jazyk: rumunština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zřízení: republika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města: Brašov</a:t>
            </a:r>
            <a:r>
              <a:rPr lang="cs-CZ" sz="4400" b="1" dirty="0">
                <a:latin typeface="Berylium" pitchFamily="2" charset="-18"/>
              </a:rPr>
              <a:t>, Temešvár, </a:t>
            </a:r>
            <a:r>
              <a:rPr lang="cs-CZ" sz="4400" b="1" dirty="0" err="1">
                <a:latin typeface="Berylium" pitchFamily="2" charset="-18"/>
              </a:rPr>
              <a:t>Constanţa</a:t>
            </a:r>
            <a:endParaRPr lang="cs-CZ" sz="4400" b="1" dirty="0">
              <a:latin typeface="Berylium" pitchFamily="2" charset="-18"/>
            </a:endParaRPr>
          </a:p>
          <a:p>
            <a:r>
              <a:rPr lang="cs-CZ" sz="4400" b="1" dirty="0" smtClean="0">
                <a:latin typeface="Berylium" pitchFamily="2" charset="-18"/>
              </a:rPr>
              <a:t> převažuje rostlinná výroba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nerostné suroviny: ropa, zemní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plyn, mangan</a:t>
            </a:r>
            <a:endParaRPr lang="cs-CZ" sz="4400" b="1" dirty="0"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83968" y="492191"/>
            <a:ext cx="206460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Bukurešť</a:t>
            </a:r>
          </a:p>
        </p:txBody>
      </p:sp>
    </p:spTree>
    <p:extLst>
      <p:ext uri="{BB962C8B-B14F-4D97-AF65-F5344CB8AC3E}">
        <p14:creationId xmlns:p14="http://schemas.microsoft.com/office/powerpoint/2010/main" val="10427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"/>
            <a:ext cx="916162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448" y="6581001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3.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26830"/>
            <a:ext cx="1221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Brašov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463" y="-2"/>
            <a:ext cx="924908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1" y="6581000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4.</a:t>
            </a:r>
            <a:endParaRPr lang="cs-CZ" sz="1200" b="1" dirty="0"/>
          </a:p>
        </p:txBody>
      </p:sp>
      <p:sp>
        <p:nvSpPr>
          <p:cNvPr id="8" name="Obdélník 7"/>
          <p:cNvSpPr/>
          <p:nvPr/>
        </p:nvSpPr>
        <p:spPr>
          <a:xfrm>
            <a:off x="683568" y="3712"/>
            <a:ext cx="71287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Budova rumunského parlamentu v Bukurešti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3712"/>
            <a:ext cx="9270146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6580999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5.</a:t>
            </a:r>
            <a:endParaRPr lang="cs-CZ" sz="1200" b="1" dirty="0"/>
          </a:p>
        </p:txBody>
      </p:sp>
      <p:sp>
        <p:nvSpPr>
          <p:cNvPr id="10" name="Obdélník 9"/>
          <p:cNvSpPr/>
          <p:nvPr/>
        </p:nvSpPr>
        <p:spPr>
          <a:xfrm>
            <a:off x="162160" y="122188"/>
            <a:ext cx="17107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Constanţa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6946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BULHARSKO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08" y="1482755"/>
            <a:ext cx="696000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4908" y="6453335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6.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84764"/>
            <a:ext cx="30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83199" y="4103700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7.</a:t>
            </a:r>
            <a:endParaRPr lang="cs-CZ" sz="1200" b="1" dirty="0"/>
          </a:p>
        </p:txBody>
      </p:sp>
      <p:sp>
        <p:nvSpPr>
          <p:cNvPr id="6" name="Šipka doprava se zářezem 5"/>
          <p:cNvSpPr/>
          <p:nvPr/>
        </p:nvSpPr>
        <p:spPr>
          <a:xfrm>
            <a:off x="2483768" y="5301208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78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25094"/>
            <a:ext cx="8229600" cy="5407813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 </a:t>
            </a:r>
            <a:r>
              <a:rPr lang="cs-CZ" sz="4400" b="1" dirty="0" smtClean="0">
                <a:latin typeface="Berylium" pitchFamily="2" charset="-18"/>
              </a:rPr>
              <a:t>hlavní město:    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jazyk: bulharština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zřízení: parlamentní republika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města: Plovdiv, Varna, Burgas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rostlinná výroba, produkce </a:t>
            </a:r>
          </a:p>
          <a:p>
            <a:pPr marL="0" indent="0">
              <a:buNone/>
            </a:pPr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  růžového oleje</a:t>
            </a:r>
          </a:p>
          <a:p>
            <a:r>
              <a:rPr lang="cs-CZ" sz="4400" b="1" dirty="0">
                <a:latin typeface="Berylium" pitchFamily="2" charset="-18"/>
              </a:rPr>
              <a:t> </a:t>
            </a:r>
            <a:r>
              <a:rPr lang="cs-CZ" sz="4400" b="1" dirty="0" smtClean="0">
                <a:latin typeface="Berylium" pitchFamily="2" charset="-18"/>
              </a:rPr>
              <a:t>těžba barevných kovů</a:t>
            </a:r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4211960" y="692696"/>
            <a:ext cx="119455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Sofia</a:t>
            </a:r>
          </a:p>
        </p:txBody>
      </p:sp>
    </p:spTree>
    <p:extLst>
      <p:ext uri="{BB962C8B-B14F-4D97-AF65-F5344CB8AC3E}">
        <p14:creationId xmlns:p14="http://schemas.microsoft.com/office/powerpoint/2010/main" val="1856589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156" y="6530860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8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51284" cy="6877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581001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9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6266" y="188640"/>
            <a:ext cx="1258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Burgas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8568" cy="68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156" y="6531599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10.</a:t>
            </a:r>
            <a:endParaRPr lang="cs-CZ" sz="1200" b="1" dirty="0"/>
          </a:p>
        </p:txBody>
      </p:sp>
      <p:sp>
        <p:nvSpPr>
          <p:cNvPr id="8" name="Obdélník 7"/>
          <p:cNvSpPr/>
          <p:nvPr/>
        </p:nvSpPr>
        <p:spPr>
          <a:xfrm>
            <a:off x="755576" y="13927"/>
            <a:ext cx="7248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Zbytky římských lázní s kostelem sv. Jiří, Sofia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04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CHORVATSKO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6960000" cy="52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690" y="6416859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85615" y="3869976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12.</a:t>
            </a:r>
            <a:endParaRPr lang="cs-CZ" sz="12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>
            <a:off x="1907704" y="5199135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9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299"/>
            <a:ext cx="8229600" cy="6355077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 smtClean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hlavní město:    </a:t>
            </a:r>
            <a:endParaRPr lang="cs-CZ" sz="4800" b="1" dirty="0">
              <a:latin typeface="Berylium" pitchFamily="2" charset="-18"/>
            </a:endParaRPr>
          </a:p>
          <a:p>
            <a:r>
              <a:rPr lang="cs-CZ" sz="4800" b="1" dirty="0" smtClean="0">
                <a:latin typeface="Berylium" pitchFamily="2" charset="-18"/>
              </a:rPr>
              <a:t> jazyk: chorvatština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zřízení: parlamentní republika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města: Dubrovník, Zadar, Split, </a:t>
            </a:r>
          </a:p>
          <a:p>
            <a:pPr marL="0" indent="0">
              <a:buNone/>
            </a:pPr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    Pula, Rijeka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Plitvická jezera, národní park </a:t>
            </a:r>
            <a:r>
              <a:rPr lang="cs-CZ" sz="4800" b="1" dirty="0" err="1" smtClean="0">
                <a:latin typeface="Berylium" pitchFamily="2" charset="-18"/>
              </a:rPr>
              <a:t>Krka</a:t>
            </a:r>
            <a:endParaRPr lang="cs-CZ" sz="4800" b="1" dirty="0" smtClean="0">
              <a:latin typeface="Berylium" pitchFamily="2" charset="-18"/>
            </a:endParaRP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výroba oceli, lodí, ropa, zemní </a:t>
            </a:r>
          </a:p>
          <a:p>
            <a:pPr marL="0" indent="0">
              <a:buNone/>
            </a:pPr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    plyn, vápenec, bauxit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olivy, fíky, ovoce, cukrovka, vinná   </a:t>
            </a:r>
          </a:p>
          <a:p>
            <a:pPr marL="137160" indent="0">
              <a:buNone/>
            </a:pPr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   réva</a:t>
            </a:r>
            <a:endParaRPr lang="cs-CZ" sz="4800" b="1" dirty="0"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01652" y="332656"/>
            <a:ext cx="1545616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100" b="1" dirty="0">
                <a:solidFill>
                  <a:prstClr val="white"/>
                </a:solidFill>
                <a:latin typeface="Berylium" pitchFamily="2" charset="-18"/>
              </a:rPr>
              <a:t>Záhřeb</a:t>
            </a:r>
          </a:p>
        </p:txBody>
      </p:sp>
    </p:spTree>
    <p:extLst>
      <p:ext uri="{BB962C8B-B14F-4D97-AF65-F5344CB8AC3E}">
        <p14:creationId xmlns:p14="http://schemas.microsoft.com/office/powerpoint/2010/main" val="255417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54" y="6581000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13.</a:t>
            </a:r>
            <a:endParaRPr lang="cs-CZ" sz="1200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64" y="1203"/>
            <a:ext cx="9142396" cy="6856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75" y="6581001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13.</a:t>
            </a:r>
            <a:endParaRPr lang="cs-CZ" sz="1200" b="1" dirty="0"/>
          </a:p>
        </p:txBody>
      </p:sp>
      <p:sp>
        <p:nvSpPr>
          <p:cNvPr id="6" name="Obdélník 5"/>
          <p:cNvSpPr/>
          <p:nvPr/>
        </p:nvSpPr>
        <p:spPr>
          <a:xfrm>
            <a:off x="210518" y="116632"/>
            <a:ext cx="3034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Národní park </a:t>
            </a:r>
            <a:r>
              <a:rPr lang="cs-CZ" sz="2400" b="1" dirty="0" err="1" smtClean="0">
                <a:solidFill>
                  <a:schemeClr val="bg1"/>
                </a:solidFill>
              </a:rPr>
              <a:t>Krka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121" y="-5314"/>
            <a:ext cx="9170121" cy="6858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6567608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14.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38752"/>
            <a:ext cx="1802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Dubrovník</a:t>
            </a:r>
            <a:endParaRPr lang="cs-CZ" sz="2400" b="1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350" y="-15365"/>
            <a:ext cx="9360870" cy="696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75" y="6575689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15.</a:t>
            </a:r>
            <a:endParaRPr lang="cs-CZ" sz="1200" b="1" dirty="0"/>
          </a:p>
        </p:txBody>
      </p:sp>
      <p:sp>
        <p:nvSpPr>
          <p:cNvPr id="10" name="Obdélník 9"/>
          <p:cNvSpPr/>
          <p:nvPr/>
        </p:nvSpPr>
        <p:spPr>
          <a:xfrm>
            <a:off x="277193" y="84918"/>
            <a:ext cx="42211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Národní divadlo v Záhřebu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81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SLOVINSKO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41" y="2852936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041" y="6386844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16.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20688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82994" y="3320688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17.</a:t>
            </a:r>
            <a:endParaRPr lang="cs-CZ" sz="1200" b="1" dirty="0"/>
          </a:p>
        </p:txBody>
      </p:sp>
      <p:sp>
        <p:nvSpPr>
          <p:cNvPr id="3" name="Šipka doprava se zářezem 2"/>
          <p:cNvSpPr/>
          <p:nvPr/>
        </p:nvSpPr>
        <p:spPr>
          <a:xfrm rot="2540991">
            <a:off x="2969718" y="3639658"/>
            <a:ext cx="1620000" cy="360000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6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16624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hlavní město:    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jazyk: slovinština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zřízení: parlamentní republika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města: </a:t>
            </a:r>
            <a:r>
              <a:rPr lang="cs-CZ" sz="4800" b="1" dirty="0" err="1" smtClean="0">
                <a:latin typeface="Berylium" pitchFamily="2" charset="-18"/>
              </a:rPr>
              <a:t>Maribor</a:t>
            </a:r>
            <a:r>
              <a:rPr lang="cs-CZ" sz="4800" b="1" dirty="0" smtClean="0">
                <a:latin typeface="Berylium" pitchFamily="2" charset="-18"/>
              </a:rPr>
              <a:t>, Nová </a:t>
            </a:r>
            <a:r>
              <a:rPr lang="cs-CZ" sz="4800" b="1" dirty="0" err="1" smtClean="0">
                <a:latin typeface="Berylium" pitchFamily="2" charset="-18"/>
              </a:rPr>
              <a:t>Gorica</a:t>
            </a:r>
            <a:endParaRPr lang="cs-CZ" sz="4800" b="1" dirty="0" smtClean="0">
              <a:latin typeface="Berylium" pitchFamily="2" charset="-18"/>
            </a:endParaRP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vyspělý průmysl – sportovní zboží, </a:t>
            </a:r>
          </a:p>
          <a:p>
            <a:pPr marL="0" indent="0">
              <a:buNone/>
            </a:pPr>
            <a:r>
              <a:rPr lang="cs-CZ" sz="4800" b="1" dirty="0" smtClean="0">
                <a:latin typeface="Berylium" pitchFamily="2" charset="-18"/>
              </a:rPr>
              <a:t>   ledničky (Gorenje), montáž    </a:t>
            </a:r>
          </a:p>
          <a:p>
            <a:pPr marL="0" indent="0">
              <a:buNone/>
            </a:pPr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  automobilů</a:t>
            </a:r>
          </a:p>
          <a:p>
            <a:r>
              <a:rPr lang="cs-CZ" sz="4800" b="1" dirty="0">
                <a:latin typeface="Berylium" pitchFamily="2" charset="-18"/>
              </a:rPr>
              <a:t> </a:t>
            </a:r>
            <a:r>
              <a:rPr lang="cs-CZ" sz="4800" b="1" dirty="0" smtClean="0">
                <a:latin typeface="Berylium" pitchFamily="2" charset="-18"/>
              </a:rPr>
              <a:t>živočišná výroba</a:t>
            </a:r>
            <a:endParaRPr lang="cs-CZ" sz="4800" b="1" dirty="0">
              <a:latin typeface="Berylium" pitchFamily="2" charset="-18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388988" y="529320"/>
            <a:ext cx="16984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Clr>
                <a:srgbClr val="72A376"/>
              </a:buClr>
              <a:buSzPct val="70000"/>
            </a:pPr>
            <a:r>
              <a:rPr lang="cs-CZ" sz="4400" b="1" dirty="0">
                <a:solidFill>
                  <a:prstClr val="white"/>
                </a:solidFill>
                <a:latin typeface="Berylium" pitchFamily="2" charset="-18"/>
              </a:rPr>
              <a:t>Lublaň</a:t>
            </a:r>
          </a:p>
        </p:txBody>
      </p:sp>
    </p:spTree>
    <p:extLst>
      <p:ext uri="{BB962C8B-B14F-4D97-AF65-F5344CB8AC3E}">
        <p14:creationId xmlns:p14="http://schemas.microsoft.com/office/powerpoint/2010/main" val="10027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088" y="6568812"/>
            <a:ext cx="4090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18.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152" y="159023"/>
            <a:ext cx="1445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Maribor</a:t>
            </a:r>
            <a:endParaRPr lang="cs-CZ" sz="2400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190"/>
            <a:ext cx="9144000" cy="6877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1" y="155675"/>
            <a:ext cx="53019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Panoráma města Lublaň s hradem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720" y="6603798"/>
            <a:ext cx="39145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>
                <a:solidFill>
                  <a:schemeClr val="bg1"/>
                </a:solidFill>
              </a:rPr>
              <a:t>19.</a:t>
            </a:r>
            <a:endParaRPr lang="cs-CZ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12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03256"/>
          </a:xfrm>
        </p:spPr>
        <p:txBody>
          <a:bodyPr>
            <a:noAutofit/>
          </a:bodyPr>
          <a:lstStyle/>
          <a:p>
            <a:pPr algn="l"/>
            <a:r>
              <a:rPr lang="cs-CZ" sz="4400" dirty="0" smtClean="0">
                <a:solidFill>
                  <a:schemeClr val="tx1"/>
                </a:solidFill>
                <a:effectLst/>
                <a:latin typeface="Berylium" pitchFamily="2" charset="-18"/>
              </a:rPr>
              <a:t>Vyhledej státy na mapě a určuj hlavní města.</a:t>
            </a:r>
            <a:endParaRPr lang="cs-CZ" sz="4400" dirty="0">
              <a:solidFill>
                <a:schemeClr val="tx1"/>
              </a:solidFill>
              <a:effectLst/>
              <a:latin typeface="Berylium" pitchFamily="2" charset="-18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690864" cy="48074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600" dirty="0" smtClean="0"/>
              <a:t>Rumunsko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Bulharsko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Chorvatsko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Slovinsko</a:t>
            </a:r>
          </a:p>
          <a:p>
            <a:endParaRPr lang="cs-CZ" sz="36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32040" y="1628800"/>
            <a:ext cx="4104456" cy="4752528"/>
          </a:xfrm>
        </p:spPr>
        <p:txBody>
          <a:bodyPr>
            <a:noAutofit/>
          </a:bodyPr>
          <a:lstStyle/>
          <a:p>
            <a:r>
              <a:rPr lang="cs-CZ" sz="3300" dirty="0" smtClean="0"/>
              <a:t> Bukurešť</a:t>
            </a:r>
          </a:p>
          <a:p>
            <a:r>
              <a:rPr lang="cs-CZ" sz="3300" dirty="0"/>
              <a:t> </a:t>
            </a:r>
            <a:r>
              <a:rPr lang="cs-CZ" sz="3300" dirty="0" smtClean="0"/>
              <a:t>Sofia</a:t>
            </a:r>
          </a:p>
          <a:p>
            <a:r>
              <a:rPr lang="cs-CZ" sz="3300" dirty="0"/>
              <a:t> Z</a:t>
            </a:r>
            <a:r>
              <a:rPr lang="cs-CZ" sz="3300" dirty="0" smtClean="0"/>
              <a:t>áhřeb</a:t>
            </a:r>
          </a:p>
          <a:p>
            <a:r>
              <a:rPr lang="cs-CZ" sz="3300" dirty="0"/>
              <a:t> </a:t>
            </a:r>
            <a:r>
              <a:rPr lang="cs-CZ" sz="3300" dirty="0" smtClean="0"/>
              <a:t>Lublaň</a:t>
            </a:r>
          </a:p>
          <a:p>
            <a:pPr marL="0" indent="0">
              <a:buNone/>
            </a:pPr>
            <a:endParaRPr lang="cs-CZ" sz="3300" dirty="0"/>
          </a:p>
        </p:txBody>
      </p:sp>
    </p:spTree>
    <p:extLst>
      <p:ext uri="{BB962C8B-B14F-4D97-AF65-F5344CB8AC3E}">
        <p14:creationId xmlns:p14="http://schemas.microsoft.com/office/powerpoint/2010/main" val="101630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264696"/>
          </a:xfrm>
        </p:spPr>
        <p:txBody>
          <a:bodyPr>
            <a:normAutofit fontScale="92500"/>
          </a:bodyPr>
          <a:lstStyle/>
          <a:p>
            <a:r>
              <a:rPr lang="cs-CZ" sz="1200" dirty="0">
                <a:solidFill>
                  <a:prstClr val="white"/>
                </a:solidFill>
              </a:rPr>
              <a:t>Použité </a:t>
            </a:r>
            <a:r>
              <a:rPr lang="cs-CZ" sz="1200" dirty="0" smtClean="0">
                <a:solidFill>
                  <a:prstClr val="white"/>
                </a:solidFill>
              </a:rPr>
              <a:t>zdroje</a:t>
            </a:r>
          </a:p>
          <a:p>
            <a:pPr marL="228600" indent="-228600">
              <a:buAutoNum type="arabicPeriod"/>
            </a:pPr>
            <a:r>
              <a:rPr lang="it-IT" sz="1100" dirty="0" smtClean="0"/>
              <a:t>LIUZZO</a:t>
            </a:r>
            <a:r>
              <a:rPr lang="it-IT" sz="1100" dirty="0"/>
              <a:t>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[cit. </a:t>
            </a:r>
            <a:r>
              <a:rPr lang="cs-CZ" sz="1100" dirty="0" smtClean="0"/>
              <a:t>10</a:t>
            </a:r>
            <a:r>
              <a:rPr lang="it-IT" sz="1100" dirty="0" smtClean="0"/>
              <a:t>.</a:t>
            </a:r>
            <a:r>
              <a:rPr lang="cs-CZ" sz="1100" dirty="0" smtClean="0"/>
              <a:t>3</a:t>
            </a:r>
            <a:r>
              <a:rPr lang="it-IT" sz="1100" dirty="0" smtClean="0"/>
              <a:t>.2012</a:t>
            </a:r>
            <a:r>
              <a:rPr lang="it-IT" sz="1100" dirty="0"/>
              <a:t>]. Dostupný na WWW: &lt;http://cs.wikipedia.org/wiki/Soubor:EU_location_ROM.png&gt;.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Soubor:Flag_of_Romania.svg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RONYECZROBERT. </a:t>
            </a:r>
            <a:r>
              <a:rPr lang="cs-CZ" sz="1100" i="1" dirty="0" err="1" smtClean="0"/>
              <a:t>Wikipedi</a:t>
            </a:r>
            <a:r>
              <a:rPr lang="cs-CZ" sz="1100" dirty="0" err="1" smtClean="0"/>
              <a:t>a</a:t>
            </a:r>
            <a:r>
              <a:rPr lang="cs-CZ" sz="1100" dirty="0" smtClean="0"/>
              <a:t> </a:t>
            </a:r>
            <a:r>
              <a:rPr lang="cs-CZ" sz="1100" dirty="0" smtClean="0"/>
              <a:t>[online</a:t>
            </a:r>
            <a:r>
              <a:rPr lang="cs-CZ" sz="1100" dirty="0"/>
              <a:t>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Soubor:Brassopanorama.jpg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CORNELLÀ, </a:t>
            </a:r>
            <a:r>
              <a:rPr lang="cs-CZ" sz="1100" dirty="0" err="1"/>
              <a:t>Ferran</a:t>
            </a:r>
            <a:r>
              <a:rPr lang="cs-CZ" sz="1100" dirty="0"/>
              <a:t>. </a:t>
            </a:r>
            <a:r>
              <a:rPr lang="cs-CZ" sz="1100" i="1" dirty="0" err="1" smtClean="0"/>
              <a:t>Wikipedi</a:t>
            </a:r>
            <a:r>
              <a:rPr lang="cs-CZ" sz="1100" dirty="0" err="1" smtClean="0"/>
              <a:t>a</a:t>
            </a:r>
            <a:r>
              <a:rPr lang="cs-CZ" sz="1100" dirty="0" smtClean="0"/>
              <a:t> </a:t>
            </a:r>
            <a:r>
              <a:rPr lang="cs-CZ" sz="1100" dirty="0" smtClean="0"/>
              <a:t>[online</a:t>
            </a:r>
            <a:r>
              <a:rPr lang="cs-CZ" sz="1100" dirty="0"/>
              <a:t>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&lt;http://cs.wikipedia.org/wiki/Soubor:Palace_of_the_</a:t>
            </a:r>
            <a:r>
              <a:rPr lang="cs-CZ" sz="1100" dirty="0" err="1"/>
              <a:t>Parliament</a:t>
            </a:r>
            <a:r>
              <a:rPr lang="cs-CZ" sz="1100" dirty="0"/>
              <a:t>,_frontal_view.JPG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GETIB.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&lt;http://commons.wikimedia.org/wiki/File:AmerigoVespucci-and-Mircea-in-Constanta-RO-2009.JPG?uselang=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&lt;http://cs.wikipedia.org/wiki/Soubor:EU_location_BUL.png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Soubor:Flag_of_Bulgaria.svg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KRANSEN, </a:t>
            </a:r>
            <a:r>
              <a:rPr lang="cs-CZ" sz="1100" dirty="0" err="1"/>
              <a:t>Jeroen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Soubor:Hvoina.jpeg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pt-BR" sz="1100" dirty="0"/>
              <a:t>NASOMATRIX. </a:t>
            </a:r>
            <a:r>
              <a:rPr lang="pt-BR" sz="1100" i="1" dirty="0"/>
              <a:t>Wikimedia commons</a:t>
            </a:r>
            <a:r>
              <a:rPr lang="pt-BR" sz="1100" dirty="0"/>
              <a:t> [online]. </a:t>
            </a:r>
            <a:r>
              <a:rPr lang="pt-BR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pt-BR" sz="1100" dirty="0" smtClean="0"/>
              <a:t>]. </a:t>
            </a:r>
            <a:r>
              <a:rPr lang="pt-BR" sz="1100" dirty="0"/>
              <a:t>Dostupný na WWW: &lt;http://commons.wikimedia.org/wiki/File:%D0%91%D1%83%D1%80%D0%B3%D0%B0%D1%81_%D0%9F%D0%BB%D0%B0%D0%B6.jpg?uselang=cs&gt;.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Soubor:StGeorgeRotundaSofia.JPG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&lt;http://cs.wikipedia.org/wiki/Soubor:Europe_location_CRO.png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Soubor:Flag_of_Croatia.svg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BERNET, Markus.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Soubor:Krka_Skradinski_buk.jpg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TAMÁS, János.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&lt;http://commons.wikimedia.org/wiki/File:Dubrovnik_-_Flickr_-_jns001_(26).</a:t>
            </a:r>
            <a:r>
              <a:rPr lang="cs-CZ" sz="1100" dirty="0" err="1"/>
              <a:t>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&lt;http://cs.wikipedia.org/wiki/Soubor:Z%C3%A1h%C5%99eb_3.jpg&gt;.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Soubor:LocationSlovenia.svg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Soubor:Flag_of_Slovenia.svg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JAKOBČIČ, Andrej.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Soubor:Maribor_Lent.jpg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SHERMOZLE.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10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3</a:t>
            </a:r>
            <a:r>
              <a:rPr lang="it-IT" sz="1100" dirty="0">
                <a:solidFill>
                  <a:prstClr val="white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Soubor:Ljubljana-skyline.jpg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endParaRPr lang="cs-CZ" sz="1100" dirty="0" smtClean="0"/>
          </a:p>
          <a:p>
            <a:pPr marL="228600" indent="-228600">
              <a:buAutoNum type="arabicPeriod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55871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548</TotalTime>
  <Words>809</Words>
  <Application>Microsoft Office PowerPoint</Application>
  <PresentationFormat>Předvádění na obrazovce (4:3)</PresentationFormat>
  <Paragraphs>106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Prezentace aplikace PowerPoint</vt:lpstr>
      <vt:lpstr>JIHOVÝCHODNÍ EVROPA</vt:lpstr>
      <vt:lpstr>RUMUNSKO</vt:lpstr>
      <vt:lpstr>Prezentace aplikace PowerPoint</vt:lpstr>
      <vt:lpstr>Prezentace aplikace PowerPoint</vt:lpstr>
      <vt:lpstr>BULHARSKO</vt:lpstr>
      <vt:lpstr>Prezentace aplikace PowerPoint</vt:lpstr>
      <vt:lpstr>Prezentace aplikace PowerPoint</vt:lpstr>
      <vt:lpstr>CHORVATSKO</vt:lpstr>
      <vt:lpstr>Prezentace aplikace PowerPoint</vt:lpstr>
      <vt:lpstr>Prezentace aplikace PowerPoint</vt:lpstr>
      <vt:lpstr>SLOVINSKO</vt:lpstr>
      <vt:lpstr>Prezentace aplikace PowerPoint</vt:lpstr>
      <vt:lpstr>Prezentace aplikace PowerPoint</vt:lpstr>
      <vt:lpstr>Vyhledej státy na mapě a určuj hlavní města.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Radoslava Mašatová Název materiálu: VY_32_INOVACE_Prvouka  Číslo projektu: CZ.1.07/1.4.00/21.1115  </dc:title>
  <dc:creator> </dc:creator>
  <cp:lastModifiedBy> </cp:lastModifiedBy>
  <cp:revision>171</cp:revision>
  <dcterms:created xsi:type="dcterms:W3CDTF">2012-03-10T15:38:29Z</dcterms:created>
  <dcterms:modified xsi:type="dcterms:W3CDTF">2012-06-03T12:07:51Z</dcterms:modified>
</cp:coreProperties>
</file>