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notesMasterIdLst>
    <p:notesMasterId r:id="rId19"/>
  </p:notesMasterIdLst>
  <p:sldIdLst>
    <p:sldId id="276" r:id="rId2"/>
    <p:sldId id="258" r:id="rId3"/>
    <p:sldId id="259" r:id="rId4"/>
    <p:sldId id="260" r:id="rId5"/>
    <p:sldId id="261" r:id="rId6"/>
    <p:sldId id="263" r:id="rId7"/>
    <p:sldId id="265" r:id="rId8"/>
    <p:sldId id="264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33D456-4095-4B8B-94E1-03D5C6DE8B52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6065BA-0FCB-406E-9067-781ACDA473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82603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itchFamily="18" charset="0"/>
              <a:ea typeface="+mn-ea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6065BA-0FCB-406E-9067-781ACDA4730E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58041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DF209-AE8A-4A06-B991-D066785A4BB7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3E028-F0FB-4965-9EB1-D694A99F0C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DF209-AE8A-4A06-B991-D066785A4BB7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3E028-F0FB-4965-9EB1-D694A99F0C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DF209-AE8A-4A06-B991-D066785A4BB7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3E028-F0FB-4965-9EB1-D694A99F0C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DF209-AE8A-4A06-B991-D066785A4BB7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3E028-F0FB-4965-9EB1-D694A99F0C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DF209-AE8A-4A06-B991-D066785A4BB7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3E028-F0FB-4965-9EB1-D694A99F0C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DF209-AE8A-4A06-B991-D066785A4BB7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3E028-F0FB-4965-9EB1-D694A99F0C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DF209-AE8A-4A06-B991-D066785A4BB7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3E028-F0FB-4965-9EB1-D694A99F0C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DF209-AE8A-4A06-B991-D066785A4BB7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3E028-F0FB-4965-9EB1-D694A99F0C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DF209-AE8A-4A06-B991-D066785A4BB7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C213E028-F0FB-4965-9EB1-D694A99F0C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DF209-AE8A-4A06-B991-D066785A4BB7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3E028-F0FB-4965-9EB1-D694A99F0C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DF209-AE8A-4A06-B991-D066785A4BB7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3E028-F0FB-4965-9EB1-D694A99F0C3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AEDF209-AE8A-4A06-B991-D066785A4BB7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213E028-F0FB-4965-9EB1-D694A99F0C3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9088" y="1916832"/>
            <a:ext cx="3425825" cy="2493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3"/>
          <p:cNvSpPr txBox="1">
            <a:spLocks/>
          </p:cNvSpPr>
          <p:nvPr/>
        </p:nvSpPr>
        <p:spPr bwMode="auto">
          <a:xfrm>
            <a:off x="522288" y="332656"/>
            <a:ext cx="8099424" cy="19237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školy: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Autor: Mgr. Radoslava Mašatová</a:t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materiálu</a:t>
            </a:r>
            <a:r>
              <a:rPr kumimoji="0" lang="cs-CZ" sz="2400" b="0" i="0" u="none" strike="noStrike" kern="120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400" b="0" i="1" u="none" strike="noStrike" kern="120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VY_32_INOVACE_27_16_Jižní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Evropa  (Itálie,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Portugalsko, Řecko, Španělsko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)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Číslo projektu: CZ.1.07/1.4.00/21.1115 </a:t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ysClr val="window" lastClr="FFFFFF"/>
              </a:solidFill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8057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Podnadpis 4"/>
          <p:cNvSpPr txBox="1">
            <a:spLocks/>
          </p:cNvSpPr>
          <p:nvPr/>
        </p:nvSpPr>
        <p:spPr>
          <a:xfrm>
            <a:off x="737865" y="4302125"/>
            <a:ext cx="7668270" cy="1824037"/>
          </a:xfrm>
          <a:prstGeom prst="rect">
            <a:avLst/>
          </a:prstGeom>
        </p:spPr>
        <p:txBody>
          <a:bodyPr rtlCol="0">
            <a:no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759AA5">
                  <a:lumMod val="60000"/>
                  <a:lumOff val="40000"/>
                </a:srgbClr>
              </a:buClr>
              <a:buSzTx/>
              <a:buFont typeface="Arial" pitchFamily="34" charset="0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Anotace: Prezentace slouží k základnímu seznámení se státy a hlavními městy, k práci s mapou. Prvouka pro 5. ročník.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759AA5">
                  <a:lumMod val="60000"/>
                  <a:lumOff val="40000"/>
                </a:srgbClr>
              </a:buClr>
              <a:buSzTx/>
              <a:buFont typeface="Arial" pitchFamily="34" charset="0"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ysClr val="window" lastClr="FFFFFF">
                  <a:lumMod val="85000"/>
                  <a:lumOff val="15000"/>
                </a:sysClr>
              </a:solidFill>
              <a:effectLst/>
              <a:uLnTx/>
              <a:uFillTx/>
              <a:latin typeface="Tw Cen MT"/>
              <a:ea typeface="+mn-ea"/>
              <a:cs typeface="+mn-cs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37865" y="5078618"/>
            <a:ext cx="4139952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1200" cap="none" spc="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DUM zveřejněn na http://dumy.cz/materialy/prehled</a:t>
            </a:r>
          </a:p>
        </p:txBody>
      </p:sp>
    </p:spTree>
    <p:extLst>
      <p:ext uri="{BB962C8B-B14F-4D97-AF65-F5344CB8AC3E}">
        <p14:creationId xmlns:p14="http://schemas.microsoft.com/office/powerpoint/2010/main" val="2432972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/>
              <a:t>JIŽNÍ EVROPA</a:t>
            </a:r>
            <a:endParaRPr lang="cs-CZ" sz="8000" dirty="0"/>
          </a:p>
        </p:txBody>
      </p:sp>
      <p:sp>
        <p:nvSpPr>
          <p:cNvPr id="12" name="Podnadpis 11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7168280" cy="12192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Itálie, Portugalsko, Řecko, Španělsko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921239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908720"/>
            <a:ext cx="7680000" cy="57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204864"/>
            <a:ext cx="2701689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Šipka doprava se zářezem 5"/>
          <p:cNvSpPr/>
          <p:nvPr/>
        </p:nvSpPr>
        <p:spPr>
          <a:xfrm rot="7277709">
            <a:off x="4696603" y="4394367"/>
            <a:ext cx="1620000" cy="360000"/>
          </a:xfrm>
          <a:prstGeom prst="notchedRightArrow">
            <a:avLst/>
          </a:prstGeom>
          <a:solidFill>
            <a:srgbClr val="FF0000"/>
          </a:solidFill>
          <a:ln w="19050" cap="flat" cmpd="sng" algn="ctr">
            <a:solidFill>
              <a:srgbClr val="629DD1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Palatino Linotype"/>
              <a:ea typeface="+mn-ea"/>
              <a:cs typeface="+mn-cs"/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08720"/>
          </a:xfrm>
        </p:spPr>
        <p:txBody>
          <a:bodyPr/>
          <a:lstStyle/>
          <a:p>
            <a:r>
              <a:rPr lang="cs-CZ" dirty="0" smtClean="0"/>
              <a:t>ITÁLIE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39799" y="6391721"/>
            <a:ext cx="30489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1"/>
                </a:solidFill>
              </a:rPr>
              <a:t>1.</a:t>
            </a:r>
            <a:endParaRPr lang="cs-CZ" sz="1200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7504" y="3997858"/>
            <a:ext cx="3032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2.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214412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710698"/>
            <a:ext cx="8229600" cy="5436604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hlavní </a:t>
            </a: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město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jazyk: italština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zřízení: parlamentní republika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města: Benátky, Neapol, Terst,  </a:t>
            </a:r>
          </a:p>
          <a:p>
            <a:pPr marL="0" indent="0"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Milán</a:t>
            </a: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Janov, Turín,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</a:p>
          <a:p>
            <a:pPr marL="0" indent="0">
              <a:buNone/>
            </a:pP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Bologna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sopky: Vesuv, Etna</a:t>
            </a:r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923928" y="738826"/>
            <a:ext cx="119712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8288" lvl="0">
              <a:spcBef>
                <a:spcPct val="20000"/>
              </a:spcBef>
              <a:buSzPct val="60000"/>
            </a:pPr>
            <a:r>
              <a:rPr lang="cs-CZ" sz="4000" b="1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Řím</a:t>
            </a:r>
            <a:endParaRPr lang="cs-CZ" sz="40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85933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7" y="0"/>
            <a:ext cx="9132887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188640"/>
            <a:ext cx="9701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Etna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425" y="6581001"/>
            <a:ext cx="29527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3.</a:t>
            </a:r>
            <a:endParaRPr lang="cs-CZ" sz="1200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84542" y="143054"/>
            <a:ext cx="14125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Benátky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425" y="6457214"/>
            <a:ext cx="30489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4.</a:t>
            </a:r>
            <a:endParaRPr lang="cs-CZ" sz="1200" dirty="0">
              <a:solidFill>
                <a:schemeClr val="bg1"/>
              </a:solidFill>
            </a:endParaRPr>
          </a:p>
        </p:txBody>
      </p:sp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8321" y="-4943"/>
            <a:ext cx="9200642" cy="686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18500" y="143054"/>
            <a:ext cx="7793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Řím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970" y="6464120"/>
            <a:ext cx="2984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5.</a:t>
            </a:r>
            <a:endParaRPr lang="cs-CZ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4629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80728"/>
          </a:xfrm>
        </p:spPr>
        <p:txBody>
          <a:bodyPr/>
          <a:lstStyle/>
          <a:p>
            <a:r>
              <a:rPr lang="cs-CZ" dirty="0" smtClean="0"/>
              <a:t>PORTUGALSKO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980728"/>
            <a:ext cx="7680000" cy="57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564904"/>
            <a:ext cx="2700000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doprava se zářezem 4"/>
          <p:cNvSpPr/>
          <p:nvPr/>
        </p:nvSpPr>
        <p:spPr>
          <a:xfrm rot="8555357">
            <a:off x="3290602" y="5102685"/>
            <a:ext cx="1620000" cy="360000"/>
          </a:xfrm>
          <a:prstGeom prst="notchedRightArrow">
            <a:avLst/>
          </a:prstGeom>
          <a:solidFill>
            <a:srgbClr val="FF0000"/>
          </a:solidFill>
          <a:ln w="19050" cap="flat" cmpd="sng" algn="ctr">
            <a:solidFill>
              <a:srgbClr val="FF0000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Palatino Linotype"/>
              <a:ea typeface="+mn-ea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6453336"/>
            <a:ext cx="30489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6.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0679" y="4325894"/>
            <a:ext cx="29046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7.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570602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800708"/>
            <a:ext cx="8229600" cy="5256584"/>
          </a:xfrm>
        </p:spPr>
        <p:txBody>
          <a:bodyPr>
            <a:normAutofit/>
          </a:bodyPr>
          <a:lstStyle/>
          <a:p>
            <a:r>
              <a:rPr lang="cs-CZ" sz="4000" dirty="0" smtClean="0"/>
              <a:t>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</a:t>
            </a: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město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jazyk: portugalština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zřízení: parlamentní republika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města: Porto, </a:t>
            </a:r>
            <a:r>
              <a:rPr lang="cs-CZ" sz="4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Braga</a:t>
            </a: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Portugalsku náleží souostroví Azory a Madeira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899355" y="794470"/>
            <a:ext cx="203132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Lisabon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26771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00"/>
            <a:ext cx="9144001" cy="6848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0310" y="6557947"/>
            <a:ext cx="3032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8.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378505" y="188640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Pevnost v </a:t>
            </a:r>
            <a:r>
              <a:rPr lang="cs-CZ" sz="2800" dirty="0" err="1" smtClean="0">
                <a:solidFill>
                  <a:schemeClr val="bg1"/>
                </a:solidFill>
              </a:rPr>
              <a:t>Guimarães</a:t>
            </a:r>
            <a:r>
              <a:rPr lang="cs-CZ" sz="2800" dirty="0" smtClean="0">
                <a:solidFill>
                  <a:schemeClr val="bg1"/>
                </a:solidFill>
              </a:rPr>
              <a:t>, symbol portugalské nezávislosti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9" y="0"/>
            <a:ext cx="9144638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31954" y="260648"/>
            <a:ext cx="140615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Madeira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4927" y="6557946"/>
            <a:ext cx="30489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9.</a:t>
            </a:r>
            <a:endParaRPr lang="cs-CZ" sz="1200" dirty="0"/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9" y="-10209"/>
            <a:ext cx="9144639" cy="68784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5845" y="6525938"/>
            <a:ext cx="37221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10.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883" y="142473"/>
            <a:ext cx="13500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Lisabon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1358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234280"/>
            <a:ext cx="8229600" cy="1143000"/>
          </a:xfrm>
        </p:spPr>
        <p:txBody>
          <a:bodyPr/>
          <a:lstStyle/>
          <a:p>
            <a:r>
              <a:rPr lang="cs-CZ" dirty="0" smtClean="0"/>
              <a:t>ŘECKO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908720"/>
            <a:ext cx="7680000" cy="57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636912"/>
            <a:ext cx="2700000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doprava se zářezem 4"/>
          <p:cNvSpPr/>
          <p:nvPr/>
        </p:nvSpPr>
        <p:spPr>
          <a:xfrm rot="7007632">
            <a:off x="5367928" y="4525947"/>
            <a:ext cx="1620000" cy="360000"/>
          </a:xfrm>
          <a:prstGeom prst="notchedRightArrow">
            <a:avLst/>
          </a:prstGeom>
          <a:solidFill>
            <a:srgbClr val="FF0000"/>
          </a:solidFill>
          <a:ln w="19050" cap="flat" cmpd="sng" algn="ctr">
            <a:solidFill>
              <a:srgbClr val="FF0000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Palatino Linotype"/>
              <a:ea typeface="+mn-ea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6375811"/>
            <a:ext cx="36260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11.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7504" y="4432590"/>
            <a:ext cx="37221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12.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365548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16428"/>
            <a:ext cx="8229600" cy="5025144"/>
          </a:xfrm>
        </p:spPr>
        <p:txBody>
          <a:bodyPr>
            <a:normAutofit lnSpcReduction="10000"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hlavní </a:t>
            </a: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město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jazyk: řečtina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zřízení: parlamentní republika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města: Sparta, </a:t>
            </a:r>
            <a:r>
              <a:rPr lang="cs-CZ" sz="4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Kavala</a:t>
            </a: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Heraklion,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</a:p>
          <a:p>
            <a:pPr marL="0" indent="0">
              <a:buNone/>
            </a:pP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Korfu</a:t>
            </a: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Olympie, Soluň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Kréta – největší řecký ostrov</a:t>
            </a:r>
          </a:p>
          <a:p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bohatá historie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884549" y="836712"/>
            <a:ext cx="162820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8288" lvl="0">
              <a:spcBef>
                <a:spcPct val="20000"/>
              </a:spcBef>
              <a:buSzPct val="60000"/>
            </a:pPr>
            <a:r>
              <a:rPr lang="cs-CZ" sz="4000" b="1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Atény</a:t>
            </a:r>
            <a:endParaRPr lang="cs-CZ" sz="4000" b="1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760590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24" y="0"/>
            <a:ext cx="9144000" cy="6858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79512" y="116631"/>
            <a:ext cx="336823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Parthenon</a:t>
            </a:r>
            <a:r>
              <a:rPr kumimoji="0" lang="cs-CZ" sz="2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 v </a:t>
            </a: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Athénách</a:t>
            </a:r>
            <a:endParaRPr kumimoji="0" lang="cs-CZ" sz="2400" b="1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-698" y="6244702"/>
            <a:ext cx="36042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13.</a:t>
            </a:r>
            <a:endParaRPr lang="cs-CZ" sz="1200" dirty="0">
              <a:solidFill>
                <a:schemeClr val="bg1"/>
              </a:solidFill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978" y="6065"/>
            <a:ext cx="9159957" cy="68458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0324" y="6531507"/>
            <a:ext cx="37382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14.</a:t>
            </a:r>
            <a:endParaRPr lang="cs-CZ" sz="1200" dirty="0"/>
          </a:p>
        </p:txBody>
      </p:sp>
      <p:sp>
        <p:nvSpPr>
          <p:cNvPr id="9" name="Obdélník 8"/>
          <p:cNvSpPr/>
          <p:nvPr/>
        </p:nvSpPr>
        <p:spPr>
          <a:xfrm>
            <a:off x="50965" y="116631"/>
            <a:ext cx="374974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Olymp a město </a:t>
            </a:r>
            <a:r>
              <a:rPr kumimoji="0" lang="cs-CZ" sz="2400" b="1" i="0" u="none" strike="noStrike" kern="0" cap="none" spc="0" normalizeH="0" baseline="0" noProof="0" dirty="0" err="1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Litochoro</a:t>
            </a:r>
            <a:endParaRPr kumimoji="0" lang="cs-CZ" sz="2400" b="1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608" y="-3067"/>
            <a:ext cx="9183216" cy="6864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-22083" y="6531507"/>
            <a:ext cx="36740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15.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3379" y="188640"/>
            <a:ext cx="26292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Parlament, </a:t>
            </a:r>
            <a:r>
              <a:rPr kumimoji="0" lang="cs-CZ" sz="24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</a:t>
            </a: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tény</a:t>
            </a:r>
            <a:endParaRPr kumimoji="0" lang="cs-CZ" sz="2400" b="1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08130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11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-132848"/>
            <a:ext cx="8229600" cy="1143000"/>
          </a:xfrm>
        </p:spPr>
        <p:txBody>
          <a:bodyPr/>
          <a:lstStyle/>
          <a:p>
            <a:r>
              <a:rPr lang="cs-CZ" dirty="0" smtClean="0"/>
              <a:t>ŠPANĚLSKO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010152"/>
            <a:ext cx="7680000" cy="57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153" y="2565104"/>
            <a:ext cx="2700000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doprava se zářezem 4"/>
          <p:cNvSpPr/>
          <p:nvPr/>
        </p:nvSpPr>
        <p:spPr>
          <a:xfrm rot="8418913">
            <a:off x="3996237" y="4624839"/>
            <a:ext cx="1620000" cy="360000"/>
          </a:xfrm>
          <a:prstGeom prst="notchedRightArrow">
            <a:avLst/>
          </a:prstGeom>
          <a:solidFill>
            <a:srgbClr val="FF0000"/>
          </a:solidFill>
          <a:ln w="19050" cap="flat" cmpd="sng" algn="ctr">
            <a:solidFill>
              <a:srgbClr val="FF0000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Palatino Linotype"/>
              <a:ea typeface="+mn-ea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3243" y="6447819"/>
            <a:ext cx="37382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16.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5338" y="4370620"/>
            <a:ext cx="3563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17.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214324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332656"/>
            <a:ext cx="8496944" cy="6192688"/>
          </a:xfrm>
        </p:spPr>
        <p:txBody>
          <a:bodyPr>
            <a:normAutofit fontScale="92500" lnSpcReduction="10000"/>
          </a:bodyPr>
          <a:lstStyle/>
          <a:p>
            <a:r>
              <a:rPr lang="cs-CZ" sz="4300" dirty="0" smtClean="0"/>
              <a:t> </a:t>
            </a:r>
            <a:r>
              <a:rPr lang="cs-CZ" sz="4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</a:t>
            </a:r>
            <a:r>
              <a:rPr lang="cs-CZ" sz="4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město</a:t>
            </a:r>
            <a:r>
              <a:rPr lang="cs-CZ" sz="4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</a:t>
            </a:r>
            <a:endParaRPr lang="cs-CZ" sz="43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jazyk: španělština</a:t>
            </a:r>
          </a:p>
          <a:p>
            <a:r>
              <a:rPr lang="cs-CZ" sz="4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zřízení: konstituční monarchie  </a:t>
            </a:r>
          </a:p>
          <a:p>
            <a:pPr marL="0" indent="0">
              <a:buNone/>
            </a:pPr>
            <a:r>
              <a:rPr lang="cs-CZ" sz="4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(</a:t>
            </a:r>
            <a:r>
              <a:rPr lang="cs-CZ" sz="4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království)</a:t>
            </a:r>
          </a:p>
          <a:p>
            <a:r>
              <a:rPr lang="cs-CZ" sz="4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města: Sevilla, Zaragoza, Toledo, </a:t>
            </a:r>
          </a:p>
          <a:p>
            <a:pPr marL="0" indent="0">
              <a:buNone/>
            </a:pPr>
            <a:r>
              <a:rPr lang="cs-CZ" sz="4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Barcelona</a:t>
            </a:r>
            <a:r>
              <a:rPr lang="cs-CZ" sz="4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43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Valencia</a:t>
            </a:r>
            <a:r>
              <a:rPr lang="cs-CZ" sz="4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sz="4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ke království patří </a:t>
            </a:r>
            <a:r>
              <a:rPr lang="cs-CZ" sz="4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také Kanárské  </a:t>
            </a:r>
          </a:p>
          <a:p>
            <a:pPr marL="0" indent="0">
              <a:buNone/>
            </a:pPr>
            <a:r>
              <a:rPr lang="cs-CZ" sz="4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ostrovy a Baleáry</a:t>
            </a:r>
          </a:p>
          <a:p>
            <a:r>
              <a:rPr lang="cs-CZ" sz="4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býčí zápasy  </a:t>
            </a:r>
          </a:p>
          <a:p>
            <a:pPr marL="0" indent="0">
              <a:buNone/>
            </a:pP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769958" y="260648"/>
            <a:ext cx="185659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Madrid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75526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566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259" y="6521701"/>
            <a:ext cx="37221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18.</a:t>
            </a:r>
            <a:endParaRPr lang="cs-CZ" sz="12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1460" y="120053"/>
            <a:ext cx="10182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Sevilla</a:t>
            </a:r>
            <a:endParaRPr kumimoji="0" lang="cs-CZ" sz="240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291" y="-12779"/>
            <a:ext cx="9170582" cy="688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-13291" y="6558909"/>
            <a:ext cx="37382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19.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6362" y="146294"/>
            <a:ext cx="10935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Madrid</a:t>
            </a:r>
            <a:endParaRPr kumimoji="0" lang="cs-CZ" sz="240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648333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/>
              <a:t>Ukazuj státy na mapě a určuj hlavní města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ŠPANĚLSKO</a:t>
            </a:r>
          </a:p>
          <a:p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ITÁLIE</a:t>
            </a:r>
          </a:p>
          <a:p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ŘECKO</a:t>
            </a:r>
          </a:p>
          <a:p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PORTUGALSKO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Madrid</a:t>
            </a:r>
          </a:p>
          <a:p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Řím</a:t>
            </a:r>
          </a:p>
          <a:p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Atény</a:t>
            </a:r>
          </a:p>
          <a:p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Lisabon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36913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4896544" cy="1008112"/>
          </a:xfrm>
        </p:spPr>
        <p:txBody>
          <a:bodyPr>
            <a:noAutofit/>
          </a:bodyPr>
          <a:lstStyle/>
          <a:p>
            <a:r>
              <a:rPr lang="cs-CZ" sz="3600" dirty="0" smtClean="0"/>
              <a:t>Kterému státu patří ostrov Kréta?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340768"/>
            <a:ext cx="3672408" cy="2664296"/>
          </a:xfrm>
        </p:spPr>
        <p:txBody>
          <a:bodyPr>
            <a:norm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Španělsku</a:t>
            </a:r>
          </a:p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Řecku</a:t>
            </a:r>
          </a:p>
          <a:p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Itálii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9992" y="1988840"/>
            <a:ext cx="4038600" cy="223224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Vesuv</a:t>
            </a: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Etna</a:t>
            </a:r>
          </a:p>
          <a:p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Katla</a:t>
            </a:r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427984" y="836712"/>
            <a:ext cx="4896544" cy="1008112"/>
          </a:xfrm>
          <a:prstGeom prst="rect">
            <a:avLst/>
          </a:prstGeom>
        </p:spPr>
        <p:txBody>
          <a:bodyPr vert="horz" lIns="0" tIns="9144" rIns="0" bIns="9144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sz="4800" b="1" kern="1200">
                <a:ln w="500">
                  <a:solidFill>
                    <a:schemeClr val="tx2">
                      <a:shade val="20000"/>
                      <a:satMod val="350000"/>
                    </a:schemeClr>
                  </a:solidFill>
                </a:ln>
                <a:solidFill>
                  <a:schemeClr val="tx2">
                    <a:tint val="100000"/>
                    <a:satMod val="250000"/>
                  </a:schemeClr>
                </a:solidFill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/>
              <a:t>V Itálii leží sopky:</a:t>
            </a:r>
            <a:endParaRPr lang="cs-CZ" sz="3600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62445" y="4221088"/>
            <a:ext cx="8280920" cy="1008112"/>
          </a:xfrm>
          <a:prstGeom prst="rect">
            <a:avLst/>
          </a:prstGeom>
        </p:spPr>
        <p:txBody>
          <a:bodyPr vert="horz" lIns="0" tIns="9144" rIns="0" bIns="9144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sz="4800" b="1" kern="1200">
                <a:ln w="500">
                  <a:solidFill>
                    <a:schemeClr val="tx2">
                      <a:shade val="20000"/>
                      <a:satMod val="350000"/>
                    </a:schemeClr>
                  </a:solidFill>
                </a:ln>
                <a:solidFill>
                  <a:schemeClr val="tx2">
                    <a:tint val="100000"/>
                    <a:satMod val="250000"/>
                  </a:schemeClr>
                </a:solidFill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dirty="0" smtClean="0"/>
              <a:t>Vyhledej na mapě, která moře omývají břehy Itálie?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2445" y="5229200"/>
            <a:ext cx="69847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Středozemní, Tyrhénské, Jaderské a Jónské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19918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00"/>
                            </p:stCondLst>
                            <p:childTnLst>
                              <p:par>
                                <p:cTn id="24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xit" presetSubtype="3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53" presetClass="exit" presetSubtype="3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000"/>
                            </p:stCondLst>
                            <p:childTnLst>
                              <p:par>
                                <p:cTn id="56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6000"/>
                            </p:stCondLst>
                            <p:childTnLst>
                              <p:par>
                                <p:cTn id="62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xit" presetSubtype="3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496944" cy="5760640"/>
          </a:xfrm>
        </p:spPr>
        <p:txBody>
          <a:bodyPr/>
          <a:lstStyle/>
          <a:p>
            <a:r>
              <a:rPr lang="cs-CZ" sz="1200" dirty="0">
                <a:solidFill>
                  <a:prstClr val="white"/>
                </a:solidFill>
              </a:rPr>
              <a:t>Použité zdroje</a:t>
            </a:r>
            <a:r>
              <a:rPr lang="cs-CZ" sz="1200" dirty="0" smtClean="0">
                <a:solidFill>
                  <a:prstClr val="white"/>
                </a:solidFill>
              </a:rPr>
              <a:t>:</a:t>
            </a:r>
          </a:p>
          <a:p>
            <a:pPr marL="228600" indent="-228600">
              <a:buAutoNum type="arabicPeriod"/>
            </a:pPr>
            <a:r>
              <a:rPr lang="it-IT" sz="1100" dirty="0" smtClean="0"/>
              <a:t>LIUZZO</a:t>
            </a:r>
            <a:r>
              <a:rPr lang="it-IT" sz="1100" dirty="0"/>
              <a:t>, David. </a:t>
            </a:r>
            <a:r>
              <a:rPr lang="it-IT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it-IT" sz="1100" dirty="0" smtClean="0"/>
              <a:t> </a:t>
            </a:r>
            <a:r>
              <a:rPr lang="it-IT" sz="1100" dirty="0"/>
              <a:t>[online]. [cit. </a:t>
            </a:r>
            <a:r>
              <a:rPr lang="cs-CZ" sz="1100" dirty="0" smtClean="0"/>
              <a:t>04</a:t>
            </a:r>
            <a:r>
              <a:rPr lang="it-IT" sz="1100" dirty="0" smtClean="0"/>
              <a:t>.</a:t>
            </a:r>
            <a:r>
              <a:rPr lang="cs-CZ" sz="1100" dirty="0" smtClean="0"/>
              <a:t>0</a:t>
            </a:r>
            <a:r>
              <a:rPr lang="it-IT" sz="1100" dirty="0" smtClean="0"/>
              <a:t>5.2012</a:t>
            </a:r>
            <a:r>
              <a:rPr lang="it-IT" sz="1100" dirty="0"/>
              <a:t>]. Dostupný na WWW: &lt;http://cs.wikipedia.org/wiki/Soubor:EU_location_ITA.png&gt;.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04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Soubor:Flag_of_Italy.svg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RENALIAS, </a:t>
            </a:r>
            <a:r>
              <a:rPr lang="cs-CZ" sz="1100" dirty="0" err="1"/>
              <a:t>Josep</a:t>
            </a:r>
            <a:r>
              <a:rPr lang="cs-CZ" sz="1100" dirty="0"/>
              <a:t>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04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&lt;http://cs.wikipedia.org/wiki/Soubor:EtnaAvi%C3%B3.JPG</a:t>
            </a:r>
            <a:r>
              <a:rPr lang="cs-CZ" sz="1100" dirty="0" smtClean="0"/>
              <a:t>&gt;.</a:t>
            </a:r>
          </a:p>
          <a:p>
            <a:pPr marL="228600" indent="-228600">
              <a:buAutoNum type="arabicPeriod"/>
            </a:pPr>
            <a:r>
              <a:rPr lang="cs-CZ" sz="1100" dirty="0"/>
              <a:t>PLCH, Josef.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04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&lt;http://cs.wikipedia.org/wiki/Soubor:Ben%C3%A1tky_-_Velk%C3%BD_kan%C3%A1l.jpg</a:t>
            </a:r>
            <a:r>
              <a:rPr lang="cs-CZ" sz="1100" dirty="0" smtClean="0"/>
              <a:t>&gt;.</a:t>
            </a:r>
          </a:p>
          <a:p>
            <a:pPr marL="22860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04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&lt;http://commons.wikimedia.org/wiki/</a:t>
            </a:r>
            <a:r>
              <a:rPr lang="cs-CZ" sz="1100" dirty="0" err="1"/>
              <a:t>File:Roma</a:t>
            </a:r>
            <a:r>
              <a:rPr lang="cs-CZ" sz="1100" dirty="0"/>
              <a:t>_(2005).</a:t>
            </a:r>
            <a:r>
              <a:rPr lang="cs-CZ" sz="1100" dirty="0" err="1"/>
              <a:t>jpg?uselang</a:t>
            </a:r>
            <a:r>
              <a:rPr lang="cs-CZ" sz="1100" dirty="0"/>
              <a:t>=</a:t>
            </a:r>
            <a:r>
              <a:rPr lang="cs-CZ" sz="1100" dirty="0" err="1"/>
              <a:t>cs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it-IT" sz="1100" dirty="0"/>
              <a:t>LIUZZO, David. </a:t>
            </a:r>
            <a:r>
              <a:rPr lang="it-IT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it-IT" sz="1100" dirty="0" smtClean="0"/>
              <a:t> </a:t>
            </a:r>
            <a:r>
              <a:rPr lang="it-IT" sz="1100" dirty="0"/>
              <a:t>[online]. </a:t>
            </a:r>
            <a:r>
              <a:rPr lang="it-IT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04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it-IT" sz="1100" dirty="0" smtClean="0"/>
              <a:t>]. </a:t>
            </a:r>
            <a:r>
              <a:rPr lang="it-IT" sz="1100" dirty="0"/>
              <a:t>Dostupný na WWW: &lt;http://cs.wikipedia.org/wiki/Soubor:EU_location_POR.png</a:t>
            </a:r>
            <a:r>
              <a:rPr lang="it-IT" sz="1100" dirty="0" smtClean="0"/>
              <a:t>&gt;.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04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Soubor:Flag_of_Portugal.svg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04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&lt;http://cs.wikipedia.org/wiki/Soubor:Castelo_de_Guimar%C3%A3es_Castelo_da_Funda%C3%A7%C3%A3o2.JPG&gt;.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KOISTINEN, </a:t>
            </a:r>
            <a:r>
              <a:rPr lang="cs-CZ" sz="1100" dirty="0" err="1"/>
              <a:t>Ville</a:t>
            </a:r>
            <a:r>
              <a:rPr lang="cs-CZ" sz="1100" dirty="0"/>
              <a:t>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04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Soubor:Funchal_Pico_da_Cruz.jpg</a:t>
            </a:r>
            <a:r>
              <a:rPr lang="cs-CZ" sz="1100" dirty="0" smtClean="0"/>
              <a:t>&gt;.</a:t>
            </a:r>
          </a:p>
          <a:p>
            <a:pPr marL="228600" indent="-228600">
              <a:buAutoNum type="arabicPeriod"/>
            </a:pPr>
            <a:r>
              <a:rPr lang="cs-CZ" sz="1100" dirty="0"/>
              <a:t>GAGO, </a:t>
            </a:r>
            <a:r>
              <a:rPr lang="cs-CZ" sz="1100" dirty="0" err="1"/>
              <a:t>Osvaldo</a:t>
            </a:r>
            <a:r>
              <a:rPr lang="cs-CZ" sz="1100" dirty="0"/>
              <a:t>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04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Soubor:Parque_Eduardo_Setimo.JPG</a:t>
            </a:r>
            <a:r>
              <a:rPr lang="cs-CZ" sz="1100" dirty="0" smtClean="0"/>
              <a:t>&gt;.</a:t>
            </a:r>
          </a:p>
          <a:p>
            <a:pPr marL="228600" indent="-228600">
              <a:buAutoNum type="arabicPeriod"/>
            </a:pPr>
            <a:r>
              <a:rPr lang="it-IT" sz="1100" dirty="0"/>
              <a:t>LIUZZO, David. </a:t>
            </a:r>
            <a:r>
              <a:rPr lang="it-IT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it-IT" sz="1100" dirty="0" smtClean="0"/>
              <a:t> </a:t>
            </a:r>
            <a:r>
              <a:rPr lang="it-IT" sz="1100" dirty="0"/>
              <a:t>[online]. </a:t>
            </a:r>
            <a:r>
              <a:rPr lang="it-IT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04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it-IT" sz="1100" dirty="0" smtClean="0"/>
              <a:t>]. </a:t>
            </a:r>
            <a:r>
              <a:rPr lang="it-IT" sz="1100" dirty="0"/>
              <a:t>Dostupný na WWW: &lt;http://cs.wikipedia.org/wiki/Soubor:EU_location_GRE.png</a:t>
            </a:r>
            <a:r>
              <a:rPr lang="it-IT" sz="1100" dirty="0" smtClean="0"/>
              <a:t>&gt;.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04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Soubor:Flag_of_Greece.svg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nl-NL" sz="1100" dirty="0"/>
              <a:t>TUCA, Onkel. </a:t>
            </a:r>
            <a:r>
              <a:rPr lang="nl-NL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nl-NL" sz="1100" dirty="0" smtClean="0"/>
              <a:t> </a:t>
            </a:r>
            <a:r>
              <a:rPr lang="nl-NL" sz="1100" dirty="0"/>
              <a:t>[online]. </a:t>
            </a:r>
            <a:r>
              <a:rPr lang="nl-NL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04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nl-NL" sz="1100" dirty="0" smtClean="0"/>
              <a:t>]. </a:t>
            </a:r>
            <a:r>
              <a:rPr lang="nl-NL" sz="1100" dirty="0"/>
              <a:t>Dostupný na WWW: &lt;http://cs.wikipedia.org/wiki/Soubor:Parthenon.JPG</a:t>
            </a:r>
            <a:r>
              <a:rPr lang="nl-NL" sz="1100" dirty="0" smtClean="0"/>
              <a:t>&gt;.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04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Soubor:Olympus_Litochoro.JPG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nl-NL" sz="1100" dirty="0"/>
              <a:t>MCGOVERN, Gerard. </a:t>
            </a:r>
            <a:r>
              <a:rPr lang="nl-NL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nl-NL" sz="1100" dirty="0" smtClean="0"/>
              <a:t> </a:t>
            </a:r>
            <a:r>
              <a:rPr lang="nl-NL" sz="1100" dirty="0"/>
              <a:t>[online]. </a:t>
            </a:r>
            <a:r>
              <a:rPr lang="nl-NL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04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nl-NL" sz="1100" dirty="0" smtClean="0"/>
              <a:t>]. </a:t>
            </a:r>
            <a:r>
              <a:rPr lang="nl-NL" sz="1100" dirty="0"/>
              <a:t>Dostupný na WWW: &lt;http://cs.wikipedia.org/wiki/Soubor:Hellenic_Parliament_from_high_above.jpg</a:t>
            </a:r>
            <a:r>
              <a:rPr lang="nl-NL" sz="1100" dirty="0" smtClean="0"/>
              <a:t>&gt;.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it-IT" sz="1100" dirty="0"/>
              <a:t>LIUZZO, David. </a:t>
            </a:r>
            <a:r>
              <a:rPr lang="it-IT" sz="1100" i="1" dirty="0" smtClean="0"/>
              <a:t>Wikipedi</a:t>
            </a:r>
            <a:r>
              <a:rPr lang="cs-CZ" sz="1100" i="1" dirty="0" smtClean="0"/>
              <a:t>a</a:t>
            </a:r>
            <a:r>
              <a:rPr lang="it-IT" sz="1100" dirty="0" smtClean="0"/>
              <a:t> </a:t>
            </a:r>
            <a:r>
              <a:rPr lang="it-IT" sz="1100" dirty="0"/>
              <a:t>[online]. </a:t>
            </a:r>
            <a:r>
              <a:rPr lang="it-IT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04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it-IT" sz="1100" dirty="0" smtClean="0"/>
              <a:t>]. </a:t>
            </a:r>
            <a:r>
              <a:rPr lang="it-IT" sz="1100" dirty="0"/>
              <a:t>Dostupný na WWW: &lt;http://cs.wikipedia.org/wiki/Soubor:EU_location_ESP.png</a:t>
            </a:r>
            <a:r>
              <a:rPr lang="it-IT" sz="1100" dirty="0" smtClean="0"/>
              <a:t>&gt;.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smtClean="0"/>
              <a:t>Wikipedia</a:t>
            </a:r>
            <a:r>
              <a:rPr lang="cs-CZ" sz="110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it-IT" sz="1100" dirty="0">
                <a:solidFill>
                  <a:prstClr val="white"/>
                </a:solidFill>
              </a:rPr>
              <a:t>cit. </a:t>
            </a:r>
            <a:r>
              <a:rPr lang="cs-CZ" sz="1100" dirty="0">
                <a:solidFill>
                  <a:prstClr val="white"/>
                </a:solidFill>
              </a:rPr>
              <a:t>04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Soubor:Flag_of_Spain.svg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VILLAFRUELA, Daniel.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it-IT" sz="1100" dirty="0" smtClean="0">
                <a:solidFill>
                  <a:prstClr val="white"/>
                </a:solidFill>
              </a:rPr>
              <a:t>cit</a:t>
            </a:r>
            <a:r>
              <a:rPr lang="it-IT" sz="1100" dirty="0">
                <a:solidFill>
                  <a:prstClr val="white"/>
                </a:solidFill>
              </a:rPr>
              <a:t>. </a:t>
            </a:r>
            <a:r>
              <a:rPr lang="cs-CZ" sz="1100" dirty="0">
                <a:solidFill>
                  <a:prstClr val="white"/>
                </a:solidFill>
              </a:rPr>
              <a:t>04</a:t>
            </a:r>
            <a:r>
              <a:rPr lang="it-IT" sz="1100" dirty="0">
                <a:solidFill>
                  <a:prstClr val="white"/>
                </a:solidFill>
              </a:rPr>
              <a:t>.</a:t>
            </a:r>
            <a:r>
              <a:rPr lang="cs-CZ" sz="1100" dirty="0">
                <a:solidFill>
                  <a:prstClr val="white"/>
                </a:solidFill>
              </a:rPr>
              <a:t>0</a:t>
            </a:r>
            <a:r>
              <a:rPr lang="it-IT" sz="1100" dirty="0">
                <a:solidFill>
                  <a:prstClr val="white"/>
                </a:solidFill>
              </a:rPr>
              <a:t>5.2012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</a:t>
            </a:r>
            <a:r>
              <a:rPr lang="cs-CZ" sz="1100" dirty="0" smtClean="0"/>
              <a:t>:/</a:t>
            </a:r>
            <a:r>
              <a:rPr lang="en-US" sz="1100" dirty="0"/>
              <a:t>MADRID CITY HALL. </a:t>
            </a:r>
            <a:r>
              <a:rPr lang="en-US" sz="1100" i="1" dirty="0"/>
              <a:t>Wikimedia commons</a:t>
            </a:r>
            <a:r>
              <a:rPr lang="en-US" sz="1100" dirty="0"/>
              <a:t> [online]. [cit. 11.5.2012]. </a:t>
            </a:r>
            <a:r>
              <a:rPr lang="en-US" sz="1100" dirty="0" err="1"/>
              <a:t>Dostupný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&lt;http://commons.wikimedia.org/wiki/File:Mrio_arg.jpg?uselang=cs&gt;. </a:t>
            </a:r>
            <a:r>
              <a:rPr lang="cs-CZ" sz="1100" dirty="0" smtClean="0"/>
              <a:t>/</a:t>
            </a:r>
            <a:r>
              <a:rPr lang="cs-CZ" sz="1100" dirty="0"/>
              <a:t>commons.wikimedia.org/wiki/File:Cathedral_de_Sevilla-_Reales_Alcazares-20110914.jpg?uselang=</a:t>
            </a:r>
            <a:r>
              <a:rPr lang="cs-CZ" sz="1100" dirty="0" err="1"/>
              <a:t>cs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240604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142</TotalTime>
  <Words>810</Words>
  <Application>Microsoft Office PowerPoint</Application>
  <PresentationFormat>Předvádění na obrazovce (4:3)</PresentationFormat>
  <Paragraphs>111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Deluxe</vt:lpstr>
      <vt:lpstr>Prezentace aplikace PowerPoint</vt:lpstr>
      <vt:lpstr>JIŽNÍ EVROPA</vt:lpstr>
      <vt:lpstr>ITÁLIE</vt:lpstr>
      <vt:lpstr>Prezentace aplikace PowerPoint</vt:lpstr>
      <vt:lpstr>Prezentace aplikace PowerPoint</vt:lpstr>
      <vt:lpstr>PORTUGALSKO</vt:lpstr>
      <vt:lpstr>Prezentace aplikace PowerPoint</vt:lpstr>
      <vt:lpstr>Prezentace aplikace PowerPoint</vt:lpstr>
      <vt:lpstr>ŘECKO</vt:lpstr>
      <vt:lpstr>Prezentace aplikace PowerPoint</vt:lpstr>
      <vt:lpstr>Prezentace aplikace PowerPoint</vt:lpstr>
      <vt:lpstr>ŠPANĚLSKO</vt:lpstr>
      <vt:lpstr>Prezentace aplikace PowerPoint</vt:lpstr>
      <vt:lpstr>Prezentace aplikace PowerPoint</vt:lpstr>
      <vt:lpstr>Ukazuj státy na mapě a určuj hlavní města</vt:lpstr>
      <vt:lpstr>Kterému státu patří ostrov Kréta?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 </dc:creator>
  <cp:lastModifiedBy> </cp:lastModifiedBy>
  <cp:revision>50</cp:revision>
  <dcterms:created xsi:type="dcterms:W3CDTF">2012-05-04T17:07:27Z</dcterms:created>
  <dcterms:modified xsi:type="dcterms:W3CDTF">2012-06-04T11:26:26Z</dcterms:modified>
</cp:coreProperties>
</file>