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23"/>
  </p:notesMasterIdLst>
  <p:sldIdLst>
    <p:sldId id="308" r:id="rId2"/>
    <p:sldId id="304" r:id="rId3"/>
    <p:sldId id="268" r:id="rId4"/>
    <p:sldId id="270" r:id="rId5"/>
    <p:sldId id="293" r:id="rId6"/>
    <p:sldId id="271" r:id="rId7"/>
    <p:sldId id="272" r:id="rId8"/>
    <p:sldId id="295" r:id="rId9"/>
    <p:sldId id="273" r:id="rId10"/>
    <p:sldId id="274" r:id="rId11"/>
    <p:sldId id="297" r:id="rId12"/>
    <p:sldId id="275" r:id="rId13"/>
    <p:sldId id="276" r:id="rId14"/>
    <p:sldId id="299" r:id="rId15"/>
    <p:sldId id="277" r:id="rId16"/>
    <p:sldId id="278" r:id="rId17"/>
    <p:sldId id="301" r:id="rId18"/>
    <p:sldId id="283" r:id="rId19"/>
    <p:sldId id="305" r:id="rId20"/>
    <p:sldId id="306" r:id="rId21"/>
    <p:sldId id="30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13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994BF5-0E67-4DF2-9E13-B5D6408C345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51A79E-9878-410D-A2BF-94B214A83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88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1A79E-9878-410D-A2BF-94B214A8328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05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bg2">
                <a:tint val="38000"/>
                <a:satMod val="1800000"/>
              </a:schemeClr>
            </a:gs>
            <a:gs pos="5000">
              <a:schemeClr val="bg2">
                <a:tint val="40000"/>
                <a:satMod val="1800000"/>
              </a:schemeClr>
            </a:gs>
            <a:gs pos="50000">
              <a:schemeClr val="bg2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D98CA76-444E-4D27-95BB-4D8068D111E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9CC6309-C269-46F5-8BB9-66BBE130983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88840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VY_32_INOVACE_27_17_Jižní 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Evropa (Malta,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San Marino, Monako, Vatikán, Andorra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" lastClr="FFFFFF"/>
              </a:solidFill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dnadpis 4"/>
          <p:cNvSpPr txBox="1">
            <a:spLocks/>
          </p:cNvSpPr>
          <p:nvPr/>
        </p:nvSpPr>
        <p:spPr>
          <a:xfrm>
            <a:off x="737865" y="4310136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státy a hlavními městy, k práci s mapou.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7865" y="5083654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17685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JIŽNÍ EVROPA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Malta, San Marino, Monako, Vatikán, Andorra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130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0"/>
            <a:ext cx="7543800" cy="914400"/>
          </a:xfrm>
        </p:spPr>
        <p:txBody>
          <a:bodyPr/>
          <a:lstStyle/>
          <a:p>
            <a:r>
              <a:rPr lang="cs-CZ" sz="4400" b="1" dirty="0" smtClean="0"/>
              <a:t>  MALTA</a:t>
            </a:r>
            <a:endParaRPr lang="cs-CZ" sz="4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92896"/>
            <a:ext cx="270168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70710" y="6473027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1</a:t>
            </a:r>
            <a:r>
              <a:rPr lang="cs-CZ" sz="1200" b="1" dirty="0" smtClean="0">
                <a:solidFill>
                  <a:schemeClr val="bg1"/>
                </a:solidFill>
              </a:rPr>
              <a:t>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484" y="4281291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2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sp>
        <p:nvSpPr>
          <p:cNvPr id="2" name="Šipka doprava se zářezem 1"/>
          <p:cNvSpPr/>
          <p:nvPr/>
        </p:nvSpPr>
        <p:spPr>
          <a:xfrm>
            <a:off x="3419872" y="5965254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289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16632"/>
            <a:ext cx="7848872" cy="3888432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</a:t>
            </a:r>
            <a:r>
              <a:rPr lang="cs-CZ" sz="4000" b="1" dirty="0" smtClean="0"/>
              <a:t>hlavní město: </a:t>
            </a:r>
          </a:p>
          <a:p>
            <a:r>
              <a:rPr lang="cs-CZ" sz="4000" b="1" dirty="0" smtClean="0"/>
              <a:t> jazyk: maltština, angličtina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zřízení: parlamentní republika</a:t>
            </a:r>
          </a:p>
          <a:p>
            <a:pPr marL="18288" indent="0">
              <a:buNone/>
            </a:pPr>
            <a:endParaRPr lang="cs-CZ" sz="40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25" y="2924944"/>
            <a:ext cx="393643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2454" y="5877272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3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97111"/>
            <a:ext cx="4460619" cy="29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21613" y="6256751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4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sp>
        <p:nvSpPr>
          <p:cNvPr id="2" name="Obdélník 1"/>
          <p:cNvSpPr/>
          <p:nvPr/>
        </p:nvSpPr>
        <p:spPr>
          <a:xfrm>
            <a:off x="4276462" y="116632"/>
            <a:ext cx="20010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" lvl="0">
              <a:spcBef>
                <a:spcPct val="20000"/>
              </a:spcBef>
              <a:buSzPct val="60000"/>
            </a:pPr>
            <a:r>
              <a:rPr lang="cs-CZ" sz="4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Valletta</a:t>
            </a:r>
          </a:p>
        </p:txBody>
      </p:sp>
    </p:spTree>
    <p:extLst>
      <p:ext uri="{BB962C8B-B14F-4D97-AF65-F5344CB8AC3E}">
        <p14:creationId xmlns:p14="http://schemas.microsoft.com/office/powerpoint/2010/main" val="204605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" y="0"/>
            <a:ext cx="9147642" cy="686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0" y="6581001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5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sp>
        <p:nvSpPr>
          <p:cNvPr id="9" name="Obdélník 8"/>
          <p:cNvSpPr/>
          <p:nvPr/>
        </p:nvSpPr>
        <p:spPr>
          <a:xfrm>
            <a:off x="188513" y="116632"/>
            <a:ext cx="40554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Historické jádro La </a:t>
            </a:r>
            <a:r>
              <a:rPr lang="cs-CZ" sz="2400" b="1" dirty="0" smtClean="0">
                <a:solidFill>
                  <a:schemeClr val="bg1"/>
                </a:solidFill>
              </a:rPr>
              <a:t>Valletty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10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71865"/>
            <a:ext cx="7543800" cy="836855"/>
          </a:xfrm>
        </p:spPr>
        <p:txBody>
          <a:bodyPr/>
          <a:lstStyle/>
          <a:p>
            <a:r>
              <a:rPr lang="cs-CZ" sz="4400" b="1" dirty="0" smtClean="0"/>
              <a:t>  SAN MARINO</a:t>
            </a:r>
            <a:endParaRPr lang="cs-CZ" sz="4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6453335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6</a:t>
            </a:r>
            <a:r>
              <a:rPr lang="cs-CZ" sz="1200" b="1" dirty="0" smtClean="0">
                <a:solidFill>
                  <a:schemeClr val="bg1"/>
                </a:solidFill>
              </a:rPr>
              <a:t>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220" y="4428177"/>
            <a:ext cx="3385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7</a:t>
            </a:r>
            <a:r>
              <a:rPr lang="cs-CZ" sz="1200" b="1" dirty="0" smtClean="0"/>
              <a:t>. </a:t>
            </a:r>
            <a:endParaRPr lang="cs-CZ" sz="1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20" y="2642804"/>
            <a:ext cx="24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se zářezem 1"/>
          <p:cNvSpPr/>
          <p:nvPr/>
        </p:nvSpPr>
        <p:spPr>
          <a:xfrm>
            <a:off x="3238031" y="5157192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/>
          <p:cNvSpPr/>
          <p:nvPr/>
        </p:nvSpPr>
        <p:spPr>
          <a:xfrm>
            <a:off x="5344416" y="2204864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35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2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30811" y="396239"/>
            <a:ext cx="8352928" cy="2591799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</a:t>
            </a:r>
            <a:r>
              <a:rPr lang="cs-CZ" sz="4000" b="1" dirty="0" smtClean="0"/>
              <a:t>hlavní město: 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jazyk: italština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zřízení: parlamentní republika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10" y="2889705"/>
            <a:ext cx="5110229" cy="344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0810" y="2859851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8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236" y="2550195"/>
            <a:ext cx="3091528" cy="4122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63682" y="2451004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9</a:t>
            </a:r>
            <a:r>
              <a:rPr lang="cs-CZ" sz="1200" b="1" dirty="0" smtClean="0">
                <a:solidFill>
                  <a:schemeClr val="bg1"/>
                </a:solidFill>
              </a:rPr>
              <a:t>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74132" y="404664"/>
            <a:ext cx="29338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 Marino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43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252"/>
            <a:ext cx="9175512" cy="689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31512" y="6590128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10.</a:t>
            </a:r>
            <a:endParaRPr lang="cs-CZ" sz="1200" b="1" dirty="0"/>
          </a:p>
        </p:txBody>
      </p:sp>
      <p:sp>
        <p:nvSpPr>
          <p:cNvPr id="7" name="Obdélník 6"/>
          <p:cNvSpPr/>
          <p:nvPr/>
        </p:nvSpPr>
        <p:spPr>
          <a:xfrm>
            <a:off x="109053" y="116632"/>
            <a:ext cx="47035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Pevnost La </a:t>
            </a:r>
            <a:r>
              <a:rPr lang="cs-CZ" sz="2400" b="1" dirty="0" err="1" smtClean="0">
                <a:solidFill>
                  <a:schemeClr val="bg1"/>
                </a:solidFill>
              </a:rPr>
              <a:t>Guaita</a:t>
            </a:r>
            <a:r>
              <a:rPr lang="cs-CZ" sz="2400" b="1" dirty="0" smtClean="0">
                <a:solidFill>
                  <a:schemeClr val="bg1"/>
                </a:solidFill>
              </a:rPr>
              <a:t> a San </a:t>
            </a:r>
            <a:r>
              <a:rPr lang="cs-CZ" sz="2400" b="1" dirty="0">
                <a:solidFill>
                  <a:schemeClr val="bg1"/>
                </a:solidFill>
              </a:rPr>
              <a:t>M</a:t>
            </a:r>
            <a:r>
              <a:rPr lang="cs-CZ" sz="2400" b="1" dirty="0" smtClean="0">
                <a:solidFill>
                  <a:schemeClr val="bg1"/>
                </a:solidFill>
              </a:rPr>
              <a:t>arino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08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16632"/>
            <a:ext cx="7543800" cy="792088"/>
          </a:xfrm>
        </p:spPr>
        <p:txBody>
          <a:bodyPr/>
          <a:lstStyle/>
          <a:p>
            <a:r>
              <a:rPr lang="cs-CZ" sz="4400" b="1" dirty="0" smtClean="0"/>
              <a:t>MONAKO</a:t>
            </a:r>
            <a:endParaRPr lang="cs-CZ" sz="4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848" y="902602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407110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7975" y="4105319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12.</a:t>
            </a:r>
            <a:endParaRPr lang="cs-CZ" sz="12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36395"/>
            <a:ext cx="225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se zářezem 1"/>
          <p:cNvSpPr/>
          <p:nvPr/>
        </p:nvSpPr>
        <p:spPr>
          <a:xfrm rot="20224715">
            <a:off x="3002539" y="5409226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/>
          <p:cNvSpPr/>
          <p:nvPr/>
        </p:nvSpPr>
        <p:spPr>
          <a:xfrm rot="20661532">
            <a:off x="5508103" y="2548114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59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2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404664"/>
            <a:ext cx="8424936" cy="6768752"/>
          </a:xfrm>
        </p:spPr>
        <p:txBody>
          <a:bodyPr>
            <a:normAutofit fontScale="92500" lnSpcReduction="10000"/>
          </a:bodyPr>
          <a:lstStyle/>
          <a:p>
            <a:r>
              <a:rPr lang="cs-CZ" sz="4000" b="1" dirty="0" smtClean="0"/>
              <a:t> </a:t>
            </a:r>
            <a:r>
              <a:rPr lang="cs-CZ" sz="4300" b="1" dirty="0" smtClean="0"/>
              <a:t>městský stát se 4 obvody = hlavní  </a:t>
            </a:r>
          </a:p>
          <a:p>
            <a:pPr marL="18288" indent="0">
              <a:buNone/>
            </a:pPr>
            <a:r>
              <a:rPr lang="cs-CZ" sz="4300" b="1" dirty="0"/>
              <a:t> </a:t>
            </a:r>
            <a:r>
              <a:rPr lang="cs-CZ" sz="4300" b="1" dirty="0" smtClean="0"/>
              <a:t>  město:  </a:t>
            </a:r>
          </a:p>
          <a:p>
            <a:r>
              <a:rPr lang="cs-CZ" sz="4300" b="1" dirty="0"/>
              <a:t> </a:t>
            </a:r>
            <a:r>
              <a:rPr lang="cs-CZ" sz="4300" b="1" dirty="0" smtClean="0"/>
              <a:t>druhý nejmenší stát světa</a:t>
            </a:r>
          </a:p>
          <a:p>
            <a:r>
              <a:rPr lang="cs-CZ" sz="4300" b="1" dirty="0" smtClean="0"/>
              <a:t>  jazyk: francouzština</a:t>
            </a:r>
          </a:p>
          <a:p>
            <a:r>
              <a:rPr lang="cs-CZ" sz="4300" b="1" dirty="0" smtClean="0"/>
              <a:t> zřízení: konstituční monarchie   </a:t>
            </a:r>
          </a:p>
          <a:p>
            <a:pPr marL="18288" indent="0">
              <a:buNone/>
            </a:pPr>
            <a:r>
              <a:rPr lang="cs-CZ" sz="4300" b="1" dirty="0"/>
              <a:t> </a:t>
            </a:r>
            <a:r>
              <a:rPr lang="cs-CZ" sz="4300" b="1" dirty="0" smtClean="0"/>
              <a:t>  (knížectví)</a:t>
            </a:r>
          </a:p>
          <a:p>
            <a:r>
              <a:rPr lang="cs-CZ" sz="4300" b="1" dirty="0"/>
              <a:t> </a:t>
            </a:r>
            <a:r>
              <a:rPr lang="cs-CZ" sz="4300" b="1" dirty="0" smtClean="0"/>
              <a:t>Monte Carlo – kasina, závody F1  </a:t>
            </a:r>
          </a:p>
          <a:p>
            <a:pPr marL="18288" indent="0">
              <a:buNone/>
            </a:pPr>
            <a:r>
              <a:rPr lang="cs-CZ" sz="4300" b="1" dirty="0"/>
              <a:t> </a:t>
            </a:r>
            <a:r>
              <a:rPr lang="cs-CZ" sz="4300" b="1" dirty="0" smtClean="0"/>
              <a:t> </a:t>
            </a:r>
          </a:p>
          <a:p>
            <a:pPr marL="18288" indent="0">
              <a:buNone/>
            </a:pPr>
            <a:endParaRPr lang="cs-CZ" sz="4000" b="1" dirty="0" smtClean="0"/>
          </a:p>
          <a:p>
            <a:pPr marL="18288" indent="0">
              <a:buNone/>
            </a:pP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2339750" y="980728"/>
            <a:ext cx="34062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" lvl="0">
              <a:spcBef>
                <a:spcPct val="20000"/>
              </a:spcBef>
              <a:buSzPct val="60000"/>
            </a:pPr>
            <a:r>
              <a:rPr lang="cs-CZ" sz="4000" b="1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Monaco-Ville</a:t>
            </a:r>
            <a:endParaRPr lang="cs-CZ" sz="40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361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25" y="290"/>
            <a:ext cx="9145225" cy="6857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6568812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13.</a:t>
            </a:r>
            <a:endParaRPr lang="cs-CZ" sz="1200" b="1" dirty="0"/>
          </a:p>
        </p:txBody>
      </p:sp>
      <p:sp>
        <p:nvSpPr>
          <p:cNvPr id="5" name="Obdélník 4"/>
          <p:cNvSpPr/>
          <p:nvPr/>
        </p:nvSpPr>
        <p:spPr>
          <a:xfrm>
            <a:off x="155591" y="116632"/>
            <a:ext cx="21048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>
                <a:solidFill>
                  <a:schemeClr val="bg1"/>
                </a:solidFill>
              </a:rPr>
              <a:t>Monaco-Ville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50" y="6525344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14.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5591" y="113815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M</a:t>
            </a:r>
            <a:r>
              <a:rPr lang="cs-CZ" sz="2400" b="1" dirty="0" smtClean="0">
                <a:solidFill>
                  <a:schemeClr val="bg1"/>
                </a:solidFill>
              </a:rPr>
              <a:t>onako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62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4624"/>
            <a:ext cx="7543800" cy="914400"/>
          </a:xfrm>
        </p:spPr>
        <p:txBody>
          <a:bodyPr/>
          <a:lstStyle/>
          <a:p>
            <a:r>
              <a:rPr lang="cs-CZ" sz="4400" b="1" dirty="0" smtClean="0"/>
              <a:t>VATIKÁN</a:t>
            </a:r>
            <a:endParaRPr lang="cs-CZ" sz="4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453335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15.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0750" y="4148880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16.</a:t>
            </a:r>
            <a:endParaRPr lang="cs-CZ" sz="12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50" y="2348880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se zářezem 1"/>
          <p:cNvSpPr/>
          <p:nvPr/>
        </p:nvSpPr>
        <p:spPr>
          <a:xfrm>
            <a:off x="3273477" y="5312569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se zářezem 4"/>
          <p:cNvSpPr/>
          <p:nvPr/>
        </p:nvSpPr>
        <p:spPr>
          <a:xfrm>
            <a:off x="5334200" y="2463122"/>
            <a:ext cx="1656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4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96652"/>
            <a:ext cx="8496944" cy="6264696"/>
          </a:xfrm>
        </p:spPr>
        <p:txBody>
          <a:bodyPr>
            <a:normAutofit fontScale="62500" lnSpcReduction="20000"/>
          </a:bodyPr>
          <a:lstStyle/>
          <a:p>
            <a:r>
              <a:rPr lang="cs-CZ" sz="6400" b="1" dirty="0" smtClean="0"/>
              <a:t> Městský stát Vatikán – uvnitř  </a:t>
            </a:r>
          </a:p>
          <a:p>
            <a:pPr marL="18288" indent="0">
              <a:buNone/>
            </a:pPr>
            <a:r>
              <a:rPr lang="cs-CZ" sz="6400" b="1" dirty="0"/>
              <a:t> </a:t>
            </a:r>
            <a:r>
              <a:rPr lang="cs-CZ" sz="6400" b="1" dirty="0" smtClean="0"/>
              <a:t>  Říma</a:t>
            </a:r>
          </a:p>
          <a:p>
            <a:r>
              <a:rPr lang="cs-CZ" sz="6400" b="1" dirty="0"/>
              <a:t> </a:t>
            </a:r>
            <a:r>
              <a:rPr lang="cs-CZ" sz="6400" b="1" dirty="0" smtClean="0"/>
              <a:t>církevní stát – vládne mu papež</a:t>
            </a:r>
          </a:p>
          <a:p>
            <a:r>
              <a:rPr lang="cs-CZ" sz="6400" b="1" dirty="0"/>
              <a:t> </a:t>
            </a:r>
            <a:r>
              <a:rPr lang="cs-CZ" sz="6400" b="1" dirty="0" smtClean="0"/>
              <a:t>území zahrnuje:</a:t>
            </a:r>
          </a:p>
          <a:p>
            <a:pPr marL="18288" indent="0">
              <a:buNone/>
            </a:pPr>
            <a:r>
              <a:rPr lang="cs-CZ" sz="6400" b="1" dirty="0"/>
              <a:t> </a:t>
            </a:r>
            <a:r>
              <a:rPr lang="cs-CZ" sz="6400" b="1" dirty="0" smtClean="0"/>
              <a:t>   baziliku </a:t>
            </a:r>
            <a:r>
              <a:rPr lang="cs-CZ" sz="6400" b="1" dirty="0"/>
              <a:t>sv. </a:t>
            </a:r>
            <a:r>
              <a:rPr lang="cs-CZ" sz="6400" b="1" dirty="0" smtClean="0"/>
              <a:t>Petra</a:t>
            </a:r>
          </a:p>
          <a:p>
            <a:pPr marL="18288" indent="0">
              <a:buNone/>
            </a:pPr>
            <a:r>
              <a:rPr lang="cs-CZ" sz="6400" b="1" dirty="0"/>
              <a:t> </a:t>
            </a:r>
            <a:r>
              <a:rPr lang="cs-CZ" sz="6400" b="1" dirty="0" smtClean="0"/>
              <a:t>   Svatopetrské náměstí</a:t>
            </a:r>
          </a:p>
          <a:p>
            <a:pPr marL="18288" indent="0">
              <a:buNone/>
            </a:pPr>
            <a:r>
              <a:rPr lang="cs-CZ" sz="6400" b="1" dirty="0"/>
              <a:t> </a:t>
            </a:r>
            <a:r>
              <a:rPr lang="cs-CZ" sz="6400" b="1" dirty="0" smtClean="0"/>
              <a:t>   Apoštolský palác</a:t>
            </a:r>
          </a:p>
          <a:p>
            <a:pPr marL="18288" indent="0">
              <a:buNone/>
            </a:pPr>
            <a:r>
              <a:rPr lang="cs-CZ" sz="6400" b="1" dirty="0"/>
              <a:t> </a:t>
            </a:r>
            <a:r>
              <a:rPr lang="cs-CZ" sz="6400" b="1" dirty="0" smtClean="0"/>
              <a:t>   přiléhající budovy</a:t>
            </a:r>
          </a:p>
          <a:p>
            <a:pPr marL="18288" indent="0">
              <a:buNone/>
            </a:pPr>
            <a:r>
              <a:rPr lang="cs-CZ" sz="6400" b="1" dirty="0"/>
              <a:t> </a:t>
            </a:r>
            <a:r>
              <a:rPr lang="cs-CZ" sz="6400" b="1" dirty="0" smtClean="0"/>
              <a:t>   Vatikánské zahrady</a:t>
            </a:r>
          </a:p>
          <a:p>
            <a:pPr marL="18288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</a:t>
            </a:r>
          </a:p>
          <a:p>
            <a:pPr marL="18288" indent="0">
              <a:buNone/>
            </a:pPr>
            <a:r>
              <a:rPr lang="cs-CZ" sz="4000" b="1" dirty="0" smtClean="0"/>
              <a:t>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5226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0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823" y="0"/>
            <a:ext cx="4595884" cy="34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08065" y="8546"/>
            <a:ext cx="3609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>
                <a:solidFill>
                  <a:schemeClr val="bg1"/>
                </a:solidFill>
              </a:rPr>
              <a:t>17.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26823" y="0"/>
            <a:ext cx="2567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Bazilika sv. Petra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546" y="8546"/>
            <a:ext cx="4581142" cy="34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67546" y="6693"/>
            <a:ext cx="3609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>
                <a:solidFill>
                  <a:schemeClr val="bg1"/>
                </a:solidFill>
              </a:rPr>
              <a:t>18.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2483" y="-1"/>
            <a:ext cx="3201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Svatopetrské náměstí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19999"/>
            <a:ext cx="4595884" cy="3442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-26823" y="6585904"/>
            <a:ext cx="3609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19.</a:t>
            </a:r>
            <a:endParaRPr lang="cs-CZ" sz="1100" b="1" dirty="0"/>
          </a:p>
        </p:txBody>
      </p:sp>
      <p:sp>
        <p:nvSpPr>
          <p:cNvPr id="9" name="Obdélník 8"/>
          <p:cNvSpPr/>
          <p:nvPr/>
        </p:nvSpPr>
        <p:spPr>
          <a:xfrm>
            <a:off x="-67823" y="3433327"/>
            <a:ext cx="46778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Apoštolský palác – sídlo papeže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061" y="3433327"/>
            <a:ext cx="4574939" cy="34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766974" y="6568522"/>
            <a:ext cx="3609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>
                <a:solidFill>
                  <a:schemeClr val="bg1"/>
                </a:solidFill>
              </a:rPr>
              <a:t>20.</a:t>
            </a:r>
            <a:endParaRPr lang="cs-CZ" sz="11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8111" y="3420000"/>
            <a:ext cx="29606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Vatikánské zahrady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5219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-44767"/>
            <a:ext cx="7543800" cy="914400"/>
          </a:xfrm>
        </p:spPr>
        <p:txBody>
          <a:bodyPr/>
          <a:lstStyle/>
          <a:p>
            <a:r>
              <a:rPr lang="cs-CZ" sz="4400" b="1" dirty="0" smtClean="0"/>
              <a:t>ANDORRA</a:t>
            </a:r>
            <a:endParaRPr lang="cs-CZ" sz="4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70677"/>
            <a:ext cx="6576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48880"/>
            <a:ext cx="257142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0381" y="6447819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21.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7962" y="4148880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22.</a:t>
            </a:r>
            <a:endParaRPr lang="cs-CZ" sz="1200" b="1" dirty="0"/>
          </a:p>
        </p:txBody>
      </p:sp>
      <p:sp>
        <p:nvSpPr>
          <p:cNvPr id="2" name="Šipka doprava se zářezem 1"/>
          <p:cNvSpPr/>
          <p:nvPr/>
        </p:nvSpPr>
        <p:spPr>
          <a:xfrm rot="8685036">
            <a:off x="4817751" y="4799581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70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352928" cy="5040560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/>
              <a:t> </a:t>
            </a:r>
            <a:r>
              <a:rPr lang="cs-CZ" sz="4000" b="1" dirty="0" smtClean="0"/>
              <a:t>hlavní </a:t>
            </a:r>
            <a:r>
              <a:rPr lang="cs-CZ" sz="4000" b="1" dirty="0"/>
              <a:t>město:  </a:t>
            </a:r>
            <a:endParaRPr lang="cs-CZ" sz="4000" b="1" dirty="0" smtClean="0"/>
          </a:p>
          <a:p>
            <a:r>
              <a:rPr lang="cs-CZ" sz="4000" b="1" dirty="0"/>
              <a:t> </a:t>
            </a:r>
            <a:r>
              <a:rPr lang="cs-CZ" sz="4000" b="1" dirty="0" smtClean="0"/>
              <a:t>jazyk: katalánština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zřízení: parlamentní monarchie  </a:t>
            </a:r>
          </a:p>
          <a:p>
            <a:pPr marL="18288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(knížectví)</a:t>
            </a:r>
          </a:p>
          <a:p>
            <a:r>
              <a:rPr lang="cs-CZ" sz="4000" b="1" dirty="0" smtClean="0"/>
              <a:t> hlavní zdroj                              </a:t>
            </a:r>
          </a:p>
          <a:p>
            <a:pPr marL="18288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příjmů je                                        </a:t>
            </a:r>
          </a:p>
          <a:p>
            <a:pPr marL="18288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turistický ruch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8603" y="2837725"/>
            <a:ext cx="472025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16278" y="6059257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23.</a:t>
            </a:r>
            <a:endParaRPr lang="cs-CZ" sz="1200" b="1" dirty="0"/>
          </a:p>
        </p:txBody>
      </p:sp>
      <p:sp>
        <p:nvSpPr>
          <p:cNvPr id="4" name="Obdélník 3"/>
          <p:cNvSpPr/>
          <p:nvPr/>
        </p:nvSpPr>
        <p:spPr>
          <a:xfrm>
            <a:off x="4067944" y="476672"/>
            <a:ext cx="40529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" lvl="0">
              <a:spcBef>
                <a:spcPct val="20000"/>
              </a:spcBef>
              <a:buSzPct val="60000"/>
            </a:pPr>
            <a:r>
              <a:rPr lang="cs-CZ" sz="4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Andorra la Vella</a:t>
            </a:r>
          </a:p>
        </p:txBody>
      </p:sp>
    </p:spTree>
    <p:extLst>
      <p:ext uri="{BB962C8B-B14F-4D97-AF65-F5344CB8AC3E}">
        <p14:creationId xmlns:p14="http://schemas.microsoft.com/office/powerpoint/2010/main" val="285096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146" y="1312"/>
            <a:ext cx="9180513" cy="6885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9001" y="6581001"/>
            <a:ext cx="3770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24.</a:t>
            </a:r>
            <a:endParaRPr lang="cs-CZ" sz="1200" b="1" dirty="0"/>
          </a:p>
        </p:txBody>
      </p:sp>
      <p:sp>
        <p:nvSpPr>
          <p:cNvPr id="5" name="Obdélník 4"/>
          <p:cNvSpPr/>
          <p:nvPr/>
        </p:nvSpPr>
        <p:spPr>
          <a:xfrm>
            <a:off x="107504" y="116632"/>
            <a:ext cx="24925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Andorra la Vella</a:t>
            </a:r>
          </a:p>
        </p:txBody>
      </p:sp>
    </p:spTree>
    <p:extLst>
      <p:ext uri="{BB962C8B-B14F-4D97-AF65-F5344CB8AC3E}">
        <p14:creationId xmlns:p14="http://schemas.microsoft.com/office/powerpoint/2010/main" val="425192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517232"/>
            <a:ext cx="8496944" cy="9144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Ukazuj státy na mapě a určuj hlavní města.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611560" y="658368"/>
            <a:ext cx="4006160" cy="4066776"/>
          </a:xfrm>
        </p:spPr>
        <p:txBody>
          <a:bodyPr>
            <a:normAutofit/>
          </a:bodyPr>
          <a:lstStyle/>
          <a:p>
            <a:r>
              <a:rPr lang="cs-CZ" sz="3200" b="1" dirty="0">
                <a:effectLst/>
              </a:rPr>
              <a:t> </a:t>
            </a:r>
            <a:r>
              <a:rPr lang="cs-CZ" sz="3200" b="1" dirty="0" smtClean="0">
                <a:effectLst/>
              </a:rPr>
              <a:t>SAN MARINO</a:t>
            </a:r>
          </a:p>
          <a:p>
            <a:r>
              <a:rPr lang="cs-CZ" sz="3200" b="1" dirty="0" smtClean="0">
                <a:effectLst/>
              </a:rPr>
              <a:t> VATIKÁN</a:t>
            </a:r>
          </a:p>
          <a:p>
            <a:r>
              <a:rPr lang="cs-CZ" sz="3200" b="1" dirty="0" smtClean="0">
                <a:effectLst/>
              </a:rPr>
              <a:t> MONAKO</a:t>
            </a:r>
          </a:p>
          <a:p>
            <a:r>
              <a:rPr lang="cs-CZ" sz="3200" b="1" dirty="0" smtClean="0">
                <a:effectLst/>
              </a:rPr>
              <a:t> MALTA</a:t>
            </a:r>
          </a:p>
          <a:p>
            <a:r>
              <a:rPr lang="cs-CZ" sz="3200" b="1" dirty="0">
                <a:effectLst/>
              </a:rPr>
              <a:t> </a:t>
            </a:r>
            <a:r>
              <a:rPr lang="cs-CZ" sz="3200" b="1" dirty="0" smtClean="0">
                <a:effectLst/>
              </a:rPr>
              <a:t>ANDORRA</a:t>
            </a:r>
            <a:endParaRPr lang="cs-CZ" b="1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355976" y="658368"/>
            <a:ext cx="4464496" cy="44268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effectLst/>
              </a:rPr>
              <a:t>SAN MARINO</a:t>
            </a:r>
          </a:p>
          <a:p>
            <a:r>
              <a:rPr lang="cs-CZ" sz="3200" b="1" dirty="0">
                <a:solidFill>
                  <a:srgbClr val="00B0F0"/>
                </a:solidFill>
                <a:effectLst/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effectLst/>
              </a:rPr>
              <a:t>VATIKÁN</a:t>
            </a:r>
          </a:p>
          <a:p>
            <a:r>
              <a:rPr lang="cs-CZ" sz="3200" b="1" dirty="0">
                <a:solidFill>
                  <a:srgbClr val="00B0F0"/>
                </a:solidFill>
                <a:effectLst/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effectLst/>
              </a:rPr>
              <a:t>MONACO - VILLE</a:t>
            </a:r>
          </a:p>
          <a:p>
            <a:r>
              <a:rPr lang="cs-CZ" sz="3200" b="1" dirty="0">
                <a:solidFill>
                  <a:srgbClr val="00B0F0"/>
                </a:solidFill>
                <a:effectLst/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effectLst/>
              </a:rPr>
              <a:t>VALLETTA</a:t>
            </a:r>
          </a:p>
          <a:p>
            <a:r>
              <a:rPr lang="cs-CZ" sz="3200" b="1" dirty="0">
                <a:solidFill>
                  <a:srgbClr val="00B0F0"/>
                </a:solidFill>
                <a:effectLst/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effectLst/>
              </a:rPr>
              <a:t>ANDORRA LA </a:t>
            </a:r>
          </a:p>
          <a:p>
            <a:pPr marL="18288" indent="0">
              <a:buNone/>
            </a:pPr>
            <a:r>
              <a:rPr lang="cs-CZ" sz="3200" b="1" dirty="0">
                <a:solidFill>
                  <a:srgbClr val="00B0F0"/>
                </a:solidFill>
                <a:effectLst/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effectLst/>
              </a:rPr>
              <a:t>   VELLA</a:t>
            </a:r>
            <a:endParaRPr lang="cs-CZ" sz="3200" b="1" dirty="0">
              <a:solidFill>
                <a:srgbClr val="00B0F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4334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3960440" cy="2298425"/>
          </a:xfrm>
        </p:spPr>
        <p:txBody>
          <a:bodyPr>
            <a:normAutofit/>
          </a:bodyPr>
          <a:lstStyle/>
          <a:p>
            <a:pPr marL="475488" indent="-457200">
              <a:buAutoNum type="arabicPeriod"/>
            </a:pPr>
            <a:r>
              <a:rPr lang="cs-CZ" sz="2800" b="1" dirty="0" smtClean="0"/>
              <a:t>Vatikán</a:t>
            </a:r>
          </a:p>
          <a:p>
            <a:pPr marL="475488" indent="-457200">
              <a:buAutoNum type="arabicPeriod"/>
            </a:pPr>
            <a:r>
              <a:rPr lang="cs-CZ" sz="2800" b="1" dirty="0" smtClean="0"/>
              <a:t>Monako</a:t>
            </a:r>
          </a:p>
          <a:p>
            <a:pPr marL="475488" indent="-457200">
              <a:buAutoNum type="arabicPeriod"/>
            </a:pPr>
            <a:r>
              <a:rPr lang="cs-CZ" sz="2800" b="1" dirty="0" smtClean="0"/>
              <a:t>San Marino</a:t>
            </a:r>
          </a:p>
          <a:p>
            <a:endParaRPr lang="cs-CZ" sz="28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427984" y="1988840"/>
            <a:ext cx="3273552" cy="2245719"/>
          </a:xfrm>
        </p:spPr>
        <p:txBody>
          <a:bodyPr>
            <a:normAutofit/>
          </a:bodyPr>
          <a:lstStyle/>
          <a:p>
            <a:pPr marL="475488" indent="-457200">
              <a:buAutoNum type="arabicPeriod"/>
            </a:pPr>
            <a:r>
              <a:rPr lang="cs-CZ" sz="2800" b="1" dirty="0" smtClean="0"/>
              <a:t>Andorra</a:t>
            </a:r>
          </a:p>
          <a:p>
            <a:pPr marL="475488" indent="-457200">
              <a:buAutoNum type="arabicPeriod"/>
            </a:pPr>
            <a:r>
              <a:rPr lang="cs-CZ" sz="2800" b="1" dirty="0" smtClean="0"/>
              <a:t>Vatikán</a:t>
            </a:r>
          </a:p>
          <a:p>
            <a:pPr marL="475488" indent="-457200">
              <a:buAutoNum type="arabicPeriod"/>
            </a:pPr>
            <a:r>
              <a:rPr lang="cs-CZ" sz="2800" b="1" dirty="0" smtClean="0"/>
              <a:t>San Marino</a:t>
            </a:r>
          </a:p>
          <a:p>
            <a:pPr marL="18288" indent="0">
              <a:buNone/>
            </a:pPr>
            <a:endParaRPr lang="cs-CZ" sz="28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4294967295"/>
          </p:nvPr>
        </p:nvSpPr>
        <p:spPr>
          <a:xfrm>
            <a:off x="251520" y="548680"/>
            <a:ext cx="5364163" cy="639763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Ve kterém státě mluví francouzsky?</a:t>
            </a:r>
            <a:endParaRPr lang="cs-CZ" sz="28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4294967295"/>
          </p:nvPr>
        </p:nvSpPr>
        <p:spPr>
          <a:xfrm>
            <a:off x="4429125" y="981075"/>
            <a:ext cx="4714875" cy="935038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 Který z těchto států je    </a:t>
            </a:r>
          </a:p>
          <a:p>
            <a:pPr marL="18288" indent="0">
              <a:buNone/>
            </a:pPr>
            <a:r>
              <a:rPr lang="cs-CZ" sz="2800" b="1" dirty="0" smtClean="0"/>
              <a:t>     knížectví?</a:t>
            </a:r>
            <a:endParaRPr lang="cs-CZ" sz="2800" b="1" dirty="0"/>
          </a:p>
        </p:txBody>
      </p:sp>
      <p:sp>
        <p:nvSpPr>
          <p:cNvPr id="10" name="Zástupný symbol pro text 7"/>
          <p:cNvSpPr txBox="1">
            <a:spLocks/>
          </p:cNvSpPr>
          <p:nvPr/>
        </p:nvSpPr>
        <p:spPr>
          <a:xfrm>
            <a:off x="395536" y="3969593"/>
            <a:ext cx="6120680" cy="935038"/>
          </a:xfrm>
          <a:prstGeom prst="rect">
            <a:avLst/>
          </a:prstGeom>
        </p:spPr>
        <p:txBody>
          <a:bodyPr vert="horz" lIns="91440">
            <a:no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 Kterému státu vládne papež?</a:t>
            </a:r>
            <a:endParaRPr lang="cs-CZ" sz="2800" b="1" dirty="0"/>
          </a:p>
        </p:txBody>
      </p:sp>
      <p:sp>
        <p:nvSpPr>
          <p:cNvPr id="11" name="Zástupný symbol pro obsah 8"/>
          <p:cNvSpPr txBox="1">
            <a:spLocks/>
          </p:cNvSpPr>
          <p:nvPr/>
        </p:nvSpPr>
        <p:spPr>
          <a:xfrm>
            <a:off x="395536" y="4458311"/>
            <a:ext cx="3273552" cy="2245719"/>
          </a:xfrm>
          <a:prstGeom prst="rect">
            <a:avLst/>
          </a:prstGeom>
        </p:spPr>
        <p:txBody>
          <a:bodyPr vert="horz" lIns="91440"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75488" indent="-457200">
              <a:buFont typeface="Wingdings 2"/>
              <a:buAutoNum type="arabicPeriod"/>
            </a:pPr>
            <a:r>
              <a:rPr lang="cs-CZ" b="1" dirty="0" smtClean="0"/>
              <a:t>Vatikán</a:t>
            </a:r>
          </a:p>
          <a:p>
            <a:pPr marL="475488" indent="-457200">
              <a:buFont typeface="Wingdings 2"/>
              <a:buAutoNum type="arabicPeriod"/>
            </a:pPr>
            <a:r>
              <a:rPr lang="cs-CZ" b="1" dirty="0" smtClean="0"/>
              <a:t>Monako</a:t>
            </a:r>
          </a:p>
          <a:p>
            <a:pPr marL="475488" indent="-457200">
              <a:buFont typeface="Wingdings 2"/>
              <a:buAutoNum type="arabicPeriod"/>
            </a:pPr>
            <a:r>
              <a:rPr lang="cs-CZ" b="1" dirty="0" smtClean="0"/>
              <a:t>San Marino</a:t>
            </a:r>
          </a:p>
          <a:p>
            <a:pPr marL="18288" indent="0">
              <a:buFont typeface="Wingdings 2"/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972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60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000"/>
                            </p:stCondLst>
                            <p:childTnLst>
                              <p:par>
                                <p:cTn id="9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000"/>
                            </p:stCondLst>
                            <p:childTnLst>
                              <p:par>
                                <p:cTn id="10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332656"/>
            <a:ext cx="8424936" cy="5904656"/>
          </a:xfrm>
        </p:spPr>
        <p:txBody>
          <a:bodyPr>
            <a:normAutofit/>
          </a:bodyPr>
          <a:lstStyle/>
          <a:p>
            <a:r>
              <a:rPr lang="cs-CZ" sz="1100" dirty="0">
                <a:solidFill>
                  <a:prstClr val="white"/>
                </a:solidFill>
              </a:rPr>
              <a:t>POUŽITÉ ZDROJE</a:t>
            </a:r>
            <a:r>
              <a:rPr lang="cs-CZ" sz="1100" dirty="0" smtClean="0">
                <a:solidFill>
                  <a:prstClr val="white"/>
                </a:solidFill>
              </a:rPr>
              <a:t>:</a:t>
            </a:r>
          </a:p>
          <a:p>
            <a:pPr marL="246888" indent="-228600">
              <a:buAutoNum type="arabicPeriod"/>
            </a:pPr>
            <a:r>
              <a:rPr lang="it-IT" sz="1100" dirty="0" smtClean="0">
                <a:effectLst/>
              </a:rPr>
              <a:t>LIUZZO</a:t>
            </a:r>
            <a:r>
              <a:rPr lang="it-IT" sz="1100" dirty="0">
                <a:effectLst/>
              </a:rPr>
              <a:t>, David. </a:t>
            </a:r>
            <a:r>
              <a:rPr lang="it-IT" sz="1100" i="1" dirty="0" smtClean="0">
                <a:effectLst/>
              </a:rPr>
              <a:t>Wikipedi</a:t>
            </a:r>
            <a:r>
              <a:rPr lang="cs-CZ" sz="1100" i="1" dirty="0" smtClean="0">
                <a:effectLst/>
              </a:rPr>
              <a:t>a</a:t>
            </a:r>
            <a:r>
              <a:rPr lang="it-IT" sz="1100" dirty="0" smtClean="0">
                <a:effectLst/>
              </a:rPr>
              <a:t> </a:t>
            </a:r>
            <a:r>
              <a:rPr lang="it-IT" sz="1100" dirty="0">
                <a:effectLst/>
              </a:rPr>
              <a:t>[online]. [cit.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it-IT" sz="1100" dirty="0">
                <a:effectLst/>
              </a:rPr>
              <a:t>]. Dostupný na WWW: &lt;http://cs.wikipedia.org/wiki/Soubor:EU_location_MLT.png</a:t>
            </a:r>
            <a:r>
              <a:rPr lang="it-IT" sz="1100" dirty="0" smtClean="0">
                <a:effectLst/>
              </a:rPr>
              <a:t>&gt;.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it-IT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Soubor:Flag_of_Malta.svg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Soubor:Vallettaupperbarraccagardens.JPG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&lt;http://cs.wikipedia.org/wiki/Soubor:Valletta-watchtower-242.jpg&gt;.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ROBIN &amp; BAZYLEK.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Soubor:St</a:t>
            </a:r>
            <a:r>
              <a:rPr lang="cs-CZ" sz="1100" dirty="0">
                <a:effectLst/>
              </a:rPr>
              <a:t>._Paul_and_Our_Lady_of_Mount_Carmel.jpg</a:t>
            </a:r>
            <a:r>
              <a:rPr lang="cs-CZ" sz="1100" dirty="0" smtClean="0">
                <a:effectLst/>
              </a:rPr>
              <a:t>&gt;.</a:t>
            </a:r>
          </a:p>
          <a:p>
            <a:pPr marL="246888" indent="-228600">
              <a:buAutoNum type="arabicPeriod"/>
            </a:pPr>
            <a:r>
              <a:rPr lang="it-IT" sz="1100" dirty="0">
                <a:effectLst/>
              </a:rPr>
              <a:t>LIUZZO, David. </a:t>
            </a:r>
            <a:r>
              <a:rPr lang="it-IT" sz="1100" i="1" dirty="0" smtClean="0">
                <a:effectLst/>
              </a:rPr>
              <a:t>Wikipedi</a:t>
            </a:r>
            <a:r>
              <a:rPr lang="cs-CZ" sz="1100" i="1" dirty="0" smtClean="0">
                <a:effectLst/>
              </a:rPr>
              <a:t>a</a:t>
            </a:r>
            <a:r>
              <a:rPr lang="it-IT" sz="1100" dirty="0" smtClean="0">
                <a:effectLst/>
              </a:rPr>
              <a:t> </a:t>
            </a:r>
            <a:r>
              <a:rPr lang="it-IT" sz="1100" dirty="0">
                <a:effectLst/>
              </a:rPr>
              <a:t>[online]. </a:t>
            </a:r>
            <a:r>
              <a:rPr lang="it-IT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it-IT" sz="1100" dirty="0" smtClean="0">
                <a:effectLst/>
              </a:rPr>
              <a:t>]. </a:t>
            </a:r>
            <a:r>
              <a:rPr lang="it-IT" sz="1100" dirty="0">
                <a:effectLst/>
              </a:rPr>
              <a:t>Dostupný na WWW: &lt;http://cs.wikipedia.org/wiki/Soubor:Europe_location_SMO.png</a:t>
            </a:r>
            <a:r>
              <a:rPr lang="it-IT" sz="1100" dirty="0" smtClean="0">
                <a:effectLst/>
              </a:rPr>
              <a:t>&gt;.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Soubor:Flag_of_San_Marino.svg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Soubor:Monte_Titano.jpg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Soubor:San_Marino_La_Cesta_o_Fratta.jpg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ALAEXIS.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Soubor:Guaita.JPG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it-IT" sz="1100" dirty="0">
                <a:effectLst/>
              </a:rPr>
              <a:t>LIUZZO, David. </a:t>
            </a:r>
            <a:r>
              <a:rPr lang="it-IT" sz="1100" i="1" dirty="0" smtClean="0">
                <a:effectLst/>
              </a:rPr>
              <a:t>Wikipedi</a:t>
            </a:r>
            <a:r>
              <a:rPr lang="cs-CZ" sz="1100" i="1" dirty="0" smtClean="0">
                <a:effectLst/>
              </a:rPr>
              <a:t>a</a:t>
            </a:r>
            <a:r>
              <a:rPr lang="it-IT" sz="1100" dirty="0" smtClean="0">
                <a:effectLst/>
              </a:rPr>
              <a:t> </a:t>
            </a:r>
            <a:r>
              <a:rPr lang="it-IT" sz="1100" dirty="0">
                <a:effectLst/>
              </a:rPr>
              <a:t>[online]. </a:t>
            </a:r>
            <a:r>
              <a:rPr lang="it-IT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it-IT" sz="1100" dirty="0" smtClean="0">
                <a:effectLst/>
              </a:rPr>
              <a:t>]. </a:t>
            </a:r>
            <a:r>
              <a:rPr lang="it-IT" sz="1100" dirty="0">
                <a:effectLst/>
              </a:rPr>
              <a:t>Dostupný na WWW: &lt;http://cs.wikipedia.org/wiki/Soubor:Europe_location_MCO.png</a:t>
            </a:r>
            <a:r>
              <a:rPr lang="it-IT" sz="1100" dirty="0" smtClean="0">
                <a:effectLst/>
              </a:rPr>
              <a:t>&gt;.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Soubor:Flag_of_Monaco.svg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>
                <a:solidFill>
                  <a:prstClr val="white"/>
                </a:solidFill>
                <a:effectLst/>
              </a:rPr>
              <a:t>cit. </a:t>
            </a:r>
            <a:r>
              <a:rPr lang="cs-CZ" sz="1100" dirty="0">
                <a:solidFill>
                  <a:prstClr val="white"/>
                </a:solidFill>
                <a:effectLst/>
              </a:rPr>
              <a:t>05.03</a:t>
            </a:r>
            <a:r>
              <a:rPr lang="it-IT" sz="1100" dirty="0">
                <a:solidFill>
                  <a:prstClr val="white"/>
                </a:solidFill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Soubor:Palais_de_Monaco.jpg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KATONAMS.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&lt;http://en.wikipedia.org/wiki/</a:t>
            </a:r>
            <a:r>
              <a:rPr lang="cs-CZ" sz="1100" dirty="0" err="1">
                <a:effectLst/>
              </a:rPr>
              <a:t>File:Whole_Monaco.jpg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it-IT" sz="1100" dirty="0">
                <a:effectLst/>
              </a:rPr>
              <a:t>LIUZZO, David. </a:t>
            </a:r>
            <a:r>
              <a:rPr lang="it-IT" sz="1100" i="1" dirty="0" smtClean="0">
                <a:effectLst/>
              </a:rPr>
              <a:t>Wikipedi</a:t>
            </a:r>
            <a:r>
              <a:rPr lang="cs-CZ" sz="1100" i="1" dirty="0" smtClean="0">
                <a:effectLst/>
              </a:rPr>
              <a:t>a</a:t>
            </a:r>
            <a:r>
              <a:rPr lang="it-IT" sz="1100" dirty="0" smtClean="0">
                <a:effectLst/>
              </a:rPr>
              <a:t> </a:t>
            </a:r>
            <a:r>
              <a:rPr lang="it-IT" sz="1100" dirty="0">
                <a:effectLst/>
              </a:rPr>
              <a:t>[online]. </a:t>
            </a:r>
            <a:r>
              <a:rPr lang="it-IT" sz="1100" dirty="0" smtClean="0">
                <a:effectLst/>
              </a:rPr>
              <a:t>[cit.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.2012]. </a:t>
            </a:r>
            <a:r>
              <a:rPr lang="it-IT" sz="1100" dirty="0">
                <a:effectLst/>
              </a:rPr>
              <a:t>Dostupný na WWW: &lt;http://cs.wikipedia.org/wiki/Soubor:Europe_location_VAT.png</a:t>
            </a:r>
            <a:r>
              <a:rPr lang="it-IT" sz="1100" dirty="0" smtClean="0">
                <a:effectLst/>
              </a:rPr>
              <a:t>&gt;.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smtClean="0">
                <a:effectLst/>
              </a:rPr>
              <a:t>Wikipedia</a:t>
            </a:r>
            <a:r>
              <a:rPr lang="cs-CZ" sz="110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Soubor:Flag_of_the_Vatican_City.svg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 marL="246888" indent="-228600">
              <a:buAutoNum type="arabicPeriod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>
                <a:effectLst/>
              </a:rPr>
              <a:t>Wikimedia</a:t>
            </a:r>
            <a:r>
              <a:rPr lang="cs-CZ" sz="1100" i="1" dirty="0">
                <a:effectLst/>
              </a:rPr>
              <a:t> </a:t>
            </a:r>
            <a:r>
              <a:rPr lang="cs-CZ" sz="1100" i="1" dirty="0" err="1">
                <a:effectLst/>
              </a:rPr>
              <a:t>commons</a:t>
            </a:r>
            <a:r>
              <a:rPr lang="cs-CZ" sz="1100" dirty="0">
                <a:effectLst/>
              </a:rPr>
              <a:t> 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&lt;http://commons.wikimedia.org/wiki/</a:t>
            </a:r>
            <a:r>
              <a:rPr lang="cs-CZ" sz="1100" dirty="0" err="1">
                <a:effectLst/>
              </a:rPr>
              <a:t>File:Petersdom_von_Engelsburg_gesehen.jpg?uselang</a:t>
            </a:r>
            <a:r>
              <a:rPr lang="cs-CZ" sz="1100" dirty="0">
                <a:effectLst/>
              </a:rPr>
              <a:t>=</a:t>
            </a:r>
            <a:r>
              <a:rPr lang="cs-CZ" sz="1100" dirty="0" err="1">
                <a:effectLst/>
              </a:rPr>
              <a:t>cs</a:t>
            </a:r>
            <a:r>
              <a:rPr lang="cs-CZ" sz="1100" dirty="0">
                <a:effectLst/>
              </a:rPr>
              <a:t>&gt;.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02721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60648"/>
            <a:ext cx="8136904" cy="3240360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 startAt="18"/>
            </a:pPr>
            <a:r>
              <a:rPr lang="cs-CZ" sz="1100" dirty="0">
                <a:effectLst/>
              </a:rPr>
              <a:t>SÜSSBRICH, Rolf.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Soubor:Rome_st_Peters_place_to_East.JPG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>
              <a:buFont typeface="+mj-lt"/>
              <a:buAutoNum type="arabicPeriod" startAt="18"/>
            </a:pPr>
            <a:r>
              <a:rPr lang="cs-CZ" sz="1100" dirty="0">
                <a:effectLst/>
              </a:rPr>
              <a:t>RADOMIL.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Soubor:Watykan_Plac_sw_Piora_kolumnada_Berniniego.JPG</a:t>
            </a:r>
            <a:r>
              <a:rPr lang="cs-CZ" sz="1100" dirty="0" smtClean="0">
                <a:effectLst/>
              </a:rPr>
              <a:t>&gt;.</a:t>
            </a:r>
          </a:p>
          <a:p>
            <a:pPr>
              <a:buFont typeface="+mj-lt"/>
              <a:buAutoNum type="arabicPeriod" startAt="18"/>
            </a:pPr>
            <a:r>
              <a:rPr lang="cs-CZ" sz="1100" dirty="0">
                <a:effectLst/>
              </a:rPr>
              <a:t>BAUER, Stefan.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Soubor:Vatikanische_Gaerten_Museen_Rom.jpg</a:t>
            </a:r>
            <a:r>
              <a:rPr lang="cs-CZ" sz="1100" dirty="0" smtClean="0">
                <a:effectLst/>
              </a:rPr>
              <a:t>&gt;.</a:t>
            </a:r>
          </a:p>
          <a:p>
            <a:pPr>
              <a:buFont typeface="+mj-lt"/>
              <a:buAutoNum type="arabicPeriod" startAt="18"/>
            </a:pPr>
            <a:r>
              <a:rPr lang="cs-CZ" sz="1100" dirty="0">
                <a:effectLst/>
              </a:rPr>
              <a:t>BOSONIC DRESSING.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Soubor:Location_Andorra_Europe.png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>
              <a:buFont typeface="+mj-lt"/>
              <a:buAutoNum type="arabicPeriod" startAt="18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Soubor:Flag_of_Andorra.svg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>
              <a:buFont typeface="+mj-lt"/>
              <a:buAutoNum type="arabicPeriod" startAt="18"/>
            </a:pPr>
            <a:r>
              <a:rPr lang="cs-CZ" sz="1100" dirty="0">
                <a:effectLst/>
              </a:rPr>
              <a:t>KIPPELBOY. </a:t>
            </a:r>
            <a:r>
              <a:rPr lang="cs-CZ" sz="1100" i="1" dirty="0" err="1">
                <a:effectLst/>
              </a:rPr>
              <a:t>Wikimedia</a:t>
            </a:r>
            <a:r>
              <a:rPr lang="cs-CZ" sz="1100" i="1" dirty="0">
                <a:effectLst/>
              </a:rPr>
              <a:t> </a:t>
            </a:r>
            <a:r>
              <a:rPr lang="cs-CZ" sz="1100" i="1" dirty="0" err="1">
                <a:effectLst/>
              </a:rPr>
              <a:t>commons</a:t>
            </a:r>
            <a:r>
              <a:rPr lang="cs-CZ" sz="1100" dirty="0">
                <a:effectLst/>
              </a:rPr>
              <a:t> 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&lt;http://commons.wikimedia.org/wiki/File:R%C3%A0mio-_casetes-_vall.JPG?uselang=</a:t>
            </a:r>
            <a:r>
              <a:rPr lang="cs-CZ" sz="1100" dirty="0" err="1">
                <a:effectLst/>
              </a:rPr>
              <a:t>cs</a:t>
            </a:r>
            <a:r>
              <a:rPr lang="cs-CZ" sz="1100" dirty="0">
                <a:effectLst/>
              </a:rPr>
              <a:t>&gt;. </a:t>
            </a:r>
            <a:endParaRPr lang="cs-CZ" sz="1100" dirty="0" smtClean="0">
              <a:effectLst/>
            </a:endParaRPr>
          </a:p>
          <a:p>
            <a:pPr>
              <a:buFont typeface="+mj-lt"/>
              <a:buAutoNum type="arabicPeriod" startAt="18"/>
            </a:pPr>
            <a:r>
              <a:rPr lang="cs-CZ" sz="1100" dirty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>
                <a:effectLst/>
              </a:rPr>
              <a:t>[online]. </a:t>
            </a:r>
            <a:r>
              <a:rPr lang="cs-CZ" sz="1100" dirty="0" smtClean="0">
                <a:effectLst/>
              </a:rPr>
              <a:t>[</a:t>
            </a:r>
            <a:r>
              <a:rPr lang="it-IT" sz="1100" dirty="0" smtClean="0">
                <a:effectLst/>
              </a:rPr>
              <a:t>cit. </a:t>
            </a:r>
            <a:r>
              <a:rPr lang="cs-CZ" sz="1100" dirty="0" smtClean="0">
                <a:effectLst/>
              </a:rPr>
              <a:t>05.03</a:t>
            </a:r>
            <a:r>
              <a:rPr lang="it-IT" sz="1100" dirty="0" smtClean="0">
                <a:effectLst/>
              </a:rPr>
              <a:t>.2012</a:t>
            </a:r>
            <a:r>
              <a:rPr lang="cs-CZ" sz="1100" dirty="0" smtClean="0">
                <a:effectLst/>
              </a:rPr>
              <a:t>]. </a:t>
            </a:r>
            <a:r>
              <a:rPr lang="cs-CZ" sz="1100" dirty="0">
                <a:effectLst/>
              </a:rPr>
              <a:t>Dostupný na WWW: &lt;http://cs.wikipedia.org/wiki/</a:t>
            </a:r>
            <a:r>
              <a:rPr lang="cs-CZ" sz="1100" dirty="0" err="1">
                <a:effectLst/>
              </a:rPr>
              <a:t>Soubor:AndorraLaVella.JPG</a:t>
            </a:r>
            <a:r>
              <a:rPr lang="cs-CZ" sz="1100" dirty="0">
                <a:effectLst/>
              </a:rPr>
              <a:t>&gt;.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860779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554</TotalTime>
  <Words>890</Words>
  <Application>Microsoft Office PowerPoint</Application>
  <PresentationFormat>Předvádění na obrazovce (4:3)</PresentationFormat>
  <Paragraphs>132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Deluxe</vt:lpstr>
      <vt:lpstr>Prezentace aplikace PowerPoint</vt:lpstr>
      <vt:lpstr>JIŽNÍ EVROPA</vt:lpstr>
      <vt:lpstr>  MALTA</vt:lpstr>
      <vt:lpstr>Prezentace aplikace PowerPoint</vt:lpstr>
      <vt:lpstr>Prezentace aplikace PowerPoint</vt:lpstr>
      <vt:lpstr>  SAN MARINO</vt:lpstr>
      <vt:lpstr>Prezentace aplikace PowerPoint</vt:lpstr>
      <vt:lpstr>Prezentace aplikace PowerPoint</vt:lpstr>
      <vt:lpstr>MONAKO</vt:lpstr>
      <vt:lpstr>Prezentace aplikace PowerPoint</vt:lpstr>
      <vt:lpstr>Prezentace aplikace PowerPoint</vt:lpstr>
      <vt:lpstr>VATIKÁN</vt:lpstr>
      <vt:lpstr>Prezentace aplikace PowerPoint</vt:lpstr>
      <vt:lpstr>Prezentace aplikace PowerPoint</vt:lpstr>
      <vt:lpstr>ANDORRA</vt:lpstr>
      <vt:lpstr>Prezentace aplikace PowerPoint</vt:lpstr>
      <vt:lpstr>Prezentace aplikace PowerPoint</vt:lpstr>
      <vt:lpstr>Ukazuj státy na mapě a určuj hlavní města.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Radoslava Mašatová Název materiálu: VY_32_INOVACE_Prvouka  Číslo projektu: CZ.1.07/1.4.00/21.1115  </dc:title>
  <dc:creator> </dc:creator>
  <cp:lastModifiedBy> </cp:lastModifiedBy>
  <cp:revision>188</cp:revision>
  <dcterms:created xsi:type="dcterms:W3CDTF">2012-03-05T16:28:49Z</dcterms:created>
  <dcterms:modified xsi:type="dcterms:W3CDTF">2012-06-03T12:28:11Z</dcterms:modified>
</cp:coreProperties>
</file>