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27"/>
  </p:notesMasterIdLst>
  <p:sldIdLst>
    <p:sldId id="285" r:id="rId13"/>
    <p:sldId id="282" r:id="rId14"/>
    <p:sldId id="257" r:id="rId15"/>
    <p:sldId id="259" r:id="rId16"/>
    <p:sldId id="261" r:id="rId17"/>
    <p:sldId id="263" r:id="rId18"/>
    <p:sldId id="265" r:id="rId19"/>
    <p:sldId id="267" r:id="rId20"/>
    <p:sldId id="269" r:id="rId21"/>
    <p:sldId id="271" r:id="rId22"/>
    <p:sldId id="273" r:id="rId23"/>
    <p:sldId id="275" r:id="rId24"/>
    <p:sldId id="277" r:id="rId25"/>
    <p:sldId id="284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F8F65-8C9C-457D-AD39-BA72E0603270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AD26C-C2A1-4392-930D-E97DF1613D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321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AD26C-C2A1-4392-930D-E97DF1613DB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87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390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07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3904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2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61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61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7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17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0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41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62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69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88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78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1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06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85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2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1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41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07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043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25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9045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5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33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16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88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7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98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45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5435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9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3210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87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29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26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1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76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72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3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71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06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7162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64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2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7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2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69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07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65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390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5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4727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54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02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12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95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91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6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99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571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5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40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13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22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69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77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39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38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70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012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79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433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84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6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1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08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02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39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58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7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51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31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0826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71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36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6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7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66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57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94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514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6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34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94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11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78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92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99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83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6683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9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632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41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6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44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1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55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2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85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53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646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4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9499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70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03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31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32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00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58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71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111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8627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4764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307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723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700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598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264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57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248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687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ACF527-382E-4681-A05C-21DC956EE177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4.6.2012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A187B7-F0A6-4448-900D-9EC1B26AEDF2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9272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9/90/Northern-Europe-map.png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 bwMode="auto">
          <a:xfrm>
            <a:off x="522288" y="260648"/>
            <a:ext cx="8099424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Mgr. Radoslava Mašatová</a:t>
            </a:r>
            <a:b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i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VY_32_INOVACE_27_13_Severní </a:t>
            </a:r>
            <a:r>
              <a:rPr lang="cs-CZ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Evropa (Baltské státy)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b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8" y="1916832"/>
            <a:ext cx="3425825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057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dnadpis 4"/>
          <p:cNvSpPr txBox="1">
            <a:spLocks/>
          </p:cNvSpPr>
          <p:nvPr/>
        </p:nvSpPr>
        <p:spPr>
          <a:xfrm>
            <a:off x="737865" y="4221088"/>
            <a:ext cx="7668270" cy="1824037"/>
          </a:xfrm>
          <a:prstGeom prst="rect">
            <a:avLst/>
          </a:prstGeom>
        </p:spPr>
        <p:txBody>
          <a:bodyPr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Anotace: Prezentace slouží k základnímu seznámení se státy a hlavními, k práci s mapou. Prvouka pro 5. ročník.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 typeface="Arial" pitchFamily="34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85000"/>
                  <a:lumOff val="15000"/>
                </a:sysClr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37865" y="4994606"/>
            <a:ext cx="4139952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cs-CZ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</p:txBody>
      </p:sp>
    </p:spTree>
    <p:extLst>
      <p:ext uri="{BB962C8B-B14F-4D97-AF65-F5344CB8AC3E}">
        <p14:creationId xmlns:p14="http://schemas.microsoft.com/office/powerpoint/2010/main" val="88097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40352" y="620688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cs-CZ" sz="6600" dirty="0" smtClean="0"/>
              <a:t>SEVERNÍ EVROPA</a:t>
            </a:r>
            <a:br>
              <a:rPr lang="cs-CZ" sz="6600" dirty="0" smtClean="0"/>
            </a:br>
            <a:r>
              <a:rPr lang="cs-CZ" sz="6600" dirty="0" smtClean="0"/>
              <a:t>Baltské státy</a:t>
            </a:r>
            <a:endParaRPr lang="cs-CZ" sz="6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16995"/>
            <a:ext cx="4320000" cy="32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067" y="6067034"/>
            <a:ext cx="3443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17.</a:t>
            </a:r>
            <a:endParaRPr lang="cs-CZ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16995"/>
            <a:ext cx="4320000" cy="32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25913" y="6056995"/>
            <a:ext cx="3561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18.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2806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02624" cy="610392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BALTSKÉ STÁTY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LITVA</a:t>
            </a:r>
          </a:p>
          <a:p>
            <a:r>
              <a:rPr lang="cs-CZ" sz="3200" b="1" dirty="0" smtClean="0"/>
              <a:t>LOTYŠSKO</a:t>
            </a:r>
          </a:p>
          <a:p>
            <a:r>
              <a:rPr lang="cs-CZ" sz="3200" b="1" dirty="0" smtClean="0"/>
              <a:t>ESTONSKO</a:t>
            </a:r>
          </a:p>
        </p:txBody>
      </p:sp>
      <p:pic>
        <p:nvPicPr>
          <p:cNvPr id="5" name="Picture 2" descr="Soubor:Northern-Europe-map.pn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980728"/>
            <a:ext cx="5522843" cy="5616000"/>
          </a:xfrm>
          <a:prstGeom prst="rect">
            <a:avLst/>
          </a:prstGeom>
          <a:noFill/>
        </p:spPr>
      </p:pic>
      <p:cxnSp>
        <p:nvCxnSpPr>
          <p:cNvPr id="6" name="Přímá spojnice se šipkou 5"/>
          <p:cNvCxnSpPr/>
          <p:nvPr/>
        </p:nvCxnSpPr>
        <p:spPr>
          <a:xfrm>
            <a:off x="1979712" y="1988840"/>
            <a:ext cx="5040560" cy="13681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843808" y="2564904"/>
            <a:ext cx="4176464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987824" y="2816932"/>
            <a:ext cx="4032448" cy="3240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2953746" y="6386844"/>
            <a:ext cx="3561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16.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6414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05800" cy="79208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LITVA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81802"/>
            <a:ext cx="30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276336" y="6453335"/>
            <a:ext cx="2840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1</a:t>
            </a:r>
            <a:r>
              <a:rPr lang="cs-CZ" sz="1200" b="1" dirty="0" smtClean="0">
                <a:solidFill>
                  <a:prstClr val="black"/>
                </a:solidFill>
              </a:rPr>
              <a:t>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4255" y="4586644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2</a:t>
            </a:r>
            <a:r>
              <a:rPr lang="cs-CZ" sz="1200" b="1" dirty="0" smtClean="0">
                <a:solidFill>
                  <a:prstClr val="black"/>
                </a:solidFill>
              </a:rPr>
              <a:t>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10" name="Šipka doprava se zářezem 9"/>
          <p:cNvSpPr/>
          <p:nvPr/>
        </p:nvSpPr>
        <p:spPr>
          <a:xfrm rot="10800000">
            <a:off x="6061747" y="3662728"/>
            <a:ext cx="1620000" cy="396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0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71658"/>
            <a:ext cx="3600400" cy="48005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>
            <a:normAutofit/>
          </a:bodyPr>
          <a:lstStyle/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lavní město: 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azyk: litevština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řízení: parlamentní republika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33" y="2854210"/>
            <a:ext cx="4414792" cy="33110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0893" y="5888128"/>
            <a:ext cx="2984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3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endParaRPr lang="cs-CZ" sz="1200" b="1" dirty="0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34133" y="2924944"/>
            <a:ext cx="3723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Nejhlubší litevské jezero </a:t>
            </a:r>
            <a:r>
              <a:rPr lang="cs-CZ" dirty="0" err="1">
                <a:solidFill>
                  <a:prstClr val="black"/>
                </a:solidFill>
              </a:rPr>
              <a:t>Tauragnas</a:t>
            </a:r>
            <a:r>
              <a:rPr lang="cs-CZ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505836" y="6383206"/>
            <a:ext cx="3080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4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endParaRPr lang="cs-CZ" sz="1200" b="1" dirty="0">
              <a:solidFill>
                <a:prstClr val="white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779912" y="548680"/>
            <a:ext cx="1842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Vilnius</a:t>
            </a:r>
            <a:endParaRPr lang="cs-CZ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663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3" y="99000"/>
            <a:ext cx="8876554" cy="66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667617" y="6482001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5</a:t>
            </a:r>
            <a:r>
              <a:rPr lang="cs-CZ" sz="1200" b="1" dirty="0" smtClean="0">
                <a:solidFill>
                  <a:prstClr val="black"/>
                </a:solidFill>
              </a:rPr>
              <a:t>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6290872"/>
            <a:ext cx="3651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white"/>
                </a:solidFill>
              </a:rPr>
              <a:t>Královský palác, Vilnius</a:t>
            </a:r>
          </a:p>
        </p:txBody>
      </p:sp>
    </p:spTree>
    <p:extLst>
      <p:ext uri="{BB962C8B-B14F-4D97-AF65-F5344CB8AC3E}">
        <p14:creationId xmlns:p14="http://schemas.microsoft.com/office/powerpoint/2010/main" val="693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188640"/>
            <a:ext cx="8305800" cy="70868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LOTYŠSKO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8536" y="6463729"/>
            <a:ext cx="312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6</a:t>
            </a:r>
            <a:r>
              <a:rPr lang="cs-CZ" sz="1200" b="1" dirty="0" smtClean="0">
                <a:solidFill>
                  <a:prstClr val="black"/>
                </a:solidFill>
              </a:rPr>
              <a:t>.</a:t>
            </a:r>
            <a:endParaRPr lang="cs-CZ" sz="1200" b="1" dirty="0">
              <a:solidFill>
                <a:prstClr val="black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0888"/>
            <a:ext cx="36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7504" y="4161958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7</a:t>
            </a:r>
            <a:r>
              <a:rPr lang="cs-CZ" sz="1200" b="1" dirty="0" smtClean="0">
                <a:solidFill>
                  <a:prstClr val="black"/>
                </a:solidFill>
              </a:rPr>
              <a:t>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7" name="Šipka doprava se zářezem 6"/>
          <p:cNvSpPr/>
          <p:nvPr/>
        </p:nvSpPr>
        <p:spPr>
          <a:xfrm rot="10800000">
            <a:off x="6300192" y="3464728"/>
            <a:ext cx="1620000" cy="396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6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město: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azyk: lotyština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řízení: parlamentní republika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města: 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Ventspils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(významný přístav)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3840000" cy="28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56906" y="6309319"/>
            <a:ext cx="309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8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endParaRPr lang="cs-CZ" sz="1200" b="1" dirty="0">
              <a:solidFill>
                <a:prstClr val="white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06318"/>
            <a:ext cx="4322702" cy="28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500804" y="6309318"/>
            <a:ext cx="311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9</a:t>
            </a:r>
            <a:r>
              <a:rPr lang="cs-CZ" sz="1200" b="1" dirty="0" smtClean="0">
                <a:solidFill>
                  <a:prstClr val="white"/>
                </a:solidFill>
              </a:rPr>
              <a:t>.</a:t>
            </a:r>
            <a:endParaRPr lang="cs-CZ" sz="1200" b="1" dirty="0">
              <a:solidFill>
                <a:prstClr val="white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837288" y="332656"/>
            <a:ext cx="12715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Riga</a:t>
            </a:r>
            <a:endParaRPr lang="cs-CZ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84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00" y="99000"/>
            <a:ext cx="8880000" cy="66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93015" y="159751"/>
            <a:ext cx="83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Riga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5733" y="6498857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b="1" dirty="0" smtClean="0">
                <a:solidFill>
                  <a:prstClr val="white"/>
                </a:solidFill>
              </a:rPr>
              <a:t>10.</a:t>
            </a:r>
            <a:endParaRPr lang="cs-CZ" sz="11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9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"/>
            <a:ext cx="8229600" cy="83671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ESTONSKO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43777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6426778"/>
            <a:ext cx="340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prstClr val="black"/>
                </a:solidFill>
              </a:rPr>
              <a:t>11.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33" y="4365103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prstClr val="black"/>
                </a:solidFill>
              </a:rPr>
              <a:t>12.</a:t>
            </a:r>
            <a:endParaRPr lang="cs-CZ" sz="1200" b="1" dirty="0">
              <a:solidFill>
                <a:prstClr val="black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33" y="2565104"/>
            <a:ext cx="2829077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se zářezem 6"/>
          <p:cNvSpPr/>
          <p:nvPr/>
        </p:nvSpPr>
        <p:spPr>
          <a:xfrm rot="10800000">
            <a:off x="6156176" y="3140968"/>
            <a:ext cx="1620000" cy="396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9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797" y="3357151"/>
            <a:ext cx="3984000" cy="298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38912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hlavní město: 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jazyk: estonština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zřízení: parlamentní republika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města: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Tartu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Pärnu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(lázně),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Narva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68" y="3374824"/>
            <a:ext cx="4570556" cy="298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5973056"/>
            <a:ext cx="353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prstClr val="black"/>
                </a:solidFill>
              </a:rPr>
              <a:t>13.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6168" y="3357151"/>
            <a:ext cx="4373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i-FI" dirty="0">
                <a:solidFill>
                  <a:prstClr val="black"/>
                </a:solidFill>
              </a:rPr>
              <a:t>Budova Estonského parlamentu v Tallinnu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38422" y="6129656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prstClr val="black"/>
                </a:solidFill>
              </a:rPr>
              <a:t>14.</a:t>
            </a:r>
            <a:endParaRPr lang="cs-CZ" sz="1200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81953" y="3357151"/>
            <a:ext cx="9751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prstClr val="black"/>
                </a:solidFill>
              </a:rPr>
              <a:t>Narva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60439" y="399130"/>
            <a:ext cx="18352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36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Tallinn</a:t>
            </a:r>
            <a:endParaRPr lang="cs-CZ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08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9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47" y="99000"/>
            <a:ext cx="8898307" cy="66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396" y="72206"/>
            <a:ext cx="2814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Tallinnské kostely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623981" y="6480150"/>
            <a:ext cx="353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prstClr val="black"/>
                </a:solidFill>
              </a:rPr>
              <a:t>15.</a:t>
            </a:r>
            <a:endParaRPr lang="cs-CZ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2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Vyhledej státy na mapě a určuj hlavní města.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4254624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3200" b="1" dirty="0" smtClean="0"/>
          </a:p>
          <a:p>
            <a:r>
              <a:rPr lang="cs-CZ" sz="3200" b="1" dirty="0" smtClean="0"/>
              <a:t>LITVA</a:t>
            </a:r>
          </a:p>
          <a:p>
            <a:r>
              <a:rPr lang="cs-CZ" sz="3200" b="1" dirty="0" smtClean="0"/>
              <a:t>ESTONSKO</a:t>
            </a:r>
          </a:p>
          <a:p>
            <a:r>
              <a:rPr lang="cs-CZ" sz="3200" b="1" dirty="0" smtClean="0"/>
              <a:t>LOTYŠSKO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28800"/>
            <a:ext cx="4186808" cy="4726125"/>
          </a:xfrm>
        </p:spPr>
        <p:txBody>
          <a:bodyPr>
            <a:normAutofit/>
          </a:bodyPr>
          <a:lstStyle/>
          <a:p>
            <a:pPr marL="0" lvl="0" indent="0">
              <a:buClr>
                <a:srgbClr val="0BD0D9"/>
              </a:buClr>
              <a:buNone/>
            </a:pPr>
            <a:endParaRPr lang="cs-CZ" sz="3200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3200" b="1" dirty="0" smtClean="0">
                <a:solidFill>
                  <a:prstClr val="black"/>
                </a:solidFill>
              </a:rPr>
              <a:t>Vilnius</a:t>
            </a:r>
            <a:endParaRPr lang="cs-CZ" sz="3200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3200" b="1" dirty="0" smtClean="0">
                <a:solidFill>
                  <a:prstClr val="black"/>
                </a:solidFill>
              </a:rPr>
              <a:t>Tallinn</a:t>
            </a:r>
            <a:endParaRPr lang="cs-CZ" sz="3200" b="1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3200" b="1" dirty="0" smtClean="0">
                <a:solidFill>
                  <a:prstClr val="black"/>
                </a:solidFill>
              </a:rPr>
              <a:t>Riga</a:t>
            </a:r>
            <a:endParaRPr lang="cs-CZ" sz="3200" b="1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299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6480720"/>
          </a:xfrm>
        </p:spPr>
        <p:txBody>
          <a:bodyPr>
            <a:normAutofit lnSpcReduction="10000"/>
          </a:bodyPr>
          <a:lstStyle/>
          <a:p>
            <a:r>
              <a:rPr lang="cs-CZ" sz="1200" dirty="0">
                <a:solidFill>
                  <a:prstClr val="black"/>
                </a:solidFill>
              </a:rPr>
              <a:t>Použité zdroje</a:t>
            </a:r>
            <a:r>
              <a:rPr lang="cs-CZ" sz="1200" dirty="0" smtClean="0">
                <a:solidFill>
                  <a:prstClr val="black"/>
                </a:solidFill>
              </a:rPr>
              <a:t>:</a:t>
            </a:r>
          </a:p>
          <a:p>
            <a:pPr marL="228600" indent="-228600">
              <a:buAutoNum type="arabicPeriod"/>
            </a:pPr>
            <a:r>
              <a:rPr lang="it-IT" sz="1100" dirty="0" smtClean="0"/>
              <a:t>LIUZZO</a:t>
            </a:r>
            <a:r>
              <a:rPr lang="it-IT" sz="1100" dirty="0"/>
              <a:t>, David. </a:t>
            </a:r>
            <a:r>
              <a:rPr lang="it-IT" sz="1100" i="1" dirty="0" smtClean="0"/>
              <a:t>Wikipedi</a:t>
            </a:r>
            <a:r>
              <a:rPr lang="cs-CZ" sz="1100" i="1" dirty="0" smtClean="0"/>
              <a:t>a</a:t>
            </a:r>
            <a:r>
              <a:rPr lang="it-IT" sz="1100" dirty="0" smtClean="0"/>
              <a:t> </a:t>
            </a:r>
            <a:r>
              <a:rPr lang="it-IT" sz="1100" dirty="0"/>
              <a:t>[online]. [cit. </a:t>
            </a:r>
            <a:r>
              <a:rPr lang="cs-CZ" sz="1100" dirty="0" smtClean="0"/>
              <a:t>1</a:t>
            </a:r>
            <a:r>
              <a:rPr lang="it-IT" sz="1100" dirty="0" smtClean="0"/>
              <a:t>9.</a:t>
            </a:r>
            <a:r>
              <a:rPr lang="cs-CZ" sz="1100" dirty="0" smtClean="0"/>
              <a:t>4</a:t>
            </a:r>
            <a:r>
              <a:rPr lang="it-IT" sz="1100" dirty="0" smtClean="0"/>
              <a:t>.2012</a:t>
            </a:r>
            <a:r>
              <a:rPr lang="it-IT" sz="1100" dirty="0"/>
              <a:t>]. Dostupný na WWW: &lt;http://cs.wikipedia.org/wiki/Soubor:EU_location_LIT.png&gt;.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Soubor:Flag_of_Lithuania.svg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HUGO.ARG.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&lt;http://cs.wikipedia.org/wiki/Soubor:Tauragnas002.JPG</a:t>
            </a:r>
            <a:r>
              <a:rPr lang="cs-CZ" sz="11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&lt;http://commons.wikimedia.org/wiki/</a:t>
            </a:r>
            <a:r>
              <a:rPr lang="cs-CZ" sz="1100" dirty="0" err="1"/>
              <a:t>File:Rumsiskes</a:t>
            </a:r>
            <a:r>
              <a:rPr lang="cs-CZ" sz="1100" dirty="0"/>
              <a:t>._</a:t>
            </a:r>
            <a:r>
              <a:rPr lang="cs-CZ" sz="1100" dirty="0" err="1"/>
              <a:t>Liaudies_buities_muziejus.Malunas.jpg?uselang</a:t>
            </a:r>
            <a:r>
              <a:rPr lang="cs-CZ" sz="1100" dirty="0"/>
              <a:t>=</a:t>
            </a:r>
            <a:r>
              <a:rPr lang="cs-CZ" sz="1100" dirty="0" err="1"/>
              <a:t>cs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LAZDYNAS, </a:t>
            </a:r>
            <a:r>
              <a:rPr lang="cs-CZ" sz="1100" dirty="0" err="1"/>
              <a:t>Rimantas</a:t>
            </a:r>
            <a:r>
              <a:rPr lang="cs-CZ" sz="1100" dirty="0"/>
              <a:t>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&lt;http://cs.wikipedia.org/wiki/Soubor:Valdov%C5%B3r%C5%ABmai.JPG,&gt;.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it-IT" sz="1100" dirty="0"/>
              <a:t>LIUZZO, David. </a:t>
            </a:r>
            <a:r>
              <a:rPr lang="it-IT" sz="1100" i="1" dirty="0" smtClean="0"/>
              <a:t>Wikipedi</a:t>
            </a:r>
            <a:r>
              <a:rPr lang="cs-CZ" sz="1100" i="1" dirty="0" smtClean="0"/>
              <a:t>a</a:t>
            </a:r>
            <a:r>
              <a:rPr lang="it-IT" sz="1100" dirty="0" smtClean="0"/>
              <a:t> </a:t>
            </a:r>
            <a:r>
              <a:rPr lang="it-IT" sz="1100" dirty="0"/>
              <a:t>[online]. </a:t>
            </a:r>
            <a:r>
              <a:rPr lang="it-IT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it-IT" sz="1100" dirty="0" smtClean="0"/>
              <a:t>]. </a:t>
            </a:r>
            <a:r>
              <a:rPr lang="it-IT" sz="1100" dirty="0"/>
              <a:t>Dostupný na WWW: &lt;http://cs.wikipedia.org/wiki/Soubor:EU_location_LAT.png</a:t>
            </a:r>
            <a:r>
              <a:rPr lang="it-IT" sz="1100" dirty="0" smtClean="0"/>
              <a:t>,&gt;.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Soubor:Flag_of_Latvia.svg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ALEXANDRE.VRAC.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&lt;http://commons.wikimedia.org/wiki/</a:t>
            </a:r>
            <a:r>
              <a:rPr lang="cs-CZ" sz="1100" dirty="0" err="1"/>
              <a:t>File:Daugava_Riga.jpg?uselang</a:t>
            </a:r>
            <a:r>
              <a:rPr lang="cs-CZ" sz="1100" dirty="0"/>
              <a:t>=</a:t>
            </a:r>
            <a:r>
              <a:rPr lang="cs-CZ" sz="1100" dirty="0" err="1"/>
              <a:t>cs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&lt;http://commons.wikimedia.org/wiki/</a:t>
            </a:r>
            <a:r>
              <a:rPr lang="cs-CZ" sz="1100" dirty="0" err="1"/>
              <a:t>File:Flower_clock_Audioguide.jpg?uselang</a:t>
            </a:r>
            <a:r>
              <a:rPr lang="cs-CZ" sz="1100" dirty="0"/>
              <a:t>=</a:t>
            </a:r>
            <a:r>
              <a:rPr lang="cs-CZ" sz="1100" dirty="0" err="1"/>
              <a:t>cs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DEZIDOR.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&lt;http://commons.wikimedia.org/wiki/</a:t>
            </a:r>
            <a:r>
              <a:rPr lang="cs-CZ" sz="1100" dirty="0" err="1"/>
              <a:t>File:Restaurace_Lido.jpg?uselang</a:t>
            </a:r>
            <a:r>
              <a:rPr lang="cs-CZ" sz="1100" dirty="0"/>
              <a:t>=</a:t>
            </a:r>
            <a:r>
              <a:rPr lang="cs-CZ" sz="1100" dirty="0" err="1"/>
              <a:t>cs</a:t>
            </a:r>
            <a:r>
              <a:rPr lang="cs-CZ" sz="1100" dirty="0" smtClean="0"/>
              <a:t>,&gt;.</a:t>
            </a:r>
          </a:p>
          <a:p>
            <a:pPr marL="228600" indent="-228600">
              <a:buAutoNum type="arabicPeriod"/>
            </a:pPr>
            <a:r>
              <a:rPr lang="it-IT" sz="1100" dirty="0"/>
              <a:t>LIUZZO, David. </a:t>
            </a:r>
            <a:r>
              <a:rPr lang="it-IT" sz="1100" i="1" dirty="0" smtClean="0"/>
              <a:t>Wikipedi</a:t>
            </a:r>
            <a:r>
              <a:rPr lang="cs-CZ" sz="1100" i="1" dirty="0" smtClean="0"/>
              <a:t>a</a:t>
            </a:r>
            <a:r>
              <a:rPr lang="it-IT" sz="1100" dirty="0" smtClean="0"/>
              <a:t> </a:t>
            </a:r>
            <a:r>
              <a:rPr lang="it-IT" sz="1100" dirty="0"/>
              <a:t>[online]. </a:t>
            </a:r>
            <a:r>
              <a:rPr lang="it-IT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it-IT" sz="1100" dirty="0" smtClean="0"/>
              <a:t>]. </a:t>
            </a:r>
            <a:r>
              <a:rPr lang="it-IT" sz="1100" dirty="0"/>
              <a:t>Dostupný na WWW: &lt;http://cs.wikipedia.org/wiki/Soubor:EU_location_EST.png</a:t>
            </a:r>
            <a:r>
              <a:rPr lang="it-IT" sz="1100" dirty="0" smtClean="0"/>
              <a:t>&gt;.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Soubor:Flag_of_Estonia.svg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SHEBS, Stan.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Soubor:Estonian_parliament_building.jpg</a:t>
            </a:r>
            <a:r>
              <a:rPr lang="cs-CZ" sz="11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100" dirty="0"/>
              <a:t>SCHWALB, Lisa.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Soubor:Hermannsfeste_narva.jpg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JURVETSON, </a:t>
            </a:r>
            <a:r>
              <a:rPr lang="cs-CZ" sz="1100" dirty="0" err="1"/>
              <a:t>Steve</a:t>
            </a:r>
            <a:r>
              <a:rPr lang="cs-CZ" sz="1100" dirty="0"/>
              <a:t>. </a:t>
            </a:r>
            <a:r>
              <a:rPr lang="cs-CZ" sz="1100" i="1" dirty="0" err="1" smtClean="0"/>
              <a:t>Wikipedia</a:t>
            </a:r>
            <a:r>
              <a:rPr lang="cs-CZ" sz="1100" dirty="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Soubor:FL-Tallinn.jpg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smtClean="0"/>
              <a:t>Wikipedia</a:t>
            </a:r>
            <a:r>
              <a:rPr lang="cs-CZ" sz="1100" smtClean="0"/>
              <a:t> </a:t>
            </a:r>
            <a:r>
              <a:rPr lang="cs-CZ" sz="1100" dirty="0"/>
              <a:t>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&lt;http://cs.wikipedia.org/wiki/</a:t>
            </a:r>
            <a:r>
              <a:rPr lang="cs-CZ" sz="1100" dirty="0" err="1"/>
              <a:t>Soubor:Northern-Europe-map.png</a:t>
            </a:r>
            <a:r>
              <a:rPr lang="cs-CZ" sz="11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100" dirty="0" smtClean="0"/>
              <a:t> </a:t>
            </a:r>
            <a:r>
              <a:rPr lang="en-US" sz="1100" dirty="0"/>
              <a:t>WOJSYL. </a:t>
            </a:r>
            <a:r>
              <a:rPr lang="en-US" sz="1100" i="1" dirty="0"/>
              <a:t>Wikimedia commons</a:t>
            </a:r>
            <a:r>
              <a:rPr lang="en-US" sz="1100" dirty="0"/>
              <a:t> [online]. </a:t>
            </a:r>
            <a:r>
              <a:rPr lang="en-US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en-US" sz="1100" dirty="0" smtClean="0"/>
              <a:t>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&lt;http://commons.wikimedia.org/wiki/File:Lithuania_Ladakalnis.jpg?uselang=cs&gt;. </a:t>
            </a:r>
            <a:endParaRPr lang="cs-CZ" sz="1100" dirty="0" smtClean="0"/>
          </a:p>
          <a:p>
            <a:pPr marL="228600" indent="-228600">
              <a:buAutoNum type="arabicPeriod"/>
            </a:pPr>
            <a:r>
              <a:rPr lang="cs-CZ" sz="1100" dirty="0"/>
              <a:t>VOLNÉ DÍLO.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</a:t>
            </a:r>
            <a:r>
              <a:rPr lang="cs-CZ" sz="1100" dirty="0" smtClean="0"/>
              <a:t>[</a:t>
            </a:r>
            <a:r>
              <a:rPr lang="it-IT" sz="1100" dirty="0">
                <a:solidFill>
                  <a:prstClr val="black"/>
                </a:solidFill>
              </a:rPr>
              <a:t>cit. </a:t>
            </a:r>
            <a:r>
              <a:rPr lang="cs-CZ" sz="1100" dirty="0">
                <a:solidFill>
                  <a:prstClr val="black"/>
                </a:solidFill>
              </a:rPr>
              <a:t>1</a:t>
            </a:r>
            <a:r>
              <a:rPr lang="it-IT" sz="1100" dirty="0">
                <a:solidFill>
                  <a:prstClr val="black"/>
                </a:solidFill>
              </a:rPr>
              <a:t>9.</a:t>
            </a:r>
            <a:r>
              <a:rPr lang="cs-CZ" sz="1100" dirty="0">
                <a:solidFill>
                  <a:prstClr val="black"/>
                </a:solidFill>
              </a:rPr>
              <a:t>4</a:t>
            </a:r>
            <a:r>
              <a:rPr lang="it-IT" sz="1100" dirty="0">
                <a:solidFill>
                  <a:prstClr val="black"/>
                </a:solidFill>
              </a:rPr>
              <a:t>.2012</a:t>
            </a:r>
            <a:r>
              <a:rPr lang="cs-CZ" sz="1100" dirty="0" smtClean="0"/>
              <a:t>]. </a:t>
            </a:r>
            <a:r>
              <a:rPr lang="cs-CZ" sz="1100" dirty="0"/>
              <a:t>Dostupný na WWW: &lt;http://commons.wikimedia.org/wiki/</a:t>
            </a:r>
            <a:r>
              <a:rPr lang="cs-CZ" sz="1100" dirty="0" err="1"/>
              <a:t>File:Velnezers.JPG?uselang</a:t>
            </a:r>
            <a:r>
              <a:rPr lang="cs-CZ" sz="1100" dirty="0"/>
              <a:t>=</a:t>
            </a:r>
            <a:r>
              <a:rPr lang="cs-CZ" sz="1100" dirty="0" err="1"/>
              <a:t>cs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228600" indent="-228600">
              <a:buAutoNum type="arabicPeriod"/>
            </a:pPr>
            <a:endParaRPr lang="cs-CZ" sz="1100" dirty="0" smtClean="0"/>
          </a:p>
          <a:p>
            <a:pPr marL="228600" indent="-228600">
              <a:buAutoNum type="arabicPeriod"/>
            </a:pP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281019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627</Words>
  <Application>Microsoft Office PowerPoint</Application>
  <PresentationFormat>Předvádění na obrazovce (4:3)</PresentationFormat>
  <Paragraphs>78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12</vt:i4>
      </vt:variant>
      <vt:variant>
        <vt:lpstr>Nadpisy snímků</vt:lpstr>
      </vt:variant>
      <vt:variant>
        <vt:i4>14</vt:i4>
      </vt:variant>
    </vt:vector>
  </HeadingPairs>
  <TitlesOfParts>
    <vt:vector size="26" baseType="lpstr">
      <vt:lpstr>Tok</vt:lpstr>
      <vt:lpstr>1_Tok</vt:lpstr>
      <vt:lpstr>2_Tok</vt:lpstr>
      <vt:lpstr>3_Tok</vt:lpstr>
      <vt:lpstr>4_Tok</vt:lpstr>
      <vt:lpstr>5_Tok</vt:lpstr>
      <vt:lpstr>6_Tok</vt:lpstr>
      <vt:lpstr>7_Tok</vt:lpstr>
      <vt:lpstr>8_Tok</vt:lpstr>
      <vt:lpstr>9_Tok</vt:lpstr>
      <vt:lpstr>10_Tok</vt:lpstr>
      <vt:lpstr>11_Tok</vt:lpstr>
      <vt:lpstr>Prezentace aplikace PowerPoint</vt:lpstr>
      <vt:lpstr>SEVERNÍ EVROPA Baltské státy</vt:lpstr>
      <vt:lpstr>BALTSKÉ STÁTY</vt:lpstr>
      <vt:lpstr>  LITVA</vt:lpstr>
      <vt:lpstr>Prezentace aplikace PowerPoint</vt:lpstr>
      <vt:lpstr>Prezentace aplikace PowerPoint</vt:lpstr>
      <vt:lpstr>LOTYŠSKO</vt:lpstr>
      <vt:lpstr>Prezentace aplikace PowerPoint</vt:lpstr>
      <vt:lpstr>Prezentace aplikace PowerPoint</vt:lpstr>
      <vt:lpstr> ESTONSKO</vt:lpstr>
      <vt:lpstr>Prezentace aplikace PowerPoint</vt:lpstr>
      <vt:lpstr>Prezentace aplikace PowerPoint</vt:lpstr>
      <vt:lpstr>Vyhledej státy na mapě a určuj hlavní města.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 </dc:creator>
  <cp:lastModifiedBy> </cp:lastModifiedBy>
  <cp:revision>38</cp:revision>
  <dcterms:created xsi:type="dcterms:W3CDTF">2012-04-19T15:01:26Z</dcterms:created>
  <dcterms:modified xsi:type="dcterms:W3CDTF">2012-06-04T11:29:06Z</dcterms:modified>
</cp:coreProperties>
</file>