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16"/>
  </p:notesMasterIdLst>
  <p:sldIdLst>
    <p:sldId id="279" r:id="rId2"/>
    <p:sldId id="260" r:id="rId3"/>
    <p:sldId id="257" r:id="rId4"/>
    <p:sldId id="264" r:id="rId5"/>
    <p:sldId id="265" r:id="rId6"/>
    <p:sldId id="273" r:id="rId7"/>
    <p:sldId id="266" r:id="rId8"/>
    <p:sldId id="267" r:id="rId9"/>
    <p:sldId id="275" r:id="rId10"/>
    <p:sldId id="268" r:id="rId11"/>
    <p:sldId id="269" r:id="rId12"/>
    <p:sldId id="277" r:id="rId13"/>
    <p:sldId id="271" r:id="rId14"/>
    <p:sldId id="27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1317B2-7E7F-4ADD-990A-ACD5C2B26895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92604B-E614-4A33-ADBD-1BD955E7C60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9294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92604B-E614-4A33-ADBD-1BD955E7C609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54790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DE036-8334-4FBB-BF4D-9E245BD58F5D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72581-A9F8-4604-B37F-8CDBB84681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DE036-8334-4FBB-BF4D-9E245BD58F5D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72581-A9F8-4604-B37F-8CDBB84681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DE036-8334-4FBB-BF4D-9E245BD58F5D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72581-A9F8-4604-B37F-8CDBB84681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DE036-8334-4FBB-BF4D-9E245BD58F5D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72581-A9F8-4604-B37F-8CDBB84681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DE036-8334-4FBB-BF4D-9E245BD58F5D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72581-A9F8-4604-B37F-8CDBB84681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DE036-8334-4FBB-BF4D-9E245BD58F5D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72581-A9F8-4604-B37F-8CDBB84681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DE036-8334-4FBB-BF4D-9E245BD58F5D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72581-A9F8-4604-B37F-8CDBB84681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DE036-8334-4FBB-BF4D-9E245BD58F5D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72581-A9F8-4604-B37F-8CDBB84681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DE036-8334-4FBB-BF4D-9E245BD58F5D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A9E72581-A9F8-4604-B37F-8CDBB84681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DE036-8334-4FBB-BF4D-9E245BD58F5D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72581-A9F8-4604-B37F-8CDBB84681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DE036-8334-4FBB-BF4D-9E245BD58F5D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72581-A9F8-4604-B37F-8CDBB84681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CDDE036-8334-4FBB-BF4D-9E245BD58F5D}" type="datetimeFigureOut">
              <a:rPr lang="cs-CZ" smtClean="0"/>
              <a:t>4.6.2012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9E72581-A9F8-4604-B37F-8CDBB84681A4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944" y="2176168"/>
            <a:ext cx="2736113" cy="18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Nadpis 3"/>
          <p:cNvSpPr txBox="1">
            <a:spLocks/>
          </p:cNvSpPr>
          <p:nvPr/>
        </p:nvSpPr>
        <p:spPr>
          <a:xfrm>
            <a:off x="611560" y="116632"/>
            <a:ext cx="8208912" cy="2087563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sz="4800" b="1" kern="1200">
                <a:ln w="500">
                  <a:solidFill>
                    <a:schemeClr val="tx2">
                      <a:shade val="20000"/>
                      <a:satMod val="350000"/>
                    </a:schemeClr>
                  </a:solidFill>
                </a:ln>
                <a:solidFill>
                  <a:schemeClr val="tx2">
                    <a:tint val="100000"/>
                    <a:satMod val="250000"/>
                  </a:schemeClr>
                </a:solidFill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0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  <a:t>Název školy: </a:t>
            </a:r>
            <a:r>
              <a:rPr lang="cs-CZ" sz="2400" b="0" i="1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  <a:t>ZŠ Klášterec nad Ohří, Krátká 676</a:t>
            </a:r>
            <a:br>
              <a:rPr lang="cs-CZ" sz="2400" b="0" i="1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</a:br>
            <a:r>
              <a:rPr lang="cs-CZ" sz="2400" b="0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  <a:t>Autor: Mgr. Radoslava Mašatová</a:t>
            </a:r>
            <a:br>
              <a:rPr lang="cs-CZ" sz="2400" b="0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</a:br>
            <a:r>
              <a:rPr lang="cs-CZ" sz="2400" b="0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  <a:t>Název materiálu</a:t>
            </a:r>
            <a:r>
              <a:rPr lang="cs-CZ" sz="2400" b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  <a:t>: </a:t>
            </a:r>
            <a:r>
              <a:rPr lang="cs-CZ" sz="2400" b="0" i="1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  <a:t>VY_32_INOVACE_27_04_Střední </a:t>
            </a:r>
            <a:r>
              <a:rPr lang="cs-CZ" sz="2400" b="0" i="1" dirty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  <a:t>E</a:t>
            </a:r>
            <a:r>
              <a:rPr lang="cs-CZ" sz="2400" b="0" i="1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  <a:t>vropa (Švýcarsko, Maďarsko, Lichtenštejnsko) </a:t>
            </a:r>
            <a:r>
              <a:rPr lang="cs-CZ" sz="2400" b="0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  <a:t/>
            </a:r>
            <a:br>
              <a:rPr lang="cs-CZ" sz="2400" b="0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</a:br>
            <a:r>
              <a:rPr lang="cs-CZ" sz="2400" b="0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  <a:t>Číslo projektu: CZ.1.07/1.4.00/21.1115 </a:t>
            </a:r>
            <a:br>
              <a:rPr lang="cs-CZ" sz="2400" b="0" dirty="0" smtClean="0">
                <a:solidFill>
                  <a:schemeClr val="tx1"/>
                </a:solidFill>
                <a:effectLst/>
                <a:latin typeface="+mn-lt"/>
                <a:cs typeface="Times New Roman" pitchFamily="18" charset="0"/>
              </a:rPr>
            </a:br>
            <a:endParaRPr lang="cs-CZ" sz="2400" b="0" dirty="0" smtClean="0">
              <a:solidFill>
                <a:schemeClr val="tx1"/>
              </a:solidFill>
              <a:effectLst/>
              <a:latin typeface="+mn-lt"/>
              <a:cs typeface="Times New Roman" pitchFamily="18" charset="0"/>
            </a:endParaRPr>
          </a:p>
        </p:txBody>
      </p:sp>
      <p:pic>
        <p:nvPicPr>
          <p:cNvPr id="7" name="obrázek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057" y="5394325"/>
            <a:ext cx="4687887" cy="146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Podnadpis 4"/>
          <p:cNvSpPr txBox="1">
            <a:spLocks/>
          </p:cNvSpPr>
          <p:nvPr/>
        </p:nvSpPr>
        <p:spPr>
          <a:xfrm>
            <a:off x="737865" y="4221088"/>
            <a:ext cx="7668270" cy="1824037"/>
          </a:xfrm>
          <a:prstGeom prst="rect">
            <a:avLst/>
          </a:prstGeom>
        </p:spPr>
        <p:txBody>
          <a:bodyPr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759AA5">
                  <a:lumMod val="60000"/>
                  <a:lumOff val="40000"/>
                </a:srgbClr>
              </a:buClr>
              <a:buSzTx/>
              <a:buFont typeface="Arial" pitchFamily="34" charset="0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Anotace: Prezentace slouží k základnímu seznámení se státy a hlavními městy, k práci s mapou. Prvouka pro 5. ročník.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759AA5">
                  <a:lumMod val="60000"/>
                  <a:lumOff val="40000"/>
                </a:srgbClr>
              </a:buClr>
              <a:buSzTx/>
              <a:buFont typeface="Arial" pitchFamily="34" charset="0"/>
              <a:buNone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85000"/>
                  <a:lumOff val="15000"/>
                </a:sysClr>
              </a:solidFill>
              <a:effectLst/>
              <a:uLnTx/>
              <a:uFillTx/>
              <a:latin typeface="Tw Cen MT"/>
              <a:ea typeface="+mn-ea"/>
              <a:cs typeface="+mn-cs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37865" y="4994606"/>
            <a:ext cx="4139952" cy="27699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DUM zveřejněn na http://dumy.cz/materialy/prehled</a:t>
            </a:r>
          </a:p>
        </p:txBody>
      </p:sp>
    </p:spTree>
    <p:extLst>
      <p:ext uri="{BB962C8B-B14F-4D97-AF65-F5344CB8AC3E}">
        <p14:creationId xmlns:p14="http://schemas.microsoft.com/office/powerpoint/2010/main" val="367741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000" stA="25000" endPos="49000" dist="5000" dir="5400000" sy="-100000" algn="bl" rotWithShape="0"/>
                </a:effectLst>
              </a:rPr>
              <a:t>STŘEDNÍ EVROPA</a:t>
            </a:r>
            <a:endParaRPr lang="cs-CZ" sz="6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000" stA="25000" endPos="49000" dist="5000" dir="5400000" sy="-100000" algn="bl" rotWithShape="0"/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7744344" cy="121920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tx1"/>
                </a:solidFill>
              </a:rPr>
              <a:t>(</a:t>
            </a:r>
            <a:r>
              <a:rPr lang="cs-CZ" sz="3600" dirty="0" smtClean="0"/>
              <a:t>Švýcarsko, Maďarsko, Lichtenštejnsko</a:t>
            </a:r>
            <a:r>
              <a:rPr lang="cs-CZ" sz="3600" dirty="0" smtClean="0">
                <a:solidFill>
                  <a:schemeClr val="tx1"/>
                </a:solidFill>
              </a:rPr>
              <a:t>)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91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395" y="189000"/>
            <a:ext cx="7785210" cy="64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785542" y="5157192"/>
            <a:ext cx="18585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Alpské země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36354" y="6078485"/>
            <a:ext cx="26997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Visegrádská čtyřka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190799" y="858571"/>
            <a:ext cx="18646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Německo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6224" y="2253615"/>
            <a:ext cx="19784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Švýcarsko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86224" y="1404065"/>
            <a:ext cx="19159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>
                <a:solidFill>
                  <a:schemeClr val="bg1"/>
                </a:solidFill>
              </a:rPr>
              <a:t>R</a:t>
            </a:r>
            <a:r>
              <a:rPr lang="cs-CZ" sz="3200" b="1" dirty="0" smtClean="0">
                <a:solidFill>
                  <a:schemeClr val="bg1"/>
                </a:solidFill>
              </a:rPr>
              <a:t>akousko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94236" y="3355061"/>
            <a:ext cx="2993127" cy="58477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Lichtenštejnsko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067450" y="778469"/>
            <a:ext cx="13512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Polsko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149046" y="4459469"/>
            <a:ext cx="12410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Česko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537474" y="3862676"/>
            <a:ext cx="19992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Slovensko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537474" y="5192067"/>
            <a:ext cx="19271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Maďarsko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86224" y="6411678"/>
            <a:ext cx="3048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>
                <a:solidFill>
                  <a:schemeClr val="bg1"/>
                </a:solidFill>
              </a:rPr>
              <a:t>1.</a:t>
            </a:r>
            <a:endParaRPr lang="cs-CZ" sz="1200" b="1" dirty="0">
              <a:solidFill>
                <a:schemeClr val="bg1"/>
              </a:solidFill>
            </a:endParaRPr>
          </a:p>
        </p:txBody>
      </p:sp>
      <p:cxnSp>
        <p:nvCxnSpPr>
          <p:cNvPr id="19" name="Přímá spojnice se šipkou 18"/>
          <p:cNvCxnSpPr/>
          <p:nvPr/>
        </p:nvCxnSpPr>
        <p:spPr>
          <a:xfrm>
            <a:off x="3275856" y="1363244"/>
            <a:ext cx="1440160" cy="1182758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2602133" y="2598730"/>
            <a:ext cx="1681835" cy="1226314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>
            <a:off x="2602133" y="1696452"/>
            <a:ext cx="2761955" cy="1804556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>
            <a:stCxn id="11" idx="3"/>
          </p:cNvCxnSpPr>
          <p:nvPr/>
        </p:nvCxnSpPr>
        <p:spPr>
          <a:xfrm flipV="1">
            <a:off x="3687363" y="3645024"/>
            <a:ext cx="884637" cy="2425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H="1" flipV="1">
            <a:off x="6156176" y="3647449"/>
            <a:ext cx="1080120" cy="1653759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H="1" flipV="1">
            <a:off x="5508104" y="2996952"/>
            <a:ext cx="144016" cy="1656184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H="1" flipV="1">
            <a:off x="6156176" y="3104964"/>
            <a:ext cx="1152128" cy="900100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5" name="Přímá spojnice se šipkou 1024"/>
          <p:cNvCxnSpPr/>
          <p:nvPr/>
        </p:nvCxnSpPr>
        <p:spPr>
          <a:xfrm flipH="1">
            <a:off x="6300192" y="1196752"/>
            <a:ext cx="1146778" cy="1197194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0945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3" presetClass="entr" presetSubtype="16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16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3" presetClass="entr" presetSubtype="16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3" presetClass="entr" presetSubtype="16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3" grpId="0"/>
      <p:bldP spid="14" grpId="0"/>
      <p:bldP spid="15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864096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ŠVÝCARSKO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7680000" cy="57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31640" y="6417384"/>
            <a:ext cx="3064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>
                <a:solidFill>
                  <a:schemeClr val="bg1"/>
                </a:solidFill>
              </a:rPr>
              <a:t>2.</a:t>
            </a:r>
            <a:endParaRPr lang="cs-CZ" sz="12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40500" y="3899279"/>
            <a:ext cx="3048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/>
              <a:t>3.</a:t>
            </a:r>
            <a:endParaRPr lang="cs-CZ" sz="1200" b="1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04864"/>
            <a:ext cx="180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Šipka doprava se zářezem 2"/>
          <p:cNvSpPr/>
          <p:nvPr/>
        </p:nvSpPr>
        <p:spPr>
          <a:xfrm>
            <a:off x="2771800" y="4869160"/>
            <a:ext cx="1620000" cy="360000"/>
          </a:xfrm>
          <a:prstGeom prst="notched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0636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12676"/>
            <a:ext cx="8229600" cy="5832648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hlavní město: </a:t>
            </a:r>
          </a:p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jazyk: němčina</a:t>
            </a:r>
          </a:p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zřízení: federativní republika (konfederace)</a:t>
            </a:r>
          </a:p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města: Ženeva, Lausanne, </a:t>
            </a:r>
            <a:r>
              <a:rPr lang="cs-CZ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Lugano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</a:p>
          <a:p>
            <a:pPr marL="0" indent="0">
              <a:buNone/>
            </a:pPr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Basilej</a:t>
            </a:r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Curych, </a:t>
            </a:r>
            <a:r>
              <a:rPr lang="cs-CZ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Zermatt</a:t>
            </a:r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přesné strojírenství, hodinářství, </a:t>
            </a:r>
          </a:p>
          <a:p>
            <a:pPr marL="0" indent="0">
              <a:buNone/>
            </a:pPr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bankovnictví, farmaceutický průmysl,       </a:t>
            </a:r>
          </a:p>
          <a:p>
            <a:pPr marL="0" indent="0">
              <a:buNone/>
            </a:pPr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proslavené sýry a čokolády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3635896" y="548678"/>
            <a:ext cx="12218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  <a:buClr>
                <a:srgbClr val="CC4757"/>
              </a:buClr>
              <a:buSzPct val="70000"/>
            </a:pPr>
            <a:r>
              <a:rPr lang="cs-CZ" sz="3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Bern</a:t>
            </a:r>
            <a:endParaRPr lang="cs-CZ" sz="36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4783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351"/>
            <a:ext cx="91511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892480" y="6597352"/>
            <a:ext cx="31130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/>
              <a:t>4.</a:t>
            </a:r>
            <a:endParaRPr lang="cs-CZ" sz="1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168297"/>
            <a:ext cx="30444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Katedrála v Lausanne</a:t>
            </a:r>
            <a:endParaRPr lang="cs-CZ" sz="2400" b="1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79" y="18342"/>
            <a:ext cx="91629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0758" y="6582766"/>
            <a:ext cx="3048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/>
              <a:t>5.</a:t>
            </a:r>
            <a:endParaRPr lang="cs-CZ" sz="1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6330" y="157131"/>
            <a:ext cx="11881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>
                <a:solidFill>
                  <a:schemeClr val="bg1"/>
                </a:solidFill>
              </a:rPr>
              <a:t>Lugano</a:t>
            </a:r>
            <a:endParaRPr lang="cs-CZ" sz="2400" b="1" dirty="0">
              <a:solidFill>
                <a:schemeClr val="bg1"/>
              </a:solidFill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0" y="35262"/>
            <a:ext cx="9162939" cy="6872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11820" y="6581001"/>
            <a:ext cx="3145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/>
              <a:t>6.</a:t>
            </a:r>
            <a:endParaRPr lang="cs-CZ" sz="1200" b="1" dirty="0"/>
          </a:p>
        </p:txBody>
      </p:sp>
      <p:sp>
        <p:nvSpPr>
          <p:cNvPr id="9" name="Obdélník 8"/>
          <p:cNvSpPr/>
          <p:nvPr/>
        </p:nvSpPr>
        <p:spPr>
          <a:xfrm>
            <a:off x="335650" y="157130"/>
            <a:ext cx="48798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/>
              <a:t>Pohled na Matterhorn přes </a:t>
            </a:r>
            <a:r>
              <a:rPr lang="cs-CZ" sz="2400" b="1" dirty="0" err="1" smtClean="0"/>
              <a:t>Zermatt</a:t>
            </a:r>
            <a:endParaRPr lang="cs-CZ" sz="2400" b="1" dirty="0"/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283" y="6482"/>
            <a:ext cx="9174471" cy="6900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30758" y="6588805"/>
            <a:ext cx="3048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/>
              <a:t>7.</a:t>
            </a:r>
            <a:endParaRPr lang="cs-CZ" sz="1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1062" y="157129"/>
            <a:ext cx="8130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Bern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9837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387"/>
            <a:ext cx="8229600" cy="951384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MAĎARSKO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980728"/>
            <a:ext cx="7680000" cy="57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403648" y="6433251"/>
            <a:ext cx="3145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>
                <a:solidFill>
                  <a:schemeClr val="bg1"/>
                </a:solidFill>
              </a:rPr>
              <a:t>8.</a:t>
            </a:r>
            <a:endParaRPr lang="cs-CZ" sz="12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2121" y="3698985"/>
            <a:ext cx="3145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/>
              <a:t>9.</a:t>
            </a:r>
            <a:endParaRPr lang="cs-CZ" sz="1200" b="1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121" y="1928021"/>
            <a:ext cx="360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Šipka doprava se zářezem 2"/>
          <p:cNvSpPr/>
          <p:nvPr/>
        </p:nvSpPr>
        <p:spPr>
          <a:xfrm>
            <a:off x="3623648" y="4797152"/>
            <a:ext cx="1620000" cy="360000"/>
          </a:xfrm>
          <a:prstGeom prst="notched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0605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88640"/>
            <a:ext cx="8496944" cy="6480720"/>
          </a:xfrm>
        </p:spPr>
        <p:txBody>
          <a:bodyPr>
            <a:normAutofit lnSpcReduction="10000"/>
          </a:bodyPr>
          <a:lstStyle/>
          <a:p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hlavní město: </a:t>
            </a:r>
          </a:p>
          <a:p>
            <a:r>
              <a:rPr lang="cs-CZ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jazyk: maďarština</a:t>
            </a:r>
          </a:p>
          <a:p>
            <a:r>
              <a:rPr lang="cs-CZ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zřízení: parlamentní republika</a:t>
            </a:r>
          </a:p>
          <a:p>
            <a:r>
              <a:rPr lang="cs-CZ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města: Debrecen (Debrecín), Szeged  </a:t>
            </a:r>
          </a:p>
          <a:p>
            <a:pPr marL="0" indent="0">
              <a:buNone/>
            </a:pPr>
            <a:r>
              <a:rPr lang="cs-CZ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(Segedín), </a:t>
            </a:r>
            <a:r>
              <a:rPr lang="cs-CZ" sz="3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Pécz</a:t>
            </a:r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(Pětikostelí), </a:t>
            </a:r>
            <a:r>
              <a:rPr lang="cs-CZ" sz="3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Miskolc</a:t>
            </a:r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</a:p>
          <a:p>
            <a:pPr marL="0" indent="0">
              <a:buNone/>
            </a:pPr>
            <a:r>
              <a:rPr lang="cs-CZ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(</a:t>
            </a:r>
            <a:r>
              <a:rPr lang="cs-CZ" sz="3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Miškolc</a:t>
            </a:r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cs-CZ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jezero Balaton, řeka Dunaj</a:t>
            </a:r>
          </a:p>
          <a:p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potravinářský, strojírenský, chemický a farmaceutický průmysl</a:t>
            </a:r>
          </a:p>
          <a:p>
            <a:r>
              <a:rPr lang="cs-CZ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těžba bauxitu (výroba hliníku)</a:t>
            </a:r>
          </a:p>
          <a:p>
            <a:pPr marL="0" indent="0">
              <a:buNone/>
            </a:pP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3707904" y="116632"/>
            <a:ext cx="2286203" cy="6771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  <a:buClr>
                <a:srgbClr val="CC4757"/>
              </a:buClr>
              <a:buSzPct val="70000"/>
            </a:pPr>
            <a:r>
              <a:rPr lang="cs-CZ" sz="38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Budapešť</a:t>
            </a:r>
            <a:endParaRPr lang="cs-CZ" sz="38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231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6" y="0"/>
            <a:ext cx="9144000" cy="6857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-13400" y="6587670"/>
            <a:ext cx="38343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/>
              <a:t>10.</a:t>
            </a:r>
            <a:endParaRPr lang="cs-CZ" sz="12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116632"/>
            <a:ext cx="1162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Szeged</a:t>
            </a:r>
            <a:endParaRPr lang="cs-CZ" sz="2400" b="1" dirty="0"/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6" y="728"/>
            <a:ext cx="9179010" cy="6863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0" y="6525344"/>
            <a:ext cx="3802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/>
              <a:t>11.</a:t>
            </a:r>
            <a:endParaRPr lang="cs-CZ" sz="1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139356"/>
            <a:ext cx="31999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Parlament v Budapešti</a:t>
            </a:r>
            <a:endParaRPr lang="cs-CZ" sz="2400" b="1" dirty="0"/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6" y="12091"/>
            <a:ext cx="9197368" cy="6845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071" y="6581000"/>
            <a:ext cx="3818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/>
              <a:t>12.</a:t>
            </a:r>
            <a:endParaRPr lang="cs-CZ" sz="1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55776" y="0"/>
            <a:ext cx="1229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Balaton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14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315416"/>
            <a:ext cx="8229600" cy="1152128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LICHTENŠTEJNSKO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7680000" cy="57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31640" y="6453335"/>
            <a:ext cx="3764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>
                <a:solidFill>
                  <a:schemeClr val="bg1"/>
                </a:solidFill>
              </a:rPr>
              <a:t>13.</a:t>
            </a:r>
            <a:endParaRPr lang="cs-CZ" sz="1200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17241" y="4292896"/>
            <a:ext cx="38664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/>
              <a:t>14.</a:t>
            </a:r>
            <a:endParaRPr lang="cs-CZ" sz="1200" b="1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92896"/>
            <a:ext cx="3000000" cy="18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Šipka doprava se zářezem 2"/>
          <p:cNvSpPr/>
          <p:nvPr/>
        </p:nvSpPr>
        <p:spPr>
          <a:xfrm rot="19971177">
            <a:off x="3172410" y="5146907"/>
            <a:ext cx="1620000" cy="360000"/>
          </a:xfrm>
          <a:prstGeom prst="notched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se zářezem 8"/>
          <p:cNvSpPr/>
          <p:nvPr/>
        </p:nvSpPr>
        <p:spPr>
          <a:xfrm rot="19971177">
            <a:off x="5284978" y="2707420"/>
            <a:ext cx="1620000" cy="360000"/>
          </a:xfrm>
          <a:prstGeom prst="notched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435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3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616624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hlavní město: </a:t>
            </a:r>
          </a:p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jazyk: němčina</a:t>
            </a:r>
          </a:p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zřízení: konstituční monarchie (knížectví)</a:t>
            </a:r>
          </a:p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jeden z nejmenších států Evropy</a:t>
            </a:r>
          </a:p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špičková jemná technika (mikroskopy, měřící a optické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přístroje)</a:t>
            </a:r>
            <a:endParaRPr lang="cs-CZ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jedna z nejbohatších zemí na naší planetě</a:t>
            </a:r>
            <a:endParaRPr lang="cs-C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3665647" y="620688"/>
            <a:ext cx="16006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  <a:buClr>
                <a:srgbClr val="CC4757"/>
              </a:buClr>
              <a:buSzPct val="70000"/>
            </a:pPr>
            <a:r>
              <a:rPr lang="cs-CZ" sz="3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Vaduz</a:t>
            </a:r>
            <a:endParaRPr lang="cs-CZ" sz="36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70977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628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-1" y="6581001"/>
            <a:ext cx="3802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/>
              <a:t>15.</a:t>
            </a:r>
            <a:endParaRPr lang="cs-CZ" sz="1200" b="1" dirty="0"/>
          </a:p>
        </p:txBody>
      </p:sp>
      <p:sp>
        <p:nvSpPr>
          <p:cNvPr id="5" name="Obdélník 4"/>
          <p:cNvSpPr/>
          <p:nvPr/>
        </p:nvSpPr>
        <p:spPr>
          <a:xfrm>
            <a:off x="380231" y="116632"/>
            <a:ext cx="64807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Zámek Vaduz, dřívější hrad, sídlo </a:t>
            </a:r>
            <a:r>
              <a:rPr lang="cs-CZ" sz="2400" b="1" dirty="0" err="1" smtClean="0">
                <a:solidFill>
                  <a:schemeClr val="bg1"/>
                </a:solidFill>
              </a:rPr>
              <a:t>Lichtenštejnů</a:t>
            </a:r>
            <a:endParaRPr lang="cs-CZ" sz="2400" b="1" dirty="0">
              <a:solidFill>
                <a:schemeClr val="bg1"/>
              </a:solidFill>
            </a:endParaRPr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507"/>
            <a:ext cx="9162850" cy="6869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0" y="6581000"/>
            <a:ext cx="3898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/>
              <a:t>16.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2731507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60648"/>
            <a:ext cx="8229600" cy="54726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b="1" dirty="0">
                <a:solidFill>
                  <a:schemeClr val="tx2"/>
                </a:solidFill>
              </a:rPr>
              <a:t>Zopakuj si své znalosti </a:t>
            </a:r>
            <a:r>
              <a:rPr lang="cs-CZ" sz="4000" b="1" dirty="0" smtClean="0">
                <a:solidFill>
                  <a:schemeClr val="tx2"/>
                </a:solidFill>
              </a:rPr>
              <a:t>i o </a:t>
            </a:r>
            <a:r>
              <a:rPr lang="cs-CZ" sz="4000" b="1" dirty="0">
                <a:solidFill>
                  <a:schemeClr val="tx2"/>
                </a:solidFill>
              </a:rPr>
              <a:t>ostatních státech </a:t>
            </a:r>
            <a:r>
              <a:rPr lang="cs-CZ" sz="4000" b="1" dirty="0" smtClean="0">
                <a:solidFill>
                  <a:schemeClr val="tx2"/>
                </a:solidFill>
              </a:rPr>
              <a:t>střední </a:t>
            </a:r>
            <a:r>
              <a:rPr lang="cs-CZ" sz="4000" b="1" dirty="0">
                <a:solidFill>
                  <a:schemeClr val="tx2"/>
                </a:solidFill>
              </a:rPr>
              <a:t>Evropy. </a:t>
            </a:r>
            <a:r>
              <a:rPr lang="cs-CZ" sz="4000" b="1" dirty="0" smtClean="0">
                <a:solidFill>
                  <a:schemeClr val="tx2"/>
                </a:solidFill>
              </a:rPr>
              <a:t>Zapisuj si na papír a potom porovnej se spolužáky.</a:t>
            </a:r>
          </a:p>
          <a:p>
            <a:r>
              <a:rPr lang="cs-CZ" sz="4000" b="1" dirty="0"/>
              <a:t> V</a:t>
            </a:r>
            <a:r>
              <a:rPr lang="cs-CZ" sz="4000" b="1" dirty="0" smtClean="0"/>
              <a:t>yhledej stát, najdi hlavní </a:t>
            </a:r>
            <a:r>
              <a:rPr lang="cs-CZ" sz="4000" b="1" smtClean="0"/>
              <a:t>město   a </a:t>
            </a:r>
            <a:r>
              <a:rPr lang="cs-CZ" sz="4000" b="1" dirty="0" smtClean="0"/>
              <a:t>některá další města.</a:t>
            </a:r>
          </a:p>
          <a:p>
            <a:r>
              <a:rPr lang="cs-CZ" sz="4000" b="1" dirty="0"/>
              <a:t> J</a:t>
            </a:r>
            <a:r>
              <a:rPr lang="cs-CZ" sz="4000" b="1" dirty="0" smtClean="0"/>
              <a:t>akým jazykem se zde mluví?</a:t>
            </a:r>
          </a:p>
          <a:p>
            <a:r>
              <a:rPr lang="cs-CZ" sz="4000" b="1" dirty="0"/>
              <a:t> </a:t>
            </a:r>
            <a:r>
              <a:rPr lang="cs-CZ" sz="4000" b="1" dirty="0" smtClean="0"/>
              <a:t>Pamatuješ si nějaké zajímavosti? </a:t>
            </a:r>
          </a:p>
          <a:p>
            <a:pPr marL="0" indent="0">
              <a:buNone/>
            </a:pP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156887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536" y="188640"/>
            <a:ext cx="8229600" cy="6048672"/>
          </a:xfrm>
        </p:spPr>
        <p:txBody>
          <a:bodyPr>
            <a:normAutofit lnSpcReduction="10000"/>
          </a:bodyPr>
          <a:lstStyle/>
          <a:p>
            <a:r>
              <a:rPr lang="cs-CZ" sz="1200" dirty="0" smtClean="0"/>
              <a:t>Použité zdroje:</a:t>
            </a:r>
          </a:p>
          <a:p>
            <a:pPr marL="228600" indent="-228600">
              <a:buAutoNum type="arabicPeriod"/>
            </a:pPr>
            <a:r>
              <a:rPr lang="cs-CZ" sz="1200" dirty="0" smtClean="0"/>
              <a:t>VOLNÉ </a:t>
            </a:r>
            <a:r>
              <a:rPr lang="cs-CZ" sz="1200" dirty="0"/>
              <a:t>DÍLO.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/>
              <a:t>[online]. [cit. </a:t>
            </a:r>
            <a:r>
              <a:rPr lang="cs-CZ" sz="1200" dirty="0" smtClean="0"/>
              <a:t>10.3.2012</a:t>
            </a:r>
            <a:r>
              <a:rPr lang="cs-CZ" sz="1200" dirty="0"/>
              <a:t>]. Dostupný na WWW: &lt;http://cs.wikipedia.org/wiki/</a:t>
            </a:r>
            <a:r>
              <a:rPr lang="cs-CZ" sz="1200" dirty="0" err="1"/>
              <a:t>Soubor:Central_Europe.png</a:t>
            </a:r>
            <a:r>
              <a:rPr lang="cs-CZ" sz="1200" dirty="0"/>
              <a:t>&gt;. 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it-IT" sz="1200" dirty="0"/>
              <a:t>LIUZZO, David. </a:t>
            </a:r>
            <a:r>
              <a:rPr lang="it-IT" sz="1200" i="1" dirty="0" smtClean="0"/>
              <a:t>Wikipedi</a:t>
            </a:r>
            <a:r>
              <a:rPr lang="cs-CZ" sz="1200" i="1" dirty="0" smtClean="0"/>
              <a:t>a</a:t>
            </a:r>
            <a:r>
              <a:rPr lang="it-IT" sz="1200" dirty="0" smtClean="0"/>
              <a:t> </a:t>
            </a:r>
            <a:r>
              <a:rPr lang="it-IT" sz="1200" dirty="0"/>
              <a:t>[online]. </a:t>
            </a:r>
            <a:r>
              <a:rPr lang="it-IT" sz="1200" dirty="0" smtClean="0"/>
              <a:t>[</a:t>
            </a:r>
            <a:r>
              <a:rPr lang="cs-CZ" sz="1200" dirty="0">
                <a:solidFill>
                  <a:prstClr val="white"/>
                </a:solidFill>
              </a:rPr>
              <a:t>cit. 10.3.2012</a:t>
            </a:r>
            <a:r>
              <a:rPr lang="it-IT" sz="1200" dirty="0" smtClean="0"/>
              <a:t>]. </a:t>
            </a:r>
            <a:r>
              <a:rPr lang="it-IT" sz="1200" dirty="0"/>
              <a:t>Dostupný na WWW: &lt;http://cs.wikipedia.org/wiki/Soubor:Europe_location_CHE.png</a:t>
            </a:r>
            <a:r>
              <a:rPr lang="it-IT" sz="1200" dirty="0" smtClean="0"/>
              <a:t>&gt;.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cs-CZ" sz="1200" dirty="0"/>
              <a:t>VOLNÉ DÍLO.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/>
              <a:t>[online]. </a:t>
            </a:r>
            <a:r>
              <a:rPr lang="cs-CZ" sz="1200" dirty="0" smtClean="0"/>
              <a:t>[</a:t>
            </a:r>
            <a:r>
              <a:rPr lang="cs-CZ" sz="1200" dirty="0">
                <a:solidFill>
                  <a:prstClr val="white"/>
                </a:solidFill>
              </a:rPr>
              <a:t>cit. 10.3.2012</a:t>
            </a:r>
            <a:r>
              <a:rPr lang="cs-CZ" sz="1200" dirty="0" smtClean="0"/>
              <a:t>]. </a:t>
            </a:r>
            <a:r>
              <a:rPr lang="cs-CZ" sz="1200" dirty="0"/>
              <a:t>Dostupný na WWW: &lt;http://cs.wikipedia.org/wiki/</a:t>
            </a:r>
            <a:r>
              <a:rPr lang="cs-CZ" sz="1200" dirty="0" err="1"/>
              <a:t>Soubor:Flag_of_Switzerland.svg</a:t>
            </a:r>
            <a:r>
              <a:rPr lang="cs-CZ" sz="1200" dirty="0"/>
              <a:t>&gt;. 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cs-CZ" sz="1200" dirty="0" err="1" smtClean="0"/>
              <a:t>AlterVista</a:t>
            </a:r>
            <a:r>
              <a:rPr lang="cs-CZ" sz="1200" dirty="0" smtClean="0"/>
              <a:t>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/>
              <a:t>[online]. </a:t>
            </a:r>
            <a:r>
              <a:rPr lang="cs-CZ" sz="1200" dirty="0" smtClean="0"/>
              <a:t>[</a:t>
            </a:r>
            <a:r>
              <a:rPr lang="cs-CZ" sz="1200" dirty="0">
                <a:solidFill>
                  <a:prstClr val="white"/>
                </a:solidFill>
              </a:rPr>
              <a:t>cit. 10.3.2012</a:t>
            </a:r>
            <a:r>
              <a:rPr lang="cs-CZ" sz="1200" dirty="0" smtClean="0"/>
              <a:t>]. </a:t>
            </a:r>
            <a:r>
              <a:rPr lang="cs-CZ" sz="1200" dirty="0"/>
              <a:t>Dostupný na WWW: &lt;http://cs.wikipedia.org/wiki/</a:t>
            </a:r>
            <a:r>
              <a:rPr lang="cs-CZ" sz="1200" dirty="0" err="1"/>
              <a:t>Soubor:Lausanne_Kathedrale.JPG</a:t>
            </a:r>
            <a:r>
              <a:rPr lang="cs-CZ" sz="1200" dirty="0" smtClean="0"/>
              <a:t>,&gt;.</a:t>
            </a:r>
          </a:p>
          <a:p>
            <a:pPr marL="228600" indent="-228600">
              <a:buAutoNum type="arabicPeriod"/>
            </a:pPr>
            <a:r>
              <a:rPr lang="cs-CZ" sz="1200" dirty="0"/>
              <a:t>VOLNÉ DÍLO.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/>
              <a:t>[online]. </a:t>
            </a:r>
            <a:r>
              <a:rPr lang="cs-CZ" sz="1200" dirty="0" smtClean="0"/>
              <a:t>[</a:t>
            </a:r>
            <a:r>
              <a:rPr lang="cs-CZ" sz="1200" dirty="0">
                <a:solidFill>
                  <a:prstClr val="white"/>
                </a:solidFill>
              </a:rPr>
              <a:t>cit. 10.3.2012</a:t>
            </a:r>
            <a:r>
              <a:rPr lang="cs-CZ" sz="1200" dirty="0" smtClean="0"/>
              <a:t>]. </a:t>
            </a:r>
            <a:r>
              <a:rPr lang="cs-CZ" sz="1200" dirty="0"/>
              <a:t>Dostupný na WWW: &lt;http://commons.wikimedia.org/wiki/</a:t>
            </a:r>
            <a:r>
              <a:rPr lang="cs-CZ" sz="1200" dirty="0" err="1"/>
              <a:t>File:Lugano</a:t>
            </a:r>
            <a:r>
              <a:rPr lang="cs-CZ" sz="1200" dirty="0"/>
              <a:t>_(Ticino)_</a:t>
            </a:r>
            <a:r>
              <a:rPr lang="cs-CZ" sz="1200" dirty="0" err="1"/>
              <a:t>View_on_Lake_Lugano_and_Monte_San_Salvatore.jpg?uselang</a:t>
            </a:r>
            <a:r>
              <a:rPr lang="cs-CZ" sz="1200" dirty="0"/>
              <a:t>=</a:t>
            </a:r>
            <a:r>
              <a:rPr lang="cs-CZ" sz="1200" dirty="0" err="1"/>
              <a:t>cs</a:t>
            </a:r>
            <a:r>
              <a:rPr lang="cs-CZ" sz="1200" dirty="0"/>
              <a:t>&gt;. 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cs-CZ" sz="1200" dirty="0"/>
              <a:t>BOSSI, Andrew.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/>
              <a:t>[online]. </a:t>
            </a:r>
            <a:r>
              <a:rPr lang="cs-CZ" sz="1200" dirty="0" smtClean="0"/>
              <a:t>[</a:t>
            </a:r>
            <a:r>
              <a:rPr lang="cs-CZ" sz="1200" dirty="0">
                <a:solidFill>
                  <a:prstClr val="white"/>
                </a:solidFill>
              </a:rPr>
              <a:t>cit. 10.3.2012</a:t>
            </a:r>
            <a:r>
              <a:rPr lang="cs-CZ" sz="1200" dirty="0" smtClean="0"/>
              <a:t>]. </a:t>
            </a:r>
            <a:r>
              <a:rPr lang="cs-CZ" sz="1200" dirty="0"/>
              <a:t>Dostupný na WWW: &lt;http://cs.wikipedia.org/wiki/Soubor:3803_-_Winkelmatten_-_Matterhorn_viewed_from_Gornergratbahn.JPG</a:t>
            </a:r>
            <a:r>
              <a:rPr lang="cs-CZ" sz="1200" dirty="0" smtClean="0"/>
              <a:t>,&gt;.</a:t>
            </a:r>
          </a:p>
          <a:p>
            <a:pPr marL="228600" indent="-228600">
              <a:buAutoNum type="arabicPeriod"/>
            </a:pPr>
            <a:r>
              <a:rPr lang="cs-CZ" sz="1200" dirty="0"/>
              <a:t>VOLNÉ DÍLO.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/>
              <a:t>[online]. </a:t>
            </a:r>
            <a:r>
              <a:rPr lang="cs-CZ" sz="1200" dirty="0" smtClean="0"/>
              <a:t>[</a:t>
            </a:r>
            <a:r>
              <a:rPr lang="cs-CZ" sz="1200" dirty="0">
                <a:solidFill>
                  <a:prstClr val="white"/>
                </a:solidFill>
              </a:rPr>
              <a:t>cit. 10.3.2012</a:t>
            </a:r>
            <a:r>
              <a:rPr lang="cs-CZ" sz="1200" dirty="0" smtClean="0"/>
              <a:t>]. </a:t>
            </a:r>
            <a:r>
              <a:rPr lang="cs-CZ" sz="1200" dirty="0"/>
              <a:t>Dostupný na WWW: &lt;http://cs.wikipedia.org/wiki/</a:t>
            </a:r>
            <a:r>
              <a:rPr lang="cs-CZ" sz="1200" dirty="0" err="1"/>
              <a:t>Soubor:Bern_luftaufnahme.png</a:t>
            </a:r>
            <a:r>
              <a:rPr lang="cs-CZ" sz="1200" dirty="0"/>
              <a:t>&gt;. 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it-IT" sz="1200" dirty="0"/>
              <a:t>LIUZZO, David. </a:t>
            </a:r>
            <a:r>
              <a:rPr lang="it-IT" sz="1200" i="1" dirty="0" smtClean="0"/>
              <a:t>Wikipedi</a:t>
            </a:r>
            <a:r>
              <a:rPr lang="cs-CZ" sz="1200" i="1" dirty="0" smtClean="0"/>
              <a:t>a</a:t>
            </a:r>
            <a:r>
              <a:rPr lang="it-IT" sz="1200" dirty="0" smtClean="0"/>
              <a:t> </a:t>
            </a:r>
            <a:r>
              <a:rPr lang="it-IT" sz="1200" dirty="0"/>
              <a:t>[online]. </a:t>
            </a:r>
            <a:r>
              <a:rPr lang="it-IT" sz="1200" dirty="0" smtClean="0"/>
              <a:t>[</a:t>
            </a:r>
            <a:r>
              <a:rPr lang="cs-CZ" sz="1200" dirty="0">
                <a:solidFill>
                  <a:prstClr val="white"/>
                </a:solidFill>
              </a:rPr>
              <a:t>cit. 10.3.2012</a:t>
            </a:r>
            <a:r>
              <a:rPr lang="it-IT" sz="1200" dirty="0" smtClean="0"/>
              <a:t>]. </a:t>
            </a:r>
            <a:r>
              <a:rPr lang="it-IT" sz="1200" dirty="0"/>
              <a:t>Dostupný na WWW: &lt;http://cs.wikipedia.org/wiki/Soubor:EU_location_HUN.png</a:t>
            </a:r>
            <a:r>
              <a:rPr lang="it-IT" sz="1200" dirty="0" smtClean="0"/>
              <a:t>&gt;.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cs-CZ" sz="1200" dirty="0"/>
              <a:t>VOLNÉ DÍLO.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/>
              <a:t>[online]. </a:t>
            </a:r>
            <a:r>
              <a:rPr lang="cs-CZ" sz="1200" dirty="0" smtClean="0"/>
              <a:t>[</a:t>
            </a:r>
            <a:r>
              <a:rPr lang="cs-CZ" sz="1200" dirty="0">
                <a:solidFill>
                  <a:prstClr val="white"/>
                </a:solidFill>
              </a:rPr>
              <a:t>cit. 10.3.2012</a:t>
            </a:r>
            <a:r>
              <a:rPr lang="cs-CZ" sz="1200" dirty="0" smtClean="0"/>
              <a:t>]. </a:t>
            </a:r>
            <a:r>
              <a:rPr lang="cs-CZ" sz="1200" dirty="0"/>
              <a:t>Dostupný na WWW: &lt;http://cs.wikipedia.org/wiki/</a:t>
            </a:r>
            <a:r>
              <a:rPr lang="cs-CZ" sz="1200" dirty="0" err="1"/>
              <a:t>Soubor:Flag_of_Hungary.svg</a:t>
            </a:r>
            <a:r>
              <a:rPr lang="cs-CZ" sz="1200" dirty="0"/>
              <a:t>&gt;. 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cs-CZ" sz="1200" dirty="0"/>
              <a:t>UZO19.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/>
              <a:t>[online]. </a:t>
            </a:r>
            <a:r>
              <a:rPr lang="cs-CZ" sz="1200" dirty="0" smtClean="0"/>
              <a:t>[</a:t>
            </a:r>
            <a:r>
              <a:rPr lang="cs-CZ" sz="1200" dirty="0">
                <a:solidFill>
                  <a:prstClr val="white"/>
                </a:solidFill>
              </a:rPr>
              <a:t>cit. 10.3.2012</a:t>
            </a:r>
            <a:r>
              <a:rPr lang="cs-CZ" sz="1200" dirty="0" smtClean="0"/>
              <a:t>]. </a:t>
            </a:r>
            <a:r>
              <a:rPr lang="cs-CZ" sz="1200" dirty="0"/>
              <a:t>Dostupný na WWW: &lt;http://cs.wikipedia.org/wiki/Soubor:Szeged400.jpg</a:t>
            </a:r>
            <a:r>
              <a:rPr lang="cs-CZ" sz="1200" dirty="0" smtClean="0"/>
              <a:t>,&gt;.</a:t>
            </a:r>
          </a:p>
          <a:p>
            <a:pPr marL="228600" indent="-228600">
              <a:buAutoNum type="arabicPeriod"/>
            </a:pPr>
            <a:r>
              <a:rPr lang="cs-CZ" sz="1200" dirty="0"/>
              <a:t>LISY.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/>
              <a:t>[online]. </a:t>
            </a:r>
            <a:r>
              <a:rPr lang="cs-CZ" sz="1200" dirty="0" smtClean="0"/>
              <a:t>[</a:t>
            </a:r>
            <a:r>
              <a:rPr lang="cs-CZ" sz="1200" dirty="0">
                <a:solidFill>
                  <a:prstClr val="white"/>
                </a:solidFill>
              </a:rPr>
              <a:t>cit. 10.3.2012</a:t>
            </a:r>
            <a:r>
              <a:rPr lang="cs-CZ" sz="1200" dirty="0" smtClean="0"/>
              <a:t>]. </a:t>
            </a:r>
            <a:r>
              <a:rPr lang="cs-CZ" sz="1200" dirty="0"/>
              <a:t>Dostupný na WWW: &lt;http://cs.wikipedia.org/wiki/</a:t>
            </a:r>
            <a:r>
              <a:rPr lang="cs-CZ" sz="1200" dirty="0" err="1"/>
              <a:t>Soubor:Parliament-Hungary.jpg</a:t>
            </a:r>
            <a:r>
              <a:rPr lang="cs-CZ" sz="1200" dirty="0" smtClean="0"/>
              <a:t>&gt;.</a:t>
            </a:r>
          </a:p>
          <a:p>
            <a:pPr marL="228600" indent="-228600">
              <a:buAutoNum type="arabicPeriod"/>
            </a:pPr>
            <a:r>
              <a:rPr lang="cs-CZ" sz="1200" dirty="0"/>
              <a:t>UZO19.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/>
              <a:t>[online]. </a:t>
            </a:r>
            <a:r>
              <a:rPr lang="cs-CZ" sz="1200" dirty="0" smtClean="0"/>
              <a:t>[</a:t>
            </a:r>
            <a:r>
              <a:rPr lang="cs-CZ" sz="1200" dirty="0">
                <a:solidFill>
                  <a:prstClr val="white"/>
                </a:solidFill>
              </a:rPr>
              <a:t>cit. 10.3.2012</a:t>
            </a:r>
            <a:r>
              <a:rPr lang="cs-CZ" sz="1200" dirty="0" smtClean="0"/>
              <a:t>]. </a:t>
            </a:r>
            <a:r>
              <a:rPr lang="cs-CZ" sz="1200" dirty="0"/>
              <a:t>Dostupný na WWW: &lt;http://commons.wikimedia.org/wiki/File:Balaton400.jpg?uselang=</a:t>
            </a:r>
            <a:r>
              <a:rPr lang="cs-CZ" sz="1200" dirty="0" err="1"/>
              <a:t>cs</a:t>
            </a:r>
            <a:r>
              <a:rPr lang="cs-CZ" sz="1200" dirty="0" smtClean="0"/>
              <a:t>,&gt;.</a:t>
            </a:r>
          </a:p>
          <a:p>
            <a:pPr marL="228600" indent="-228600">
              <a:buAutoNum type="arabicPeriod"/>
            </a:pPr>
            <a:r>
              <a:rPr lang="it-IT" sz="1200" dirty="0"/>
              <a:t>LIUZZO, David. </a:t>
            </a:r>
            <a:r>
              <a:rPr lang="it-IT" sz="1200" i="1" dirty="0" smtClean="0"/>
              <a:t>Wikipedi</a:t>
            </a:r>
            <a:r>
              <a:rPr lang="cs-CZ" sz="1200" i="1" dirty="0" smtClean="0"/>
              <a:t>a</a:t>
            </a:r>
            <a:r>
              <a:rPr lang="it-IT" sz="1200" dirty="0" smtClean="0"/>
              <a:t> </a:t>
            </a:r>
            <a:r>
              <a:rPr lang="it-IT" sz="1200" dirty="0"/>
              <a:t>[online]. </a:t>
            </a:r>
            <a:r>
              <a:rPr lang="it-IT" sz="1200" dirty="0" smtClean="0"/>
              <a:t>[</a:t>
            </a:r>
            <a:r>
              <a:rPr lang="cs-CZ" sz="1200" dirty="0">
                <a:solidFill>
                  <a:prstClr val="white"/>
                </a:solidFill>
              </a:rPr>
              <a:t>cit. 10.3.2012</a:t>
            </a:r>
            <a:r>
              <a:rPr lang="it-IT" sz="1200" dirty="0" smtClean="0"/>
              <a:t>]. </a:t>
            </a:r>
            <a:r>
              <a:rPr lang="it-IT" sz="1200" dirty="0"/>
              <a:t>Dostupný na WWW: &lt;http://cs.wikipedia.org/wiki/Soubor:Europe_location_LIE.png</a:t>
            </a:r>
            <a:r>
              <a:rPr lang="it-IT" sz="1200" dirty="0" smtClean="0"/>
              <a:t>&gt;.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cs-CZ" sz="1200" dirty="0"/>
              <a:t>VOLNÉ DÍLO.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/>
              <a:t>[online]. </a:t>
            </a:r>
            <a:r>
              <a:rPr lang="cs-CZ" sz="1200" dirty="0" smtClean="0"/>
              <a:t>[</a:t>
            </a:r>
            <a:r>
              <a:rPr lang="cs-CZ" sz="1200" dirty="0">
                <a:solidFill>
                  <a:prstClr val="white"/>
                </a:solidFill>
              </a:rPr>
              <a:t>cit. 10.3.2012</a:t>
            </a:r>
            <a:r>
              <a:rPr lang="cs-CZ" sz="1200" dirty="0" smtClean="0"/>
              <a:t>]. </a:t>
            </a:r>
            <a:r>
              <a:rPr lang="cs-CZ" sz="1200" dirty="0"/>
              <a:t>Dostupný na WWW: &lt;http://cs.wikipedia.org/wiki/</a:t>
            </a:r>
            <a:r>
              <a:rPr lang="cs-CZ" sz="1200" dirty="0" err="1"/>
              <a:t>Soubor:Flag_of_Liechtenstein.svg</a:t>
            </a:r>
            <a:r>
              <a:rPr lang="cs-CZ" sz="1200" dirty="0"/>
              <a:t>&gt;. 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cs-CZ" sz="1200" dirty="0"/>
              <a:t>GREDENBERG, Michael. 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 </a:t>
            </a:r>
            <a:r>
              <a:rPr lang="cs-CZ" sz="1200" dirty="0"/>
              <a:t>[online]. </a:t>
            </a:r>
            <a:r>
              <a:rPr lang="cs-CZ" sz="1200" dirty="0" smtClean="0"/>
              <a:t>[</a:t>
            </a:r>
            <a:r>
              <a:rPr lang="cs-CZ" sz="1200" dirty="0">
                <a:solidFill>
                  <a:prstClr val="white"/>
                </a:solidFill>
              </a:rPr>
              <a:t>cit. 10.3.2012</a:t>
            </a:r>
            <a:r>
              <a:rPr lang="cs-CZ" sz="1200" dirty="0" smtClean="0"/>
              <a:t>]. </a:t>
            </a:r>
            <a:r>
              <a:rPr lang="cs-CZ" sz="1200" dirty="0"/>
              <a:t>Dostupný na WWW: &lt;http://cs.wikipedia.org/wiki/</a:t>
            </a:r>
            <a:r>
              <a:rPr lang="cs-CZ" sz="1200" dirty="0" err="1"/>
              <a:t>Soubor:Schlossvaduz.jpg</a:t>
            </a:r>
            <a:r>
              <a:rPr lang="cs-CZ" sz="1200" dirty="0" smtClean="0"/>
              <a:t>,&gt;.</a:t>
            </a:r>
          </a:p>
          <a:p>
            <a:pPr marL="228600" indent="-228600">
              <a:buAutoNum type="arabicPeriod"/>
            </a:pPr>
            <a:r>
              <a:rPr lang="cs-CZ" sz="1200" dirty="0"/>
              <a:t>VOGELSANG, </a:t>
            </a:r>
            <a:r>
              <a:rPr lang="cs-CZ" sz="1200" dirty="0" err="1"/>
              <a:t>Clemens</a:t>
            </a:r>
            <a:r>
              <a:rPr lang="cs-CZ" sz="1200" dirty="0"/>
              <a:t>. </a:t>
            </a:r>
            <a:r>
              <a:rPr lang="cs-CZ" sz="1200" i="1" smtClean="0"/>
              <a:t>Wikipedia</a:t>
            </a:r>
            <a:r>
              <a:rPr lang="cs-CZ" sz="1200" smtClean="0"/>
              <a:t> </a:t>
            </a:r>
            <a:r>
              <a:rPr lang="cs-CZ" sz="1200" dirty="0"/>
              <a:t>[online]. </a:t>
            </a:r>
            <a:r>
              <a:rPr lang="cs-CZ" sz="1200" dirty="0" smtClean="0"/>
              <a:t>[</a:t>
            </a:r>
            <a:r>
              <a:rPr lang="cs-CZ" sz="1200" dirty="0">
                <a:solidFill>
                  <a:prstClr val="white"/>
                </a:solidFill>
              </a:rPr>
              <a:t>cit. 10.3.2012</a:t>
            </a:r>
            <a:r>
              <a:rPr lang="cs-CZ" sz="1200" dirty="0" smtClean="0"/>
              <a:t>]. </a:t>
            </a:r>
            <a:r>
              <a:rPr lang="cs-CZ" sz="1200" dirty="0"/>
              <a:t>Dostupný na WWW: &lt;http://commons.wikimedia.org/wiki/</a:t>
            </a:r>
            <a:r>
              <a:rPr lang="cs-CZ" sz="1200" dirty="0" err="1"/>
              <a:t>File:Steg</a:t>
            </a:r>
            <a:r>
              <a:rPr lang="cs-CZ" sz="1200" dirty="0"/>
              <a:t>,_</a:t>
            </a:r>
            <a:r>
              <a:rPr lang="cs-CZ" sz="1200" dirty="0" err="1"/>
              <a:t>Liechtenstein.jpg?uselang</a:t>
            </a:r>
            <a:r>
              <a:rPr lang="cs-CZ" sz="1200" dirty="0"/>
              <a:t>=</a:t>
            </a:r>
            <a:r>
              <a:rPr lang="cs-CZ" sz="1200" dirty="0" err="1"/>
              <a:t>cs</a:t>
            </a:r>
            <a:r>
              <a:rPr lang="cs-CZ" sz="1200" dirty="0"/>
              <a:t>&gt;.</a:t>
            </a:r>
            <a:endParaRPr lang="cs-CZ" sz="1200" dirty="0" smtClean="0"/>
          </a:p>
          <a:p>
            <a:pPr marL="228600" indent="-228600">
              <a:buAutoNum type="arabicPeriod"/>
            </a:pPr>
            <a:endParaRPr lang="cs-CZ" sz="1200" dirty="0" smtClean="0"/>
          </a:p>
          <a:p>
            <a:pPr marL="228600" indent="-228600">
              <a:buAutoNum type="arabicPeriod"/>
            </a:pPr>
            <a:endParaRPr lang="cs-CZ" sz="1200" dirty="0" smtClean="0"/>
          </a:p>
          <a:p>
            <a:pPr marL="228600" indent="-228600">
              <a:buAutoNum type="arabicPeriod"/>
            </a:pPr>
            <a:endParaRPr lang="cs-CZ" sz="1200" dirty="0" smtClean="0"/>
          </a:p>
          <a:p>
            <a:pPr marL="228600" indent="-228600">
              <a:buAutoNum type="arabicPeriod"/>
            </a:pPr>
            <a:endParaRPr lang="cs-CZ" sz="1200" dirty="0" smtClean="0"/>
          </a:p>
          <a:p>
            <a:pPr marL="228600" indent="-228600">
              <a:buAutoNum type="arabicPeriod"/>
            </a:pPr>
            <a:endParaRPr lang="cs-CZ" sz="1200" dirty="0" smtClean="0"/>
          </a:p>
          <a:p>
            <a:pPr marL="228600" indent="-228600">
              <a:buAutoNum type="arabicPeriod"/>
            </a:pPr>
            <a:endParaRPr lang="cs-CZ" sz="1200" dirty="0" smtClean="0"/>
          </a:p>
          <a:p>
            <a:pPr marL="228600" indent="-228600">
              <a:buAutoNum type="arabicPeriod"/>
            </a:pPr>
            <a:endParaRPr lang="cs-CZ" sz="1200" dirty="0" smtClean="0"/>
          </a:p>
          <a:p>
            <a:pPr marL="228600" indent="-228600">
              <a:buAutoNum type="arabicPeriod"/>
            </a:pP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3955211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luxe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Luxusní motiv</Template>
  <TotalTime>274</TotalTime>
  <Words>672</Words>
  <Application>Microsoft Office PowerPoint</Application>
  <PresentationFormat>Předvádění na obrazovce (4:3)</PresentationFormat>
  <Paragraphs>96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Deluxe</vt:lpstr>
      <vt:lpstr>Prezentace aplikace PowerPoint</vt:lpstr>
      <vt:lpstr>STŘEDNÍ EVROPA</vt:lpstr>
      <vt:lpstr>Prezentace aplikace PowerPoint</vt:lpstr>
      <vt:lpstr>ŠVÝCARSKO</vt:lpstr>
      <vt:lpstr>Prezentace aplikace PowerPoint</vt:lpstr>
      <vt:lpstr>Prezentace aplikace PowerPoint</vt:lpstr>
      <vt:lpstr>MAĎARSKO</vt:lpstr>
      <vt:lpstr>Prezentace aplikace PowerPoint</vt:lpstr>
      <vt:lpstr>Prezentace aplikace PowerPoint</vt:lpstr>
      <vt:lpstr>LICHTENŠTEJNSKO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EVROPA</dc:title>
  <dc:creator> </dc:creator>
  <cp:lastModifiedBy> </cp:lastModifiedBy>
  <cp:revision>86</cp:revision>
  <dcterms:created xsi:type="dcterms:W3CDTF">2012-03-09T12:28:16Z</dcterms:created>
  <dcterms:modified xsi:type="dcterms:W3CDTF">2012-06-04T11:33:50Z</dcterms:modified>
</cp:coreProperties>
</file>