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theme/theme12.xml" ContentType="application/vnd.openxmlformats-officedocument.theme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theme/theme13.xml" ContentType="application/vnd.openxmlformats-officedocument.theme+xml"/>
  <Override PartName="/ppt/theme/theme1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  <p:sldMasterId id="2147483708" r:id="rId4"/>
    <p:sldMasterId id="2147483720" r:id="rId5"/>
    <p:sldMasterId id="2147483732" r:id="rId6"/>
    <p:sldMasterId id="2147483744" r:id="rId7"/>
    <p:sldMasterId id="2147483756" r:id="rId8"/>
    <p:sldMasterId id="2147483768" r:id="rId9"/>
    <p:sldMasterId id="2147483780" r:id="rId10"/>
    <p:sldMasterId id="2147483792" r:id="rId11"/>
    <p:sldMasterId id="2147483804" r:id="rId12"/>
    <p:sldMasterId id="2147483816" r:id="rId13"/>
  </p:sldMasterIdLst>
  <p:notesMasterIdLst>
    <p:notesMasterId r:id="rId28"/>
  </p:notesMasterIdLst>
  <p:sldIdLst>
    <p:sldId id="283" r:id="rId14"/>
    <p:sldId id="259" r:id="rId15"/>
    <p:sldId id="261" r:id="rId16"/>
    <p:sldId id="263" r:id="rId17"/>
    <p:sldId id="265" r:id="rId18"/>
    <p:sldId id="267" r:id="rId19"/>
    <p:sldId id="269" r:id="rId20"/>
    <p:sldId id="271" r:id="rId21"/>
    <p:sldId id="273" r:id="rId22"/>
    <p:sldId id="275" r:id="rId23"/>
    <p:sldId id="277" r:id="rId24"/>
    <p:sldId id="279" r:id="rId25"/>
    <p:sldId id="281" r:id="rId26"/>
    <p:sldId id="284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Master" Target="slideMasters/slideMaster13.xml"/><Relationship Id="rId18" Type="http://schemas.openxmlformats.org/officeDocument/2006/relationships/slide" Target="slides/slide5.xml"/><Relationship Id="rId26" Type="http://schemas.openxmlformats.org/officeDocument/2006/relationships/slide" Target="slides/slide1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8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4.xml"/><Relationship Id="rId25" Type="http://schemas.openxmlformats.org/officeDocument/2006/relationships/slide" Target="slides/slide1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3.xml"/><Relationship Id="rId20" Type="http://schemas.openxmlformats.org/officeDocument/2006/relationships/slide" Target="slides/slide7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1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2.xml"/><Relationship Id="rId23" Type="http://schemas.openxmlformats.org/officeDocument/2006/relationships/slide" Target="slides/slide10.xml"/><Relationship Id="rId28" Type="http://schemas.openxmlformats.org/officeDocument/2006/relationships/notesMaster" Target="notesMasters/notesMaster1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6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1.xml"/><Relationship Id="rId22" Type="http://schemas.openxmlformats.org/officeDocument/2006/relationships/slide" Target="slides/slide9.xml"/><Relationship Id="rId27" Type="http://schemas.openxmlformats.org/officeDocument/2006/relationships/slide" Target="slides/slide14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843F2-16FF-4FA9-8625-F36045074931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45C05F-07B4-427C-91D7-DCFB149A51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440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45C05F-07B4-427C-91D7-DCFB149A517E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143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809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1728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029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8460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4336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7088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502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0775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071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737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6866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1725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4690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07034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5634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01249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2485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4718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06939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72187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8715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82734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977718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8848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860257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32782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91497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077193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34158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11529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560884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21200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39302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035338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99086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107504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512449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73420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553166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832438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635562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04063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3362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211266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70231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613976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28876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194525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173101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52103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305202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66211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33245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304612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67798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667764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676995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277396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81749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48816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32047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999952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448983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383942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849739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007544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17461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017605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869918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438970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216752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824839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793738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53587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30362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940099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550477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92000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4641025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1275031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049193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04981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591417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9041671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542306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0650932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6312746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777430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141744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660379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1670817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6289183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885978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57412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1797758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291394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1231255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2398682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427753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452209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5526552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1580109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8886758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487859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156242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165669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698588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7367524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911742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326348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4690405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935447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93266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970668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7908537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131752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9617586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6838985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6526772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7006431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462115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4768532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80390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955293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1822526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1566507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6588518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196340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556012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678910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8792932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1178846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11731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373832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2421908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638649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8684053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470626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0220971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765237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65084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0124152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361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9.xml"/><Relationship Id="rId3" Type="http://schemas.openxmlformats.org/officeDocument/2006/relationships/slideLayout" Target="../slideLayouts/slideLayout124.xml"/><Relationship Id="rId7" Type="http://schemas.openxmlformats.org/officeDocument/2006/relationships/slideLayout" Target="../slideLayouts/slideLayout128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7.xml"/><Relationship Id="rId11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26.xml"/><Relationship Id="rId10" Type="http://schemas.openxmlformats.org/officeDocument/2006/relationships/slideLayout" Target="../slideLayouts/slideLayout131.xml"/><Relationship Id="rId4" Type="http://schemas.openxmlformats.org/officeDocument/2006/relationships/slideLayout" Target="../slideLayouts/slideLayout125.xml"/><Relationship Id="rId9" Type="http://schemas.openxmlformats.org/officeDocument/2006/relationships/slideLayout" Target="../slideLayouts/slideLayout130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0.xml"/><Relationship Id="rId3" Type="http://schemas.openxmlformats.org/officeDocument/2006/relationships/slideLayout" Target="../slideLayouts/slideLayout135.xml"/><Relationship Id="rId7" Type="http://schemas.openxmlformats.org/officeDocument/2006/relationships/slideLayout" Target="../slideLayouts/slideLayout139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4.xml"/><Relationship Id="rId1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8.xml"/><Relationship Id="rId11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37.xml"/><Relationship Id="rId10" Type="http://schemas.openxmlformats.org/officeDocument/2006/relationships/slideLayout" Target="../slideLayouts/slideLayout142.xml"/><Relationship Id="rId4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9621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063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2074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139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4175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98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057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938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778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8430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9829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9525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F2A0DCE-27F2-4AE6-90F1-736143018D45}" type="datetimeFigureOut">
              <a:rPr lang="cs-CZ" smtClean="0">
                <a:solidFill>
                  <a:srgbClr val="000000"/>
                </a:solidFill>
              </a:rPr>
              <a:pPr/>
              <a:t>3.6.2012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6BE2B3A4-EFDE-4517-859C-086DC8C2A620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312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b/bc/050917-luxemburg-alzette.jpg" TargetMode="Externa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2/23/Kasteel_keukenhof.jpg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7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0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0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//upload.wikimedia.org/wikipedia/commons/0/04/Charles_IV.jpg" TargetMode="External"/><Relationship Id="rId1" Type="http://schemas.openxmlformats.org/officeDocument/2006/relationships/slideLayout" Target="../slideLayouts/slideLayout1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1988840"/>
            <a:ext cx="342582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3"/>
          <p:cNvSpPr txBox="1">
            <a:spLocks/>
          </p:cNvSpPr>
          <p:nvPr/>
        </p:nvSpPr>
        <p:spPr bwMode="auto">
          <a:xfrm>
            <a:off x="522288" y="260648"/>
            <a:ext cx="8099424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Mgr. Radoslava Mašatová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VY_32_INOVACE_27_15_Západní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Evropa (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Belgie, Nizozemsko, Lucembursko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)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57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Podnadpis 4"/>
          <p:cNvSpPr txBox="1">
            <a:spLocks/>
          </p:cNvSpPr>
          <p:nvPr/>
        </p:nvSpPr>
        <p:spPr>
          <a:xfrm>
            <a:off x="753548" y="4314981"/>
            <a:ext cx="7668270" cy="1824037"/>
          </a:xfrm>
          <a:prstGeom prst="rect">
            <a:avLst/>
          </a:prstGeom>
        </p:spPr>
        <p:txBody>
          <a:bodyPr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59AA5">
                  <a:lumMod val="60000"/>
                  <a:lumOff val="40000"/>
                </a:srgbClr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Anotace: Prezentace slouží k základnímu seznámení se státy a hlavními městy, k práci s mapou. Prvouka pro 5. ročník.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59AA5">
                  <a:lumMod val="60000"/>
                  <a:lumOff val="40000"/>
                </a:srgbClr>
              </a:buClr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" lastClr="FFFFFF">
                  <a:lumMod val="85000"/>
                  <a:lumOff val="15000"/>
                </a:sysClr>
              </a:solidFill>
              <a:effectLst/>
              <a:uLnTx/>
              <a:uFillTx/>
              <a:latin typeface="Tw Cen MT"/>
              <a:ea typeface="+mn-ea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3548" y="5088499"/>
            <a:ext cx="4139952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DUM zveřejněn na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3358342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5186" y="620688"/>
            <a:ext cx="7772400" cy="1470025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08185" y="548680"/>
            <a:ext cx="7560840" cy="1752600"/>
          </a:xfrm>
        </p:spPr>
        <p:txBody>
          <a:bodyPr>
            <a:noAutofit/>
          </a:bodyPr>
          <a:lstStyle/>
          <a:p>
            <a:pPr algn="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EVROPA</a:t>
            </a:r>
          </a:p>
          <a:p>
            <a:pPr algn="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Nizozemsko, Belgie, Lucembursko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15607" y="6248501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FFFF"/>
                </a:solidFill>
              </a:rPr>
              <a:t>18.</a:t>
            </a:r>
            <a:endParaRPr lang="cs-CZ" sz="1200" b="1" dirty="0">
              <a:solidFill>
                <a:srgbClr val="FFFFFF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6474" y="5544352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FFFF"/>
                </a:solidFill>
              </a:rPr>
              <a:t>17.</a:t>
            </a:r>
            <a:endParaRPr lang="cs-CZ" sz="1200" b="1" dirty="0">
              <a:solidFill>
                <a:srgbClr val="FFFFFF"/>
              </a:solidFill>
            </a:endParaRPr>
          </a:p>
        </p:txBody>
      </p:sp>
      <p:pic>
        <p:nvPicPr>
          <p:cNvPr id="8" name="Picture 2" descr="Soubor:050917-luxemburg-alzett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48" y="2439341"/>
            <a:ext cx="4128000" cy="3096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Soubor:Kasteel keukenhof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0319" y="3152501"/>
            <a:ext cx="4128000" cy="3096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445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rázek 9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5727" y="116632"/>
            <a:ext cx="6468273" cy="6577376"/>
          </a:xfrm>
        </p:spPr>
      </p:pic>
      <p:sp>
        <p:nvSpPr>
          <p:cNvPr id="1024" name="TextovéPole 1023"/>
          <p:cNvSpPr txBox="1"/>
          <p:nvPr/>
        </p:nvSpPr>
        <p:spPr>
          <a:xfrm>
            <a:off x="755576" y="3959478"/>
            <a:ext cx="15199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BELGIE</a:t>
            </a:r>
          </a:p>
        </p:txBody>
      </p:sp>
      <p:cxnSp>
        <p:nvCxnSpPr>
          <p:cNvPr id="1028" name="Přímá spojnice se šipkou 1027"/>
          <p:cNvCxnSpPr>
            <a:stCxn id="1024" idx="3"/>
          </p:cNvCxnSpPr>
          <p:nvPr/>
        </p:nvCxnSpPr>
        <p:spPr>
          <a:xfrm flipV="1">
            <a:off x="2275544" y="4104236"/>
            <a:ext cx="2872520" cy="1168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9" name="TextovéPole 1028"/>
          <p:cNvSpPr txBox="1"/>
          <p:nvPr/>
        </p:nvSpPr>
        <p:spPr>
          <a:xfrm>
            <a:off x="3588422" y="1124744"/>
            <a:ext cx="25779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NIZOZEMSKO</a:t>
            </a:r>
          </a:p>
        </p:txBody>
      </p:sp>
      <p:cxnSp>
        <p:nvCxnSpPr>
          <p:cNvPr id="1031" name="Přímá spojnice se šipkou 1030"/>
          <p:cNvCxnSpPr/>
          <p:nvPr/>
        </p:nvCxnSpPr>
        <p:spPr>
          <a:xfrm>
            <a:off x="5148064" y="1647964"/>
            <a:ext cx="135453" cy="221308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3" name="TextovéPole 1032"/>
          <p:cNvSpPr txBox="1"/>
          <p:nvPr/>
        </p:nvSpPr>
        <p:spPr>
          <a:xfrm>
            <a:off x="5508104" y="5562818"/>
            <a:ext cx="30187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LUCEMBURSKO</a:t>
            </a:r>
          </a:p>
        </p:txBody>
      </p:sp>
      <p:cxnSp>
        <p:nvCxnSpPr>
          <p:cNvPr id="1035" name="Přímá spojnice se šipkou 1034"/>
          <p:cNvCxnSpPr/>
          <p:nvPr/>
        </p:nvCxnSpPr>
        <p:spPr>
          <a:xfrm flipH="1" flipV="1">
            <a:off x="5364088" y="4221088"/>
            <a:ext cx="1584177" cy="144016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621436" y="6433213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srgbClr val="000000"/>
                </a:solidFill>
              </a:rPr>
              <a:t>1.</a:t>
            </a:r>
          </a:p>
        </p:txBody>
      </p:sp>
    </p:spTree>
    <p:extLst>
      <p:ext uri="{BB962C8B-B14F-4D97-AF65-F5344CB8AC3E}">
        <p14:creationId xmlns:p14="http://schemas.microsoft.com/office/powerpoint/2010/main" val="71384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" grpId="0"/>
      <p:bldP spid="1029" grpId="0"/>
      <p:bldP spid="1033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8358"/>
            <a:ext cx="8229600" cy="782370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BELGIE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1420" y="989177"/>
            <a:ext cx="6844800" cy="57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912" y="2960728"/>
            <a:ext cx="27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11420" y="6463729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000000"/>
                </a:solidFill>
              </a:rPr>
              <a:t>2.</a:t>
            </a:r>
            <a:endParaRPr lang="cs-CZ" sz="1200" b="1" dirty="0">
              <a:solidFill>
                <a:srgbClr val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4595" y="4736789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srgbClr val="000000"/>
                </a:solidFill>
              </a:rPr>
              <a:t>3</a:t>
            </a:r>
            <a:r>
              <a:rPr lang="cs-CZ" sz="1200" b="1" dirty="0" smtClean="0">
                <a:solidFill>
                  <a:srgbClr val="000000"/>
                </a:solidFill>
              </a:rPr>
              <a:t>.</a:t>
            </a:r>
            <a:endParaRPr lang="cs-CZ" sz="1200" b="1" dirty="0">
              <a:solidFill>
                <a:srgbClr val="000000"/>
              </a:solidFill>
            </a:endParaRPr>
          </a:p>
        </p:txBody>
      </p:sp>
      <p:sp>
        <p:nvSpPr>
          <p:cNvPr id="3" name="Šipka doprava se zářezem 2"/>
          <p:cNvSpPr/>
          <p:nvPr/>
        </p:nvSpPr>
        <p:spPr>
          <a:xfrm rot="8356356">
            <a:off x="5044532" y="3689177"/>
            <a:ext cx="1620000" cy="360000"/>
          </a:xfrm>
          <a:prstGeom prst="notched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10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32656"/>
            <a:ext cx="8712968" cy="5904656"/>
          </a:xfrm>
        </p:spPr>
        <p:txBody>
          <a:bodyPr>
            <a:norm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město: 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jazyk: nizozemština,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němčina, 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francouzština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zřízení: konstituční monarchie        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království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města: </a:t>
            </a:r>
          </a:p>
          <a:p>
            <a:pPr marL="109728" indent="0">
              <a:buNone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Antverpy, </a:t>
            </a:r>
          </a:p>
          <a:p>
            <a:pPr marL="109728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Gent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Bruggy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174224"/>
            <a:ext cx="4724400" cy="3608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012160" y="3220390"/>
            <a:ext cx="10583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0000"/>
                </a:solidFill>
              </a:rPr>
              <a:t>Brusel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355976" y="6381328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rgbClr val="FFFFFF"/>
                </a:solidFill>
              </a:rPr>
              <a:t>4</a:t>
            </a:r>
            <a:r>
              <a:rPr lang="cs-CZ" sz="1200" dirty="0" smtClean="0">
                <a:solidFill>
                  <a:srgbClr val="FFFFFF"/>
                </a:solidFill>
              </a:rPr>
              <a:t>.</a:t>
            </a:r>
            <a:endParaRPr lang="cs-CZ" sz="1200" dirty="0">
              <a:solidFill>
                <a:srgbClr val="FFFFFF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23928" y="332656"/>
            <a:ext cx="189218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09728" latinLnBrk="1">
              <a:spcBef>
                <a:spcPct val="20000"/>
              </a:spcBef>
              <a:buClr>
                <a:srgbClr val="043988"/>
              </a:buClr>
              <a:buSzPct val="75000"/>
            </a:pPr>
            <a:r>
              <a:rPr lang="cs-CZ" sz="4000" b="1" kern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Brusel</a:t>
            </a:r>
          </a:p>
        </p:txBody>
      </p:sp>
    </p:spTree>
    <p:extLst>
      <p:ext uri="{BB962C8B-B14F-4D97-AF65-F5344CB8AC3E}">
        <p14:creationId xmlns:p14="http://schemas.microsoft.com/office/powerpoint/2010/main" val="3762400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2674"/>
            <a:ext cx="4320000" cy="324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74880" y="2970253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rgbClr val="FFFFFF"/>
                </a:solidFill>
              </a:rPr>
              <a:t>5</a:t>
            </a:r>
            <a:r>
              <a:rPr lang="cs-CZ" sz="1200" dirty="0" smtClean="0">
                <a:solidFill>
                  <a:srgbClr val="FFFFFF"/>
                </a:solidFill>
              </a:rPr>
              <a:t>.</a:t>
            </a:r>
            <a:endParaRPr lang="cs-CZ" sz="1200" dirty="0">
              <a:solidFill>
                <a:srgbClr val="FFFF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83688" y="36706"/>
            <a:ext cx="11608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0000"/>
                </a:solidFill>
              </a:rPr>
              <a:t>Bruggy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4" y="3431174"/>
            <a:ext cx="4320000" cy="324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654" y="6431494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rgbClr val="FFFFFF"/>
                </a:solidFill>
              </a:rPr>
              <a:t>6</a:t>
            </a:r>
            <a:r>
              <a:rPr lang="cs-CZ" sz="1200" dirty="0" smtClean="0">
                <a:solidFill>
                  <a:srgbClr val="FFFFFF"/>
                </a:solidFill>
              </a:rPr>
              <a:t>.</a:t>
            </a:r>
            <a:endParaRPr lang="cs-CZ" sz="1200" dirty="0">
              <a:solidFill>
                <a:srgbClr val="FFFF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2969477"/>
            <a:ext cx="1399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0000"/>
                </a:solidFill>
              </a:rPr>
              <a:t>Antverpy</a:t>
            </a:r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574" y="3431174"/>
            <a:ext cx="4501082" cy="324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479929" y="6465585"/>
            <a:ext cx="30168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>
                <a:solidFill>
                  <a:srgbClr val="FFFFFF"/>
                </a:solidFill>
              </a:rPr>
              <a:t>7</a:t>
            </a:r>
            <a:r>
              <a:rPr lang="cs-CZ" sz="1100" b="1" dirty="0" smtClean="0">
                <a:solidFill>
                  <a:srgbClr val="FFFFFF"/>
                </a:solidFill>
              </a:rPr>
              <a:t>.</a:t>
            </a:r>
            <a:endParaRPr lang="cs-CZ" sz="1100" b="1" dirty="0">
              <a:solidFill>
                <a:srgbClr val="FFFF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72903" y="2923342"/>
            <a:ext cx="851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rgbClr val="000000"/>
                </a:solidFill>
              </a:rPr>
              <a:t>Gent</a:t>
            </a:r>
            <a:endParaRPr lang="cs-CZ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190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778098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NIZOZEMSKO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069741"/>
            <a:ext cx="6844800" cy="57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6525344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srgbClr val="000000"/>
                </a:solidFill>
              </a:rPr>
              <a:t>8</a:t>
            </a:r>
            <a:r>
              <a:rPr lang="cs-CZ" sz="1200" b="1" dirty="0" smtClean="0">
                <a:solidFill>
                  <a:srgbClr val="000000"/>
                </a:solidFill>
              </a:rPr>
              <a:t>.</a:t>
            </a:r>
            <a:endParaRPr lang="cs-CZ" sz="1200" b="1" dirty="0">
              <a:solidFill>
                <a:srgbClr val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6304" y="4581310"/>
            <a:ext cx="4320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rgbClr val="000000"/>
                </a:solidFill>
              </a:rPr>
              <a:t>9</a:t>
            </a:r>
            <a:r>
              <a:rPr lang="cs-CZ" sz="1200" b="1" dirty="0" smtClean="0">
                <a:solidFill>
                  <a:srgbClr val="000000"/>
                </a:solidFill>
              </a:rPr>
              <a:t>.</a:t>
            </a:r>
            <a:endParaRPr lang="cs-CZ" sz="1200" b="1" dirty="0">
              <a:solidFill>
                <a:srgbClr val="00000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80928"/>
            <a:ext cx="2701689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prava se zářezem 6"/>
          <p:cNvSpPr/>
          <p:nvPr/>
        </p:nvSpPr>
        <p:spPr>
          <a:xfrm rot="8356356">
            <a:off x="5141352" y="3553861"/>
            <a:ext cx="1620000" cy="360000"/>
          </a:xfrm>
          <a:prstGeom prst="notched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2051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616624"/>
          </a:xfrm>
        </p:spPr>
        <p:txBody>
          <a:bodyPr>
            <a:normAutofit/>
          </a:bodyPr>
          <a:lstStyle/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město: 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jazyk: nizozemština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zřízení: konstituční monarchie        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(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království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města: Rotterdam, Haag,          Naarden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(pochován J. A. Komenský)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139952" y="1124744"/>
            <a:ext cx="312008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09728" latinLnBrk="1">
              <a:spcBef>
                <a:spcPct val="20000"/>
              </a:spcBef>
              <a:buClr>
                <a:srgbClr val="043988"/>
              </a:buClr>
              <a:buSzPct val="75000"/>
            </a:pPr>
            <a:r>
              <a:rPr lang="cs-CZ" sz="4000" b="1" kern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Amsterdam</a:t>
            </a:r>
          </a:p>
        </p:txBody>
      </p:sp>
    </p:spTree>
    <p:extLst>
      <p:ext uri="{BB962C8B-B14F-4D97-AF65-F5344CB8AC3E}">
        <p14:creationId xmlns:p14="http://schemas.microsoft.com/office/powerpoint/2010/main" val="2403603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45" y="28113"/>
            <a:ext cx="4863037" cy="324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3074233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FFFF"/>
                </a:solidFill>
              </a:rPr>
              <a:t>10.</a:t>
            </a:r>
            <a:endParaRPr lang="cs-CZ" sz="1200" dirty="0">
              <a:solidFill>
                <a:srgbClr val="FFFF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87422" y="-9710"/>
            <a:ext cx="1758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0000"/>
                </a:solidFill>
              </a:rPr>
              <a:t>Amsterdam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7585" y="29716"/>
            <a:ext cx="4224000" cy="324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64445" y="2987135"/>
            <a:ext cx="3864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FFFF"/>
                </a:solidFill>
              </a:rPr>
              <a:t>11.</a:t>
            </a:r>
            <a:endParaRPr lang="cs-CZ" sz="1200" dirty="0">
              <a:solidFill>
                <a:srgbClr val="FFFF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166398" y="38216"/>
            <a:ext cx="9220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0000"/>
                </a:solidFill>
              </a:rPr>
              <a:t>Haag</a:t>
            </a: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45" y="3298022"/>
            <a:ext cx="9125355" cy="35468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8645" y="6567833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FFFF"/>
                </a:solidFill>
              </a:rPr>
              <a:t>12.</a:t>
            </a:r>
            <a:endParaRPr lang="cs-CZ" sz="1200" dirty="0">
              <a:solidFill>
                <a:srgbClr val="FFFF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645" y="3351232"/>
            <a:ext cx="16225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0000"/>
                </a:solidFill>
              </a:rPr>
              <a:t>Rotterdam</a:t>
            </a:r>
          </a:p>
        </p:txBody>
      </p:sp>
    </p:spTree>
    <p:extLst>
      <p:ext uri="{BB962C8B-B14F-4D97-AF65-F5344CB8AC3E}">
        <p14:creationId xmlns:p14="http://schemas.microsoft.com/office/powerpoint/2010/main" val="2191738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92088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LUCEMBURSKO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80728"/>
            <a:ext cx="7680000" cy="57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29990" y="6463729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000000"/>
                </a:solidFill>
              </a:rPr>
              <a:t>13.</a:t>
            </a:r>
            <a:endParaRPr lang="cs-CZ" sz="1200" b="1" dirty="0">
              <a:solidFill>
                <a:srgbClr val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4292896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000000"/>
                </a:solidFill>
              </a:rPr>
              <a:t>14.</a:t>
            </a:r>
            <a:endParaRPr lang="cs-CZ" sz="1200" b="1" dirty="0">
              <a:solidFill>
                <a:srgbClr val="000000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92896"/>
            <a:ext cx="30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prava se zářezem 6"/>
          <p:cNvSpPr/>
          <p:nvPr/>
        </p:nvSpPr>
        <p:spPr>
          <a:xfrm rot="8386801">
            <a:off x="4333477" y="3873375"/>
            <a:ext cx="1620000" cy="360000"/>
          </a:xfrm>
          <a:prstGeom prst="notched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389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Charles IV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60848"/>
            <a:ext cx="3456384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5112568"/>
          </a:xfrm>
        </p:spPr>
        <p:txBody>
          <a:bodyPr>
            <a:normAutofit fontScale="92500" lnSpcReduction="10000"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hlavní 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město: 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jazyk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němčina, francouzština,</a:t>
            </a:r>
          </a:p>
          <a:p>
            <a:pPr marL="109728" indent="0">
              <a:buNone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lucemburština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zřízení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konstituční monarchie         </a:t>
            </a:r>
          </a:p>
          <a:p>
            <a:pPr marL="109728" indent="0">
              <a:buNone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velkovévodství)</a:t>
            </a:r>
          </a:p>
          <a:p>
            <a:r>
              <a:rPr lang="cs-CZ" sz="4000" dirty="0"/>
              <a:t> 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historie: </a:t>
            </a:r>
          </a:p>
          <a:p>
            <a:pPr marL="109728" indent="0">
              <a:buNone/>
            </a:pPr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Lucemburkové </a:t>
            </a:r>
          </a:p>
          <a:p>
            <a:pPr marL="109728" indent="0">
              <a:buNone/>
            </a:pPr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43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727793" y="6207695"/>
            <a:ext cx="13874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</a:rPr>
              <a:t>Karel IV.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604448" y="6371635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000000"/>
                </a:solidFill>
              </a:rPr>
              <a:t>16.</a:t>
            </a:r>
            <a:endParaRPr lang="cs-CZ" sz="1200" b="1" dirty="0">
              <a:solidFill>
                <a:srgbClr val="0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95936" y="246416"/>
            <a:ext cx="305917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09728" latinLnBrk="1">
              <a:spcBef>
                <a:spcPct val="20000"/>
              </a:spcBef>
              <a:buClr>
                <a:srgbClr val="043988"/>
              </a:buClr>
              <a:buSzPct val="75000"/>
            </a:pPr>
            <a:r>
              <a:rPr lang="cs-CZ" sz="4000" b="1" kern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Lucemburk</a:t>
            </a:r>
          </a:p>
        </p:txBody>
      </p:sp>
    </p:spTree>
    <p:extLst>
      <p:ext uri="{BB962C8B-B14F-4D97-AF65-F5344CB8AC3E}">
        <p14:creationId xmlns:p14="http://schemas.microsoft.com/office/powerpoint/2010/main" val="1593996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38" y="-8788"/>
            <a:ext cx="9144000" cy="688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44624"/>
            <a:ext cx="35557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0000"/>
                </a:solidFill>
              </a:rPr>
              <a:t>Lucemburk, Horní město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9571" y="6577358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FFFF"/>
                </a:solidFill>
              </a:rPr>
              <a:t>15.</a:t>
            </a:r>
            <a:endParaRPr lang="cs-CZ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438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143000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Vyhledej státy na mapě a určuj hlavní města.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474840" cy="4525963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BELGIE</a:t>
            </a:r>
          </a:p>
          <a:p>
            <a:r>
              <a:rPr lang="cs-CZ" sz="3600" b="1" dirty="0" smtClean="0"/>
              <a:t>LUCEMBURSKO</a:t>
            </a:r>
          </a:p>
          <a:p>
            <a:r>
              <a:rPr lang="cs-CZ" sz="3600" b="1" dirty="0" smtClean="0"/>
              <a:t>NIZOZEMSKO</a:t>
            </a: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932040" y="1772816"/>
            <a:ext cx="4038600" cy="4525963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Brusel</a:t>
            </a:r>
          </a:p>
          <a:p>
            <a:r>
              <a:rPr lang="cs-CZ" sz="3600" b="1" dirty="0" smtClean="0"/>
              <a:t>Lucemburk</a:t>
            </a:r>
          </a:p>
          <a:p>
            <a:r>
              <a:rPr lang="cs-CZ" sz="3600" b="1" dirty="0" smtClean="0"/>
              <a:t>Amsterdam</a:t>
            </a:r>
          </a:p>
          <a:p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508140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80920" cy="6336704"/>
          </a:xfrm>
        </p:spPr>
        <p:txBody>
          <a:bodyPr>
            <a:normAutofit lnSpcReduction="10000"/>
          </a:bodyPr>
          <a:lstStyle/>
          <a:p>
            <a:r>
              <a:rPr lang="cs-CZ" sz="1100" dirty="0">
                <a:solidFill>
                  <a:srgbClr val="000000"/>
                </a:solidFill>
              </a:rPr>
              <a:t>POUŽITÉ ZDROJE</a:t>
            </a:r>
            <a:r>
              <a:rPr lang="cs-CZ" sz="1100" dirty="0" smtClean="0">
                <a:solidFill>
                  <a:srgbClr val="000000"/>
                </a:solidFill>
              </a:rPr>
              <a:t>:</a:t>
            </a:r>
          </a:p>
          <a:p>
            <a:pPr marL="338328" indent="-228600">
              <a:buAutoNum type="arabicPeriod"/>
            </a:pPr>
            <a:r>
              <a:rPr lang="cs-CZ" sz="1100" dirty="0" smtClean="0"/>
              <a:t>VOLNÉ </a:t>
            </a:r>
            <a:r>
              <a:rPr lang="cs-CZ" sz="1100" dirty="0"/>
              <a:t>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[cit. </a:t>
            </a:r>
            <a:r>
              <a:rPr lang="cs-CZ" sz="1100" dirty="0" smtClean="0"/>
              <a:t>05.05.2012</a:t>
            </a:r>
            <a:r>
              <a:rPr lang="cs-CZ" sz="1100" dirty="0"/>
              <a:t>]. Dostupný na WWW: &lt;http://cs.wikipedia.org/wiki/</a:t>
            </a:r>
            <a:r>
              <a:rPr lang="cs-CZ" sz="1100" dirty="0" err="1"/>
              <a:t>Soubor:Western-Europe-map.png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it-IT" sz="1100" dirty="0"/>
              <a:t>NUCLEARVACUUM.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cs-CZ" sz="1100" dirty="0" smtClean="0"/>
              <a:t>cit. 05.05.2012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&lt;http://cs.wikipedia.org/wiki/Soubor:EU-Belgium.svg&gt;.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05.05.2012].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Soubor:Flag_of_Belgium</a:t>
            </a:r>
            <a:r>
              <a:rPr lang="cs-CZ" sz="1100" dirty="0"/>
              <a:t>_(civil).</a:t>
            </a:r>
            <a:r>
              <a:rPr lang="cs-CZ" sz="1100" dirty="0" err="1"/>
              <a:t>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HAGENS, </a:t>
            </a:r>
            <a:r>
              <a:rPr lang="cs-CZ" sz="1100" dirty="0" err="1"/>
              <a:t>Wouter</a:t>
            </a:r>
            <a:r>
              <a:rPr lang="cs-CZ" sz="1100" dirty="0"/>
              <a:t>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[cit. 05.05.2012].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File:Brussels_floral_carpet_B.jpg?uselang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 smtClean="0"/>
              <a:t>&gt;.</a:t>
            </a:r>
          </a:p>
          <a:p>
            <a:pPr marL="338328" indent="-228600">
              <a:buAutoNum type="arabicPeriod"/>
            </a:pPr>
            <a:r>
              <a:rPr lang="nl-NL" sz="1100" dirty="0"/>
              <a:t>BENOIST, Jean-Christophe. </a:t>
            </a:r>
            <a:r>
              <a:rPr lang="nl-NL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nl-NL" sz="1100" dirty="0" smtClean="0"/>
              <a:t> </a:t>
            </a:r>
            <a:r>
              <a:rPr lang="nl-NL" sz="1100" dirty="0"/>
              <a:t>[online]. </a:t>
            </a:r>
            <a:r>
              <a:rPr lang="nl-NL" sz="1100" dirty="0" smtClean="0"/>
              <a:t>[</a:t>
            </a:r>
            <a:r>
              <a:rPr lang="cs-CZ" sz="1100" dirty="0" smtClean="0"/>
              <a:t>cit. 05.05.2012</a:t>
            </a:r>
            <a:r>
              <a:rPr lang="nl-NL" sz="1100" dirty="0" smtClean="0"/>
              <a:t>]. </a:t>
            </a:r>
            <a:r>
              <a:rPr lang="nl-NL" sz="1100" dirty="0"/>
              <a:t>Dostupný na WWW: &lt;http://cs.wikipedia.org/wiki/Soubor:Brugge-CanalRozenhoedkaai.JPG</a:t>
            </a:r>
            <a:r>
              <a:rPr lang="nl-NL" sz="1100" dirty="0" smtClean="0"/>
              <a:t>&gt;.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05.05.2012].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Soubor:Guildhouses_Antwerp.jpg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KARELI.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05.05.2012]. </a:t>
            </a:r>
            <a:r>
              <a:rPr lang="cs-CZ" sz="1100" dirty="0"/>
              <a:t>Dostupný na WWW: &lt;http://</a:t>
            </a:r>
            <a:r>
              <a:rPr lang="cs-CZ" sz="1100" dirty="0" smtClean="0"/>
              <a:t>cs.wikipedia.org/wiki/Soubor:Ghent_hist_centrum_2.jpg&gt;.</a:t>
            </a:r>
          </a:p>
          <a:p>
            <a:pPr marL="338328" indent="-228600">
              <a:buAutoNum type="arabicPeriod"/>
            </a:pPr>
            <a:r>
              <a:rPr lang="it-IT" sz="1100" dirty="0"/>
              <a:t>NUCLEARVACUUM.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cs-CZ" sz="1100" dirty="0" smtClean="0"/>
              <a:t>cit. 05.05.2012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&lt;http://cs.wikipedia.org/wiki/Soubor:EU-Netherlands.svg&gt;.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05.05.2012].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Soubor:Flag_of_the_Netherlands.svg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it-IT" sz="1100" dirty="0"/>
              <a:t>CATARINELLA, Massimo.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cs-CZ" sz="1100" dirty="0" smtClean="0"/>
              <a:t>cit. 05.05.2012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&lt;http://en.wikipedia.org/wiki/File:KeizersgrachtReguliersgrachtAmsterdam.jpg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cit. 05.05.2012].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Soubor:The_hague_hofvijver.jpg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it-IT" sz="1100" dirty="0"/>
              <a:t>CATARINELLA, Massimo. </a:t>
            </a:r>
            <a:r>
              <a:rPr lang="it-IT" sz="1100" i="1" dirty="0"/>
              <a:t>Wikimedia commons</a:t>
            </a:r>
            <a:r>
              <a:rPr lang="it-IT" sz="1100" dirty="0"/>
              <a:t> [online]. </a:t>
            </a:r>
            <a:r>
              <a:rPr lang="it-IT" sz="1100" dirty="0" smtClean="0"/>
              <a:t>[</a:t>
            </a:r>
            <a:r>
              <a:rPr lang="cs-CZ" sz="1100" dirty="0" smtClean="0"/>
              <a:t>cit. 05.05.2012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&lt;http://commons.wikimedia.org/wiki/File:RotterdamMaasNederland.jpg?uselang=cs&gt;.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cs-CZ" sz="1100" dirty="0" smtClean="0"/>
              <a:t>cit. 05.05.2012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&lt;http://cs.wikipedia.org/wiki/Soubor:EU_location_LUX.png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05.05.2012].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Soubor:Flag_of_Luxembourg.svg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nl-NL" sz="1100" dirty="0"/>
              <a:t>STREPPEL. </a:t>
            </a:r>
            <a:r>
              <a:rPr lang="nl-NL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nl-NL" sz="1100" dirty="0" smtClean="0"/>
              <a:t> </a:t>
            </a:r>
            <a:r>
              <a:rPr lang="nl-NL" sz="1100" dirty="0"/>
              <a:t>[online]. </a:t>
            </a:r>
            <a:r>
              <a:rPr lang="nl-NL" sz="1100" dirty="0" smtClean="0"/>
              <a:t>[</a:t>
            </a:r>
            <a:r>
              <a:rPr lang="cs-CZ" sz="1100" dirty="0" smtClean="0"/>
              <a:t>cit. 05.05.2012</a:t>
            </a:r>
            <a:r>
              <a:rPr lang="nl-NL" sz="1100" dirty="0" smtClean="0"/>
              <a:t>]. </a:t>
            </a:r>
            <a:r>
              <a:rPr lang="nl-NL" sz="1100" dirty="0"/>
              <a:t>Dostupný na WWW: &lt;http://cs.wikipedia.org/wiki/Soubor:Luxemburg.jpg</a:t>
            </a:r>
            <a:r>
              <a:rPr lang="nl-NL" sz="1100" dirty="0" smtClean="0"/>
              <a:t>&gt;.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[cit. </a:t>
            </a:r>
            <a:r>
              <a:rPr lang="cs-CZ" sz="1100" dirty="0" smtClean="0"/>
              <a:t>06.05.2012</a:t>
            </a:r>
            <a:r>
              <a:rPr lang="cs-CZ" sz="1100" dirty="0"/>
              <a:t>]. Dostupný na WWW: &lt;http://commons.wikimedia.org/wiki/</a:t>
            </a:r>
            <a:r>
              <a:rPr lang="cs-CZ" sz="1100" dirty="0" err="1"/>
              <a:t>File:Charles_IV.jpg?uselang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RÖLL, Martin.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[cit. </a:t>
            </a:r>
            <a:r>
              <a:rPr lang="cs-CZ" sz="1100" dirty="0" smtClean="0"/>
              <a:t>06.05.2012</a:t>
            </a:r>
            <a:r>
              <a:rPr lang="cs-CZ" sz="1100" dirty="0"/>
              <a:t>]. Dostupný na WWW: &lt;http://cs.wikipedia.org/wiki/Soubor:050917-luxemburg-alzette.jpg</a:t>
            </a:r>
            <a:r>
              <a:rPr lang="cs-CZ" sz="1100" dirty="0" smtClean="0"/>
              <a:t>&gt;.</a:t>
            </a:r>
          </a:p>
          <a:p>
            <a:pPr marL="338328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smtClean="0"/>
              <a:t>Wikipedia</a:t>
            </a:r>
            <a:r>
              <a:rPr lang="cs-CZ" sz="1100" smtClean="0"/>
              <a:t> </a:t>
            </a:r>
            <a:r>
              <a:rPr lang="cs-CZ" sz="1100" dirty="0"/>
              <a:t>[online]. [cit. </a:t>
            </a:r>
            <a:r>
              <a:rPr lang="cs-CZ" sz="1100" dirty="0" smtClean="0"/>
              <a:t>06.05.2012</a:t>
            </a:r>
            <a:r>
              <a:rPr lang="cs-CZ" sz="1100" dirty="0"/>
              <a:t>]. Dostupný na WWW: &lt;http://cs.wikipedia.org/wiki/</a:t>
            </a:r>
            <a:r>
              <a:rPr lang="cs-CZ" sz="1100" dirty="0" err="1"/>
              <a:t>Soubor:Kasteel_keukenhof.jpg</a:t>
            </a:r>
            <a:r>
              <a:rPr lang="cs-CZ" sz="1100" dirty="0"/>
              <a:t>&gt;. </a:t>
            </a:r>
          </a:p>
        </p:txBody>
      </p:sp>
    </p:spTree>
    <p:extLst>
      <p:ext uri="{BB962C8B-B14F-4D97-AF65-F5344CB8AC3E}">
        <p14:creationId xmlns:p14="http://schemas.microsoft.com/office/powerpoint/2010/main" val="8689732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7_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8_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9_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10_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11_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12_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1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101</TotalTime>
  <Words>603</Words>
  <Application>Microsoft Office PowerPoint</Application>
  <PresentationFormat>Předvádění na obrazovce (4:3)</PresentationFormat>
  <Paragraphs>91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13</vt:i4>
      </vt:variant>
      <vt:variant>
        <vt:lpstr>Nadpisy snímků</vt:lpstr>
      </vt:variant>
      <vt:variant>
        <vt:i4>14</vt:i4>
      </vt:variant>
    </vt:vector>
  </HeadingPairs>
  <TitlesOfParts>
    <vt:vector size="27" baseType="lpstr">
      <vt:lpstr>Silk</vt:lpstr>
      <vt:lpstr>1_Silk</vt:lpstr>
      <vt:lpstr>2_Silk</vt:lpstr>
      <vt:lpstr>3_Silk</vt:lpstr>
      <vt:lpstr>4_Silk</vt:lpstr>
      <vt:lpstr>5_Silk</vt:lpstr>
      <vt:lpstr>6_Silk</vt:lpstr>
      <vt:lpstr>7_Silk</vt:lpstr>
      <vt:lpstr>8_Silk</vt:lpstr>
      <vt:lpstr>9_Silk</vt:lpstr>
      <vt:lpstr>10_Silk</vt:lpstr>
      <vt:lpstr>11_Silk</vt:lpstr>
      <vt:lpstr>12_Silk</vt:lpstr>
      <vt:lpstr>Prezentace aplikace PowerPoint</vt:lpstr>
      <vt:lpstr> </vt:lpstr>
      <vt:lpstr>Prezentace aplikace PowerPoint</vt:lpstr>
      <vt:lpstr>BELGIE</vt:lpstr>
      <vt:lpstr>Prezentace aplikace PowerPoint</vt:lpstr>
      <vt:lpstr>Prezentace aplikace PowerPoint</vt:lpstr>
      <vt:lpstr>NIZOZEMSKO</vt:lpstr>
      <vt:lpstr>Prezentace aplikace PowerPoint</vt:lpstr>
      <vt:lpstr>Prezentace aplikace PowerPoint</vt:lpstr>
      <vt:lpstr>LUCEMBURSKO</vt:lpstr>
      <vt:lpstr>Prezentace aplikace PowerPoint</vt:lpstr>
      <vt:lpstr>Prezentace aplikace PowerPoint</vt:lpstr>
      <vt:lpstr>Vyhledej státy na mapě a určuj hlavní města.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Radoslava Mašatová Název materiálu: VY_32_INOVACE_10_27_Západní Evropa (státy)  Číslo projektu: CZ.1.07/1.4.00/21.1115  </dc:title>
  <dc:creator> </dc:creator>
  <cp:lastModifiedBy> </cp:lastModifiedBy>
  <cp:revision>23</cp:revision>
  <dcterms:created xsi:type="dcterms:W3CDTF">2012-05-04T13:24:55Z</dcterms:created>
  <dcterms:modified xsi:type="dcterms:W3CDTF">2012-06-03T12:23:55Z</dcterms:modified>
</cp:coreProperties>
</file>