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4" r:id="rId6"/>
    <p:sldId id="259" r:id="rId7"/>
    <p:sldId id="263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211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05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79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313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023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46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652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17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654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628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45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04F30-41E6-44C3-8DBC-087C748BB65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0D71C-276D-4837-A55C-41800E2F3C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230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70150"/>
              </p:ext>
            </p:extLst>
          </p:nvPr>
        </p:nvGraphicFramePr>
        <p:xfrm>
          <a:off x="1274618" y="2388324"/>
          <a:ext cx="6699885" cy="252642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VY_32_Inovace_3304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Velikonoční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svátky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Velikonoce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Prvouka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324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různé úkoly na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</a:rPr>
                        <a:t>procvočení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hlavních rysů velikonočních svátků.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určí, do jakého ročního období patří Velikonoce. Orientuje se v čase. Zná typické znaky Velikonoc. Učí se koledu. Mezipředmětové vztahy – počítá v oboru do 10 a opakuje si barvy.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05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27195" y="443137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VELIKONOCE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6" y="1268760"/>
            <a:ext cx="87129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Škrtni dva obrázky, které sem </a:t>
            </a:r>
            <a:r>
              <a:rPr lang="cs-CZ" sz="4000" b="1" u="sng" dirty="0" smtClean="0">
                <a:solidFill>
                  <a:schemeClr val="tx2"/>
                </a:solidFill>
              </a:rPr>
              <a:t>nepatří</a:t>
            </a:r>
            <a:r>
              <a:rPr lang="cs-CZ" sz="4000" b="1" dirty="0" smtClean="0">
                <a:solidFill>
                  <a:schemeClr val="tx2"/>
                </a:solidFill>
              </a:rPr>
              <a:t>!</a:t>
            </a:r>
            <a:endParaRPr lang="cs-CZ" sz="40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OTOXNM09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496" y="2276028"/>
            <a:ext cx="2160240" cy="187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CVEB3ES1\MC900301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860" y="2429927"/>
            <a:ext cx="1465541" cy="163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ingvortova\AppData\Local\Microsoft\Windows\Temporary Internet Files\Content.IE5\8ZWHCALI\MC900309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72" y="4437112"/>
            <a:ext cx="2064699" cy="1616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ingvortova\AppData\Local\Microsoft\Windows\Temporary Internet Files\Content.IE5\OTOXNM09\MC9000981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62473"/>
            <a:ext cx="1944216" cy="16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ingvortova\AppData\Local\Microsoft\Windows\Temporary Internet Files\Content.IE5\8ZWHCALI\MC900331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146" y="2276028"/>
            <a:ext cx="1575303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ingvortova\AppData\Local\Microsoft\Windows\Temporary Internet Files\Content.IE5\T69QTMNY\MC9003540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653136"/>
            <a:ext cx="1327711" cy="164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039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5374" y="620688"/>
            <a:ext cx="68206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Podtrhni správnou odpověď!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719567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Velikonoce jsou svátky: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168411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jara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38575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léta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3032085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zimy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2522" y="4077070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Na Velikonoce se peče: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4077067"/>
            <a:ext cx="3128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 vánočka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48955" y="4723398"/>
            <a:ext cx="2801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 cukroví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5354655"/>
            <a:ext cx="2912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beránek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LLMUSZD4\MP9004491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752" y="476672"/>
            <a:ext cx="1618309" cy="124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36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748939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Spoj slovo s obrázkem!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UPQ6HRGH\MP9004491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580" y="1969359"/>
            <a:ext cx="1512168" cy="133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ingvortova\AppData\Local\Microsoft\Windows\Temporary Internet Files\Content.IE5\OTOXNM09\MC90028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3981454"/>
            <a:ext cx="1729145" cy="144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ingvortova\AppData\Local\Microsoft\Windows\Temporary Internet Files\Content.IE5\ZD56VR3O\MC900408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786" y="1873542"/>
            <a:ext cx="1982415" cy="143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ingvortova\AppData\Local\Microsoft\Windows\Temporary Internet Files\Content.IE5\CVEB3ES1\MC9003306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540809" cy="1392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24066" y="2195175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kuřátka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114" y="306656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kraslice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0730" y="3977797"/>
            <a:ext cx="2496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tulipány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18358" y="4905228"/>
            <a:ext cx="2496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beránek</a:t>
            </a:r>
            <a:endParaRPr lang="cs-CZ" sz="4000" b="1" dirty="0">
              <a:solidFill>
                <a:schemeClr val="tx2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460270" y="2549118"/>
            <a:ext cx="66733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7" idx="1"/>
          </p:cNvCxnSpPr>
          <p:nvPr/>
        </p:nvCxnSpPr>
        <p:spPr>
          <a:xfrm flipH="1" flipV="1">
            <a:off x="2628736" y="2780928"/>
            <a:ext cx="1006378" cy="6395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460270" y="5013176"/>
            <a:ext cx="1055946" cy="2459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1"/>
          </p:cNvCxnSpPr>
          <p:nvPr/>
        </p:nvCxnSpPr>
        <p:spPr>
          <a:xfrm flipH="1">
            <a:off x="2771800" y="4331740"/>
            <a:ext cx="858930" cy="1053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197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6092" y="620688"/>
            <a:ext cx="8208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 Rozlušti šifru! Zapisuj do rámečků první písmena jmen!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29833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PAVEL OLA MARTIN LADA ÁLA ZDENA KATKA ANNA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07904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50548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52120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84368" y="2990025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66477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54738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6092" y="2996952"/>
            <a:ext cx="576064" cy="57606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6092" y="5589240"/>
            <a:ext cx="88602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…………….... </a:t>
            </a:r>
            <a:r>
              <a:rPr lang="cs-CZ" sz="3600" b="1" dirty="0" smtClean="0">
                <a:solidFill>
                  <a:srgbClr val="00B050"/>
                </a:solidFill>
              </a:rPr>
              <a:t>se plete z vrbových proutků.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dingvortova\AppData\Local\Microsoft\Windows\Temporary Internet Files\Content.IE5\ZD56VR3O\MC90007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278" y="4173572"/>
            <a:ext cx="1513164" cy="136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95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Nakresli tři červená, dvě modrá, jedno oranžové a čtyři zelená vajíčka!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25144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chemeClr val="tx2"/>
                </a:solidFill>
              </a:rPr>
              <a:t>J</a:t>
            </a:r>
            <a:r>
              <a:rPr lang="cs-CZ" sz="4000" b="1" dirty="0" smtClean="0">
                <a:solidFill>
                  <a:schemeClr val="tx2"/>
                </a:solidFill>
              </a:rPr>
              <a:t>e to celkem ….. vajíček.</a:t>
            </a:r>
            <a:endParaRPr 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379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9572" y="438407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Doplň rýmy a koledu se nauč!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196752"/>
            <a:ext cx="76328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Koleda, koleda, jarní trávo,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ať je tady všecko 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Koleda, koleda, travičko,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vyskoč aspoň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A pak ještě výš,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udělej nám 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Pro zajíčka, pro vajíčka,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i pro toho 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c</a:t>
            </a:r>
            <a:r>
              <a:rPr lang="cs-CZ" sz="3200" b="1" dirty="0" smtClean="0">
                <a:solidFill>
                  <a:srgbClr val="00B050"/>
                </a:solidFill>
              </a:rPr>
              <a:t>o si pokoj nedá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a</a:t>
            </a:r>
            <a:r>
              <a:rPr lang="cs-CZ" sz="3200" b="1" dirty="0" smtClean="0">
                <a:solidFill>
                  <a:srgbClr val="00B050"/>
                </a:solidFill>
              </a:rPr>
              <a:t> vajíčka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3075" name="Picture 3" descr="C:\Users\dingvortova\AppData\Local\Microsoft\Windows\Temporary Internet Files\Content.IE5\T69QTMNY\MC900382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316835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2" y="169209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z</a:t>
            </a:r>
            <a:r>
              <a:rPr lang="cs-CZ" sz="3200" b="1" dirty="0" smtClean="0">
                <a:solidFill>
                  <a:srgbClr val="FF0000"/>
                </a:solidFill>
              </a:rPr>
              <a:t>drávo.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26621" y="2658286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aličko.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66298" y="365474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krýš.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63788" y="461716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k</a:t>
            </a:r>
            <a:r>
              <a:rPr lang="cs-CZ" sz="3200" b="1" dirty="0" smtClean="0">
                <a:solidFill>
                  <a:srgbClr val="FF0000"/>
                </a:solidFill>
              </a:rPr>
              <a:t>oledníčka,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2546" y="561235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h</a:t>
            </a:r>
            <a:r>
              <a:rPr lang="cs-CZ" sz="3200" b="1" dirty="0" smtClean="0">
                <a:solidFill>
                  <a:srgbClr val="FF0000"/>
                </a:solidFill>
              </a:rPr>
              <a:t>ledá.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28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43724" y="1124744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VÝBORNĚ!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OTOXNM09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90606"/>
            <a:ext cx="3168352" cy="275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43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7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236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18</cp:revision>
  <dcterms:created xsi:type="dcterms:W3CDTF">2012-03-18T12:58:37Z</dcterms:created>
  <dcterms:modified xsi:type="dcterms:W3CDTF">2012-04-02T14:02:24Z</dcterms:modified>
</cp:coreProperties>
</file>