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90" r:id="rId2"/>
    <p:sldId id="259" r:id="rId3"/>
    <p:sldId id="261" r:id="rId4"/>
    <p:sldId id="264" r:id="rId5"/>
    <p:sldId id="265" r:id="rId6"/>
    <p:sldId id="285" r:id="rId7"/>
    <p:sldId id="267" r:id="rId8"/>
    <p:sldId id="268" r:id="rId9"/>
    <p:sldId id="287" r:id="rId10"/>
    <p:sldId id="270" r:id="rId11"/>
    <p:sldId id="271" r:id="rId12"/>
    <p:sldId id="289" r:id="rId13"/>
    <p:sldId id="283" r:id="rId14"/>
    <p:sldId id="291" r:id="rId15"/>
    <p:sldId id="29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9135A5-9AFF-43A6-82F6-4D9E491CDAD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F0FF8-6390-49A5-99E6-1E80635FEF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6593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F0FF8-6390-49A5-99E6-1E80635FEF9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2717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7F2A0DCE-27F2-4AE6-90F1-736143018D45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6BE2B3A4-EFDE-4517-859C-086DC8C2A62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88343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332656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VY_32_INOVACE_27_14_Západní</a:t>
            </a:r>
            <a:r>
              <a:rPr kumimoji="0" lang="cs-CZ" sz="2400" b="0" i="1" u="none" strike="noStrike" kern="1200" cap="none" spc="0" normalizeH="0" noProof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(Velká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Británie, Francie, Irsko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4"/>
          <p:cNvSpPr txBox="1">
            <a:spLocks/>
          </p:cNvSpPr>
          <p:nvPr/>
        </p:nvSpPr>
        <p:spPr>
          <a:xfrm>
            <a:off x="737865" y="4302125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7865" y="5075643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199115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668849"/>
            <a:ext cx="3840000" cy="288000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445925" y="6237374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2.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5118"/>
            <a:ext cx="3242026" cy="216000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95405" y="321961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3.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09" y="3668849"/>
            <a:ext cx="4322702" cy="288000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96405" y="6237375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4.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56" y="315118"/>
            <a:ext cx="4681339" cy="2160000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68687" y="321961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FFFF"/>
                </a:solidFill>
              </a:rPr>
              <a:t>5.</a:t>
            </a:r>
            <a:endParaRPr lang="cs-CZ" sz="1200" b="1" dirty="0">
              <a:solidFill>
                <a:srgbClr val="FFFF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552700"/>
            <a:ext cx="7560840" cy="1752600"/>
          </a:xfrm>
        </p:spPr>
        <p:txBody>
          <a:bodyPr>
            <a:noAutofit/>
          </a:bodyPr>
          <a:lstStyle/>
          <a:p>
            <a:pPr algn="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</a:p>
          <a:p>
            <a:pPr algn="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</a:t>
            </a:r>
            <a:r>
              <a:rPr lang="cs-CZ" sz="2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Británie, Francie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Irsko</a:t>
            </a:r>
          </a:p>
        </p:txBody>
      </p:sp>
    </p:spTree>
    <p:extLst>
      <p:ext uri="{BB962C8B-B14F-4D97-AF65-F5344CB8AC3E}">
        <p14:creationId xmlns:p14="http://schemas.microsoft.com/office/powerpoint/2010/main" val="4187152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Zástupný symbol pro obrázek 9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5727" y="116632"/>
            <a:ext cx="6468273" cy="6577376"/>
          </a:xfrm>
        </p:spPr>
      </p:pic>
      <p:sp>
        <p:nvSpPr>
          <p:cNvPr id="23" name="TextovéPole 22"/>
          <p:cNvSpPr txBox="1"/>
          <p:nvPr/>
        </p:nvSpPr>
        <p:spPr>
          <a:xfrm>
            <a:off x="2675490" y="286255"/>
            <a:ext cx="3649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 flipH="1">
            <a:off x="4499992" y="809475"/>
            <a:ext cx="133928" cy="286994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71932" y="4571916"/>
            <a:ext cx="1781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FRANCIE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8" name="Přímá spojnice se šipkou 27"/>
          <p:cNvCxnSpPr>
            <a:stCxn id="26" idx="3"/>
          </p:cNvCxnSpPr>
          <p:nvPr/>
        </p:nvCxnSpPr>
        <p:spPr>
          <a:xfrm>
            <a:off x="2053189" y="4833526"/>
            <a:ext cx="2934872" cy="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785466" y="2018320"/>
            <a:ext cx="1321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RSKO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1835696" y="2492896"/>
            <a:ext cx="1968615" cy="122413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2621436" y="6433213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163866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9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15160" y="116632"/>
            <a:ext cx="8229600" cy="64807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VELKÁ BRITÁNIE</a:t>
            </a:r>
            <a:endParaRPr lang="cs-CZ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24890"/>
            <a:ext cx="76800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11760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31640" y="6408279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6.</a:t>
            </a:r>
            <a:endParaRPr lang="cs-CZ" sz="1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3517" y="3390938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7.</a:t>
            </a:r>
            <a:endParaRPr lang="cs-CZ" sz="1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35199" y="924890"/>
            <a:ext cx="7640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Spojené království Velké Británie a Severního Irska</a:t>
            </a:r>
            <a:endParaRPr lang="cs-CZ" sz="24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7" y="1823976"/>
            <a:ext cx="3096344" cy="1548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prava se zářezem 1"/>
          <p:cNvSpPr/>
          <p:nvPr/>
        </p:nvSpPr>
        <p:spPr>
          <a:xfrm rot="8763202">
            <a:off x="3814377" y="3210937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848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656692"/>
            <a:ext cx="8928992" cy="5724636"/>
          </a:xfrm>
        </p:spPr>
        <p:txBody>
          <a:bodyPr>
            <a:normAutofit fontScale="92500" lnSpcReduction="10000"/>
          </a:bodyPr>
          <a:lstStyle/>
          <a:p>
            <a:r>
              <a:rPr lang="cs-CZ" sz="3900" b="1" dirty="0" smtClean="0"/>
              <a:t> 4 </a:t>
            </a:r>
            <a:r>
              <a:rPr lang="cs-CZ" sz="3900" b="1" dirty="0"/>
              <a:t>země: Anglie, Skotsko, Wales, </a:t>
            </a:r>
            <a:r>
              <a:rPr lang="cs-CZ" sz="3900" b="1" dirty="0" smtClean="0"/>
              <a:t>       </a:t>
            </a:r>
          </a:p>
          <a:p>
            <a:pPr marL="109728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 Severní </a:t>
            </a:r>
            <a:r>
              <a:rPr lang="cs-CZ" sz="3900" b="1" dirty="0"/>
              <a:t>Irsko</a:t>
            </a:r>
          </a:p>
          <a:p>
            <a:r>
              <a:rPr lang="cs-CZ" sz="3900" b="1" dirty="0" smtClean="0"/>
              <a:t> hlavní </a:t>
            </a:r>
            <a:r>
              <a:rPr lang="cs-CZ" sz="3900" b="1" dirty="0"/>
              <a:t>město: </a:t>
            </a:r>
          </a:p>
          <a:p>
            <a:r>
              <a:rPr lang="cs-CZ" sz="3900" b="1" dirty="0" smtClean="0"/>
              <a:t> jazyk</a:t>
            </a:r>
            <a:r>
              <a:rPr lang="cs-CZ" sz="3900" b="1" dirty="0"/>
              <a:t>: angličtina</a:t>
            </a:r>
          </a:p>
          <a:p>
            <a:r>
              <a:rPr lang="cs-CZ" sz="3900" b="1" dirty="0" smtClean="0"/>
              <a:t> zřízení</a:t>
            </a:r>
            <a:r>
              <a:rPr lang="cs-CZ" sz="3900" b="1" dirty="0"/>
              <a:t>: parlamentní </a:t>
            </a:r>
            <a:r>
              <a:rPr lang="cs-CZ" sz="3900" b="1" dirty="0" smtClean="0"/>
              <a:t>monarchie                </a:t>
            </a:r>
          </a:p>
          <a:p>
            <a:pPr marL="109728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  (království)</a:t>
            </a:r>
          </a:p>
          <a:p>
            <a:r>
              <a:rPr lang="cs-CZ" sz="3900" b="1" dirty="0" smtClean="0"/>
              <a:t> města: Birmingham, Liverpool, </a:t>
            </a:r>
          </a:p>
          <a:p>
            <a:pPr marL="109728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Leeds, Manchester, Glasgow          </a:t>
            </a:r>
          </a:p>
          <a:p>
            <a:pPr marL="109728" indent="0">
              <a:buNone/>
            </a:pPr>
            <a:r>
              <a:rPr lang="cs-CZ" sz="3900" b="1" dirty="0"/>
              <a:t> </a:t>
            </a:r>
            <a:r>
              <a:rPr lang="cs-CZ" sz="3900" b="1" dirty="0" smtClean="0"/>
              <a:t>             </a:t>
            </a:r>
          </a:p>
          <a:p>
            <a:pPr marL="109728" indent="0">
              <a:buNone/>
            </a:pPr>
            <a:endParaRPr lang="cs-CZ" sz="3600" b="1" dirty="0" smtClean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3491879" y="1793744"/>
            <a:ext cx="2102179" cy="6924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vl="0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3900" b="1" kern="0" dirty="0" smtClean="0">
                <a:solidFill>
                  <a:srgbClr val="000000"/>
                </a:solidFill>
                <a:latin typeface="+mn-ea"/>
              </a:rPr>
              <a:t> </a:t>
            </a:r>
            <a:r>
              <a:rPr lang="cs-CZ" sz="3600" b="1" kern="0" dirty="0" smtClean="0">
                <a:solidFill>
                  <a:srgbClr val="000000"/>
                </a:solidFill>
                <a:latin typeface="+mn-ea"/>
              </a:rPr>
              <a:t>Londýn</a:t>
            </a:r>
            <a:endParaRPr lang="cs-CZ" sz="3600" b="1" kern="0" dirty="0">
              <a:solidFill>
                <a:srgbClr val="00000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325738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01" y="-6615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0" y="6581001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8.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215" y="188640"/>
            <a:ext cx="1196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Londýn</a:t>
            </a:r>
            <a:endParaRPr lang="cs-CZ" sz="24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096" y="22439"/>
            <a:ext cx="4572569" cy="342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-25201" y="3100483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9.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688" y="23081"/>
            <a:ext cx="32688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Liverpoolská katedrála</a:t>
            </a:r>
            <a:endParaRPr lang="cs-CZ" sz="24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250" y="9000"/>
            <a:ext cx="4596632" cy="342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4559667" y="3117332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10.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02250" y="23081"/>
            <a:ext cx="32672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Glasgowská univerzita</a:t>
            </a:r>
            <a:endParaRPr lang="cs-CZ" sz="2400" dirty="0"/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534" y="3455965"/>
            <a:ext cx="4597201" cy="342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-25201" y="6583507"/>
            <a:ext cx="3864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775" y="3455965"/>
            <a:ext cx="4533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Centrální knihovna, Manchester</a:t>
            </a:r>
            <a:endParaRPr lang="cs-CZ" sz="2400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936" y="3465113"/>
            <a:ext cx="4561946" cy="34225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4602250" y="6581000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12.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3438000"/>
            <a:ext cx="3010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Birmingham, radnice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8075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64807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FRANCIE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536" y="980728"/>
            <a:ext cx="76800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62887" y="6451087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13.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163" y="4490588"/>
            <a:ext cx="4320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14.</a:t>
            </a:r>
            <a:endParaRPr lang="cs-CZ" sz="1200" b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75" y="2690588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8362876">
            <a:off x="4500249" y="3985679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314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856984" cy="4525963"/>
          </a:xfrm>
        </p:spPr>
        <p:txBody>
          <a:bodyPr/>
          <a:lstStyle/>
          <a:p>
            <a:pPr lvl="0">
              <a:buClr>
                <a:srgbClr val="043988"/>
              </a:buClr>
            </a:pPr>
            <a:r>
              <a:rPr lang="cs-CZ" sz="40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0000"/>
                </a:solidFill>
              </a:rPr>
              <a:t>hlavní </a:t>
            </a:r>
            <a:r>
              <a:rPr lang="cs-CZ" sz="4000" b="1" dirty="0">
                <a:solidFill>
                  <a:srgbClr val="000000"/>
                </a:solidFill>
              </a:rPr>
              <a:t>město: </a:t>
            </a:r>
          </a:p>
          <a:p>
            <a:pPr lvl="0">
              <a:buClr>
                <a:srgbClr val="043988"/>
              </a:buClr>
            </a:pPr>
            <a:r>
              <a:rPr lang="cs-CZ" sz="4000" b="1" dirty="0" smtClean="0">
                <a:solidFill>
                  <a:srgbClr val="000000"/>
                </a:solidFill>
              </a:rPr>
              <a:t> jazyk</a:t>
            </a:r>
            <a:r>
              <a:rPr lang="cs-CZ" sz="4000" b="1" dirty="0">
                <a:solidFill>
                  <a:srgbClr val="000000"/>
                </a:solidFill>
              </a:rPr>
              <a:t>: francouzština</a:t>
            </a:r>
          </a:p>
          <a:p>
            <a:pPr lvl="0">
              <a:buClr>
                <a:srgbClr val="043988"/>
              </a:buClr>
            </a:pPr>
            <a:r>
              <a:rPr lang="cs-CZ" sz="4000" b="1" dirty="0" smtClean="0">
                <a:solidFill>
                  <a:srgbClr val="000000"/>
                </a:solidFill>
              </a:rPr>
              <a:t> zřízení</a:t>
            </a:r>
            <a:r>
              <a:rPr lang="cs-CZ" sz="4000" b="1" dirty="0">
                <a:solidFill>
                  <a:srgbClr val="000000"/>
                </a:solidFill>
              </a:rPr>
              <a:t>: republika</a:t>
            </a:r>
          </a:p>
          <a:p>
            <a:pPr lvl="0">
              <a:buClr>
                <a:srgbClr val="043988"/>
              </a:buClr>
            </a:pPr>
            <a:r>
              <a:rPr lang="cs-CZ" sz="4000" b="1" dirty="0" smtClean="0">
                <a:solidFill>
                  <a:srgbClr val="000000"/>
                </a:solidFill>
              </a:rPr>
              <a:t> města: Marseille, </a:t>
            </a:r>
            <a:r>
              <a:rPr lang="cs-CZ" sz="4000" b="1" dirty="0" err="1" smtClean="0">
                <a:solidFill>
                  <a:srgbClr val="000000"/>
                </a:solidFill>
              </a:rPr>
              <a:t>Le</a:t>
            </a:r>
            <a:r>
              <a:rPr lang="cs-CZ" sz="4000" b="1" dirty="0" smtClean="0">
                <a:solidFill>
                  <a:srgbClr val="000000"/>
                </a:solidFill>
              </a:rPr>
              <a:t> </a:t>
            </a:r>
            <a:r>
              <a:rPr lang="cs-CZ" sz="4000" b="1" dirty="0" err="1">
                <a:solidFill>
                  <a:srgbClr val="000000"/>
                </a:solidFill>
              </a:rPr>
              <a:t>H</a:t>
            </a:r>
            <a:r>
              <a:rPr lang="cs-CZ" sz="4000" b="1" dirty="0" err="1" smtClean="0">
                <a:solidFill>
                  <a:srgbClr val="000000"/>
                </a:solidFill>
              </a:rPr>
              <a:t>avre</a:t>
            </a:r>
            <a:r>
              <a:rPr lang="cs-CZ" sz="4000" b="1" dirty="0" smtClean="0">
                <a:solidFill>
                  <a:srgbClr val="000000"/>
                </a:solidFill>
              </a:rPr>
              <a:t>, Lyon,                                                              </a:t>
            </a:r>
          </a:p>
          <a:p>
            <a:pPr marL="109728" lvl="0" indent="0">
              <a:buClr>
                <a:srgbClr val="043988"/>
              </a:buClr>
              <a:buNone/>
            </a:pPr>
            <a:r>
              <a:rPr lang="cs-CZ" sz="4000" b="1" dirty="0" smtClean="0">
                <a:solidFill>
                  <a:srgbClr val="000000"/>
                </a:solidFill>
              </a:rPr>
              <a:t>                                          Štrasburk</a:t>
            </a:r>
            <a:endParaRPr lang="cs-CZ" sz="4000" b="1" dirty="0">
              <a:solidFill>
                <a:srgbClr val="000000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20" y="3252217"/>
            <a:ext cx="4665370" cy="34990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00090" y="6488668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25.</a:t>
            </a:r>
            <a:endParaRPr lang="cs-CZ" sz="1200" b="1" dirty="0"/>
          </a:p>
        </p:txBody>
      </p:sp>
      <p:sp>
        <p:nvSpPr>
          <p:cNvPr id="12" name="Obdélník 11"/>
          <p:cNvSpPr/>
          <p:nvPr/>
        </p:nvSpPr>
        <p:spPr>
          <a:xfrm>
            <a:off x="4933837" y="5085184"/>
            <a:ext cx="41344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Menhiry </a:t>
            </a:r>
            <a:r>
              <a:rPr lang="cs-CZ" b="1" dirty="0" smtClean="0"/>
              <a:t>(kamenné bloky) v </a:t>
            </a:r>
            <a:r>
              <a:rPr lang="cs-CZ" b="1" dirty="0" err="1" smtClean="0"/>
              <a:t>Carnacu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973793" y="332656"/>
            <a:ext cx="16645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vl="0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4000" b="1" kern="0" dirty="0" smtClean="0">
                <a:solidFill>
                  <a:srgbClr val="000000"/>
                </a:solidFill>
                <a:latin typeface="+mn-ea"/>
              </a:rPr>
              <a:t> Paříž</a:t>
            </a:r>
            <a:endParaRPr lang="cs-CZ" sz="4000" b="1" kern="0" dirty="0">
              <a:solidFill>
                <a:srgbClr val="00000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635403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916" y="19218"/>
            <a:ext cx="3497830" cy="35383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29585" y="-1146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15.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496" y="34706"/>
            <a:ext cx="9028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Paříž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405" y="3600000"/>
            <a:ext cx="4321597" cy="3258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55255" y="658100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16.</a:t>
            </a:r>
            <a:endParaRPr lang="cs-CZ" sz="1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98735" y="6400416"/>
            <a:ext cx="14189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Marseille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712" y="3599999"/>
            <a:ext cx="4826287" cy="32620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666971" y="3603053"/>
            <a:ext cx="34433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Římské divadlo v Lyonu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93192" y="6581000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17.</a:t>
            </a:r>
            <a:endParaRPr lang="cs-CZ" sz="1200" b="1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450" y="34706"/>
            <a:ext cx="5616549" cy="35383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497830" y="8807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18.</a:t>
            </a:r>
            <a:endParaRPr lang="cs-CZ" sz="1200" b="1" dirty="0"/>
          </a:p>
        </p:txBody>
      </p:sp>
      <p:sp>
        <p:nvSpPr>
          <p:cNvPr id="11" name="Obdélník 10"/>
          <p:cNvSpPr/>
          <p:nvPr/>
        </p:nvSpPr>
        <p:spPr>
          <a:xfrm>
            <a:off x="6407353" y="-11461"/>
            <a:ext cx="27366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Radnice, </a:t>
            </a:r>
            <a:r>
              <a:rPr lang="cs-CZ" sz="2400" dirty="0" err="1" smtClean="0"/>
              <a:t>Le</a:t>
            </a:r>
            <a:r>
              <a:rPr lang="cs-CZ" sz="2400" dirty="0" smtClean="0"/>
              <a:t> </a:t>
            </a:r>
            <a:r>
              <a:rPr lang="cs-CZ" sz="2400" dirty="0" err="1" smtClean="0"/>
              <a:t>Havre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392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IRSKO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80728"/>
            <a:ext cx="7680000" cy="57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48731" y="6463729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19.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8859" y="3362308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20.</a:t>
            </a:r>
            <a:endParaRPr lang="cs-CZ" sz="1200" b="1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59" y="1715278"/>
            <a:ext cx="3315476" cy="1657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prava se zářezem 2"/>
          <p:cNvSpPr/>
          <p:nvPr/>
        </p:nvSpPr>
        <p:spPr>
          <a:xfrm rot="8386801">
            <a:off x="3329058" y="3402761"/>
            <a:ext cx="1620000" cy="360000"/>
          </a:xfrm>
          <a:prstGeom prst="notched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1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486440"/>
            <a:ext cx="4359764" cy="3269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021288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/>
              <a:t>hlavní </a:t>
            </a:r>
            <a:r>
              <a:rPr lang="cs-CZ" sz="4300" b="1" dirty="0"/>
              <a:t>město: </a:t>
            </a:r>
          </a:p>
          <a:p>
            <a:r>
              <a:rPr lang="cs-CZ" sz="4300" b="1" dirty="0" smtClean="0"/>
              <a:t> jazyk</a:t>
            </a:r>
            <a:r>
              <a:rPr lang="cs-CZ" sz="4300" b="1" dirty="0"/>
              <a:t>: irština, angličtina</a:t>
            </a:r>
          </a:p>
          <a:p>
            <a:r>
              <a:rPr lang="cs-CZ" sz="4300" b="1" dirty="0" smtClean="0"/>
              <a:t> zřízení</a:t>
            </a:r>
            <a:r>
              <a:rPr lang="cs-CZ" sz="4300" b="1" dirty="0"/>
              <a:t>: parlamentní </a:t>
            </a:r>
            <a:r>
              <a:rPr lang="cs-CZ" sz="4300" b="1" dirty="0" smtClean="0"/>
              <a:t>republika</a:t>
            </a:r>
          </a:p>
          <a:p>
            <a:r>
              <a:rPr lang="cs-CZ" sz="4300" b="1" dirty="0"/>
              <a:t> </a:t>
            </a:r>
            <a:r>
              <a:rPr lang="cs-CZ" sz="4300" b="1" dirty="0" smtClean="0"/>
              <a:t>města: </a:t>
            </a:r>
            <a:r>
              <a:rPr lang="cs-CZ" sz="4300" b="1" dirty="0" err="1" smtClean="0"/>
              <a:t>Galway</a:t>
            </a:r>
            <a:r>
              <a:rPr lang="cs-CZ" sz="4300" b="1" dirty="0" smtClean="0"/>
              <a:t>, Limerick,        </a:t>
            </a:r>
          </a:p>
          <a:p>
            <a:pPr marL="10972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 Belfast </a:t>
            </a:r>
          </a:p>
          <a:p>
            <a:r>
              <a:rPr lang="cs-CZ" sz="4300" b="1" dirty="0"/>
              <a:t> </a:t>
            </a:r>
            <a:r>
              <a:rPr lang="cs-CZ" sz="4300" b="1" dirty="0" smtClean="0"/>
              <a:t>„Smaragdový ostrov“ </a:t>
            </a:r>
          </a:p>
          <a:p>
            <a:pPr marL="10972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 (díky bujné </a:t>
            </a:r>
          </a:p>
          <a:p>
            <a:pPr marL="109728" indent="0">
              <a:buNone/>
            </a:pPr>
            <a:r>
              <a:rPr lang="cs-CZ" sz="4300" b="1" dirty="0"/>
              <a:t> </a:t>
            </a:r>
            <a:r>
              <a:rPr lang="cs-CZ" sz="4300" b="1" dirty="0" smtClean="0"/>
              <a:t>  vegetaci)</a:t>
            </a:r>
            <a:endParaRPr lang="cs-CZ" sz="4300" b="1" dirty="0"/>
          </a:p>
          <a:p>
            <a:pPr marL="109728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188848" y="6479264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26.</a:t>
            </a:r>
            <a:endParaRPr lang="cs-CZ" sz="1200" b="1" dirty="0"/>
          </a:p>
        </p:txBody>
      </p:sp>
      <p:sp>
        <p:nvSpPr>
          <p:cNvPr id="4" name="Obdélník 3"/>
          <p:cNvSpPr/>
          <p:nvPr/>
        </p:nvSpPr>
        <p:spPr>
          <a:xfrm>
            <a:off x="4188848" y="520315"/>
            <a:ext cx="2042867" cy="7540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09728" lvl="0" latinLnBrk="1">
              <a:spcBef>
                <a:spcPct val="20000"/>
              </a:spcBef>
              <a:buClr>
                <a:srgbClr val="043988"/>
              </a:buClr>
              <a:buSzPct val="75000"/>
            </a:pPr>
            <a:r>
              <a:rPr lang="cs-CZ" sz="4300" b="1" kern="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ea"/>
              </a:rPr>
              <a:t> </a:t>
            </a:r>
            <a:r>
              <a:rPr lang="cs-CZ" sz="4000" b="1" kern="0" dirty="0" smtClean="0">
                <a:solidFill>
                  <a:srgbClr val="000000"/>
                </a:solidFill>
                <a:latin typeface="+mn-ea"/>
              </a:rPr>
              <a:t>Dublin</a:t>
            </a:r>
            <a:endParaRPr lang="cs-CZ" sz="4000" b="1" kern="0" dirty="0">
              <a:solidFill>
                <a:srgbClr val="000000"/>
              </a:solidFill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771157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4571999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2726" y="0"/>
            <a:ext cx="4499243" cy="306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" y="278300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21.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" y="18697"/>
            <a:ext cx="12121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Galway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280435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22.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44008" y="25007"/>
            <a:ext cx="10599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Dublin</a:t>
            </a:r>
            <a:endParaRPr lang="cs-CZ" sz="2400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33" y="3123579"/>
            <a:ext cx="4574233" cy="37344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" y="658100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23.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-2233" y="3129935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Limerick</a:t>
            </a:r>
            <a:endParaRPr lang="cs-CZ" sz="2400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089" y="3119500"/>
            <a:ext cx="4541125" cy="37385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44008" y="6581000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24.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140617"/>
            <a:ext cx="1125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Belfast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770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Vyhledej státy na mapě a určuj hlavní města.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474840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VELKÁ BRITÁNIE</a:t>
            </a:r>
          </a:p>
          <a:p>
            <a:r>
              <a:rPr lang="cs-CZ" sz="3600" b="1" dirty="0" smtClean="0"/>
              <a:t>FRANCIE</a:t>
            </a:r>
          </a:p>
          <a:p>
            <a:r>
              <a:rPr lang="cs-CZ" sz="3600" b="1" dirty="0" smtClean="0"/>
              <a:t>IRSKO</a:t>
            </a: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1772816"/>
            <a:ext cx="4038600" cy="4525963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Londýn</a:t>
            </a:r>
          </a:p>
          <a:p>
            <a:r>
              <a:rPr lang="cs-CZ" sz="3600" b="1" dirty="0" smtClean="0"/>
              <a:t>Paříž</a:t>
            </a:r>
          </a:p>
          <a:p>
            <a:r>
              <a:rPr lang="cs-CZ" sz="3600" b="1" dirty="0" smtClean="0"/>
              <a:t>Dublin</a:t>
            </a:r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98952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</p:spPr>
        <p:txBody>
          <a:bodyPr/>
          <a:lstStyle/>
          <a:p>
            <a:r>
              <a:rPr lang="cs-CZ" sz="1100" dirty="0">
                <a:solidFill>
                  <a:srgbClr val="000000"/>
                </a:solidFill>
              </a:rPr>
              <a:t>POUŽITÉ ZDROJE</a:t>
            </a:r>
            <a:r>
              <a:rPr lang="cs-CZ" sz="1100" dirty="0" smtClean="0">
                <a:solidFill>
                  <a:srgbClr val="000000"/>
                </a:solidFill>
              </a:rPr>
              <a:t>:</a:t>
            </a:r>
          </a:p>
          <a:p>
            <a:pPr marL="338328" indent="-228600">
              <a:buAutoNum type="arabicPeriod"/>
            </a:pPr>
            <a:r>
              <a:rPr lang="cs-CZ" sz="1100" dirty="0" smtClean="0"/>
              <a:t>VOLNÉ </a:t>
            </a:r>
            <a:r>
              <a:rPr lang="cs-CZ" sz="1100" dirty="0"/>
              <a:t>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</a:t>
            </a:r>
            <a:r>
              <a:rPr lang="cs-CZ" sz="1100" dirty="0" smtClean="0"/>
              <a:t>06.03.2012</a:t>
            </a:r>
            <a:r>
              <a:rPr lang="cs-CZ" sz="1100" dirty="0"/>
              <a:t>]. Dostupný na WWW: &lt;http://cs.wikipedia.org/wiki/</a:t>
            </a:r>
            <a:r>
              <a:rPr lang="cs-CZ" sz="1100" dirty="0" err="1"/>
              <a:t>Soubor:Western-Europe-map.png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DIONYSOS1.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Soubor:Semois.jpg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PATTOU, </a:t>
            </a:r>
            <a:r>
              <a:rPr lang="cs-CZ" sz="1100" dirty="0" err="1"/>
              <a:t>Frédérick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&lt;http://commons.wikimedia.org/wiki/File:MAG_Mus%C3%A9e_arch%C3%A9ologique_de_Grenoble.jpg?uselang=</a:t>
            </a:r>
            <a:r>
              <a:rPr lang="cs-CZ" sz="1100" dirty="0" err="1"/>
              <a:t>cs</a:t>
            </a:r>
            <a:r>
              <a:rPr lang="cs-CZ" sz="1100" dirty="0" smtClean="0"/>
              <a:t>&gt;.</a:t>
            </a:r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Soubor:Monaco_mraky.JPG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Soubor:Sadler</a:t>
            </a:r>
            <a:r>
              <a:rPr lang="cs-CZ" sz="1100" dirty="0"/>
              <a:t>,_Battle_of_Waterloo.jpg&gt;.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06.03.2012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&lt;http://cs.wikipedia.org/wiki/Soubor:EU_location_UK.png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Soubor:Flag_of_the_United_Kingdom.svg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Soubor:City_of_London.jpg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DUNN, Andrew.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Soubor:Liverpool_Anglican_Cathedral_North_elevation.jpg</a:t>
            </a:r>
            <a:r>
              <a:rPr lang="cs-CZ" sz="1100" dirty="0" smtClean="0"/>
              <a:t>&gt;.</a:t>
            </a:r>
          </a:p>
          <a:p>
            <a:pPr marL="338328" indent="-228600">
              <a:buAutoNum type="arabicPeriod"/>
            </a:pPr>
            <a:r>
              <a:rPr lang="cs-CZ" sz="1100" dirty="0"/>
              <a:t>STARABLAZKOVA.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Soubor:Glasgow_Univerzita.jpg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Soubor:Manchester_Central_Library.jpg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File:Birmingham_Council_House.jpg?uselang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06.03.2012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&lt;http://cs.wikipedia.org/wiki/Soubor:EU_location_FRA.png</a:t>
            </a:r>
            <a:r>
              <a:rPr lang="it-IT" sz="1100" dirty="0" smtClean="0"/>
              <a:t>,&gt;.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Soubor:Flag_of_France.svg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AutoNum type="arabicPeriod"/>
            </a:pPr>
            <a:r>
              <a:rPr lang="cs-CZ" sz="1100" dirty="0"/>
              <a:t>TAXIARCHOS228.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&lt;http://cs.wikipedia.org/wiki/Soubor:Paris_-_Eiffelturm_und_Marsfeld2.jpg,&gt;. </a:t>
            </a:r>
            <a:endParaRPr lang="cs-CZ" sz="1100" dirty="0" smtClean="0"/>
          </a:p>
          <a:p>
            <a:pPr marL="338328" indent="-228600">
              <a:buAutoNum type="arabicPeriod"/>
            </a:pPr>
            <a:endParaRPr lang="cs-CZ" sz="11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17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4525963"/>
          </a:xfrm>
        </p:spPr>
        <p:txBody>
          <a:bodyPr>
            <a:normAutofit/>
          </a:bodyPr>
          <a:lstStyle/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Soubor:Marseille.JPG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Soubor:Amphitheater_von_Lyon.jpg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fr-FR" sz="1100" dirty="0"/>
              <a:t>ALÈS, Philippe. </a:t>
            </a:r>
            <a:r>
              <a:rPr lang="fr-FR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fr-FR" sz="1100" dirty="0" smtClean="0"/>
              <a:t> </a:t>
            </a:r>
            <a:r>
              <a:rPr lang="fr-FR" sz="1100" dirty="0"/>
              <a:t>[online]. </a:t>
            </a:r>
            <a:r>
              <a:rPr lang="fr-FR" sz="1100" dirty="0" smtClean="0"/>
              <a:t>[</a:t>
            </a:r>
            <a:r>
              <a:rPr lang="cs-CZ" sz="1100" dirty="0" smtClean="0"/>
              <a:t>cit. 06.03.2012</a:t>
            </a:r>
            <a:r>
              <a:rPr lang="fr-FR" sz="1100" dirty="0" smtClean="0"/>
              <a:t>]. </a:t>
            </a:r>
            <a:r>
              <a:rPr lang="fr-FR" sz="1100" dirty="0"/>
              <a:t>Dostupný na WWW: &lt;http://cs.wikipedia.org/wiki/Soubor:Le_Havre,_h%C3%B4tel_de_ville.jpg</a:t>
            </a:r>
            <a:r>
              <a:rPr lang="fr-FR" sz="1100" dirty="0" smtClean="0"/>
              <a:t>&gt;.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cs-CZ" sz="1100" dirty="0" smtClean="0"/>
              <a:t>cit. 06.03.2012</a:t>
            </a:r>
            <a:r>
              <a:rPr lang="it-IT" sz="1100" dirty="0" smtClean="0"/>
              <a:t>012</a:t>
            </a:r>
            <a:r>
              <a:rPr lang="it-IT" sz="1100" dirty="0"/>
              <a:t>]. Dostupný na WWW: &lt;http://cs.wikipedia.org/wiki/Soubor:EU_location_IRL.png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Soubor:Flag_of_Ireland.svg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 err="1" smtClean="0"/>
              <a:t>From</a:t>
            </a:r>
            <a:r>
              <a:rPr lang="cs-CZ" sz="1100" dirty="0" smtClean="0"/>
              <a:t> en. </a:t>
            </a:r>
            <a:r>
              <a:rPr lang="cs-CZ" sz="1100" dirty="0"/>
              <a:t>WIKI.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Soubor:Galway_cathedral.jpg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DONALDYTONG.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</a:t>
            </a:r>
            <a:r>
              <a:rPr lang="cs-CZ" sz="1100" dirty="0"/>
              <a:t>:(</a:t>
            </a:r>
            <a:r>
              <a:rPr lang="cs-CZ" sz="1100" dirty="0" err="1"/>
              <a:t>Ireland</a:t>
            </a:r>
            <a:r>
              <a:rPr lang="cs-CZ" sz="1100" dirty="0"/>
              <a:t>)_</a:t>
            </a:r>
            <a:r>
              <a:rPr lang="cs-CZ" sz="1100" dirty="0" err="1"/>
              <a:t>Dublin_Christ_Church_Cathedral.JPG?uselang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SANTIPEREZ.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Soubor:Limerick_-_Shannon_River_cropped.jpg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STUBACCA.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File:Belfast_Castle.JPG?uselang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HEILFORT, </a:t>
            </a:r>
            <a:r>
              <a:rPr lang="cs-CZ" sz="1100" dirty="0" err="1"/>
              <a:t>Steffen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&lt;http://cs.wikipedia.org/wiki/Soubor:4742.1099_Menhire,bis_zu_4_Meter_hoch,von_OstnachWest_in_1167_Meter_Langen_Alignements(Granit-</a:t>
            </a:r>
            <a:r>
              <a:rPr lang="cs-CZ" sz="1100" dirty="0" err="1"/>
              <a:t>Steinreihen</a:t>
            </a:r>
            <a:r>
              <a:rPr lang="cs-CZ" sz="1100" dirty="0"/>
              <a:t>)_in_einem_Halbkreis_endend_Le_M%C3%A9nec,Carnac_,Departement_Morbihan,Bretagne_Steffen_Heilfort.JPG</a:t>
            </a:r>
            <a:r>
              <a:rPr lang="cs-CZ" sz="1100" dirty="0" smtClean="0"/>
              <a:t>&gt;.</a:t>
            </a:r>
          </a:p>
          <a:p>
            <a:pPr marL="338328" indent="-228600">
              <a:buFont typeface="+mj-lt"/>
              <a:buAutoNum type="arabicPeriod" startAt="16"/>
            </a:pPr>
            <a:r>
              <a:rPr lang="cs-CZ" sz="1100" dirty="0"/>
              <a:t>FISCHER-LAMPRECH, Lutz.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[cit. 06.03.2012].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Soubor:Ladies_View_County_Kerry_Ireland.jpg</a:t>
            </a:r>
            <a:r>
              <a:rPr lang="cs-CZ" sz="11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125055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324</TotalTime>
  <Words>854</Words>
  <Application>Microsoft Office PowerPoint</Application>
  <PresentationFormat>Předvádění na obrazovce (4:3)</PresentationFormat>
  <Paragraphs>114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Silk</vt:lpstr>
      <vt:lpstr>Prezentace aplikace PowerPoint</vt:lpstr>
      <vt:lpstr> </vt:lpstr>
      <vt:lpstr>Prezentace aplikace PowerPoint</vt:lpstr>
      <vt:lpstr>VELKÁ BRITÁNIE</vt:lpstr>
      <vt:lpstr>Prezentace aplikace PowerPoint</vt:lpstr>
      <vt:lpstr>Prezentace aplikace PowerPoint</vt:lpstr>
      <vt:lpstr>FRANCIE</vt:lpstr>
      <vt:lpstr>Prezentace aplikace PowerPoint</vt:lpstr>
      <vt:lpstr>Prezentace aplikace PowerPoint</vt:lpstr>
      <vt:lpstr>IRSKO</vt:lpstr>
      <vt:lpstr>Prezentace aplikace PowerPoint</vt:lpstr>
      <vt:lpstr>Prezentace aplikace PowerPoint</vt:lpstr>
      <vt:lpstr>Vyhledej státy na mapě a určuj hlavní města.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 </dc:creator>
  <cp:lastModifiedBy> </cp:lastModifiedBy>
  <cp:revision>107</cp:revision>
  <dcterms:created xsi:type="dcterms:W3CDTF">2012-03-06T11:25:00Z</dcterms:created>
  <dcterms:modified xsi:type="dcterms:W3CDTF">2012-06-04T11:38:51Z</dcterms:modified>
</cp:coreProperties>
</file>