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12824-9BFD-44D0-A2D3-2C89F7077EBE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48ECE-E456-4E88-8090-773D3AB5E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VY_42_INOVACE_05_1_Konstrukce trojúhelníku - </a:t>
            </a:r>
            <a:r>
              <a:rPr lang="cs-CZ" sz="1700" dirty="0" err="1" smtClean="0"/>
              <a:t>sus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sestrojování trojúhelníku (náčrt, rozbor, zápis, konstrukce, </a:t>
            </a:r>
            <a:r>
              <a:rPr lang="cs-CZ" sz="1700" dirty="0" smtClean="0"/>
              <a:t>ověření, diskuze</a:t>
            </a:r>
            <a:r>
              <a:rPr lang="cs-CZ" sz="1700" dirty="0" smtClean="0"/>
              <a:t>). Konstrukce trojúhelníku podle věty </a:t>
            </a:r>
            <a:r>
              <a:rPr lang="cs-CZ" sz="1700" dirty="0" err="1" smtClean="0"/>
              <a:t>sus</a:t>
            </a:r>
            <a:r>
              <a:rPr lang="cs-CZ" sz="1700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11.5.2012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Konstrukce trojúhelníku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odle věty </a:t>
            </a:r>
            <a:r>
              <a:rPr lang="cs-CZ" sz="4400" dirty="0" err="1" smtClean="0">
                <a:solidFill>
                  <a:schemeClr val="tx1"/>
                </a:solidFill>
              </a:rPr>
              <a:t>sus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60°, b = 3 cm,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932040" y="2348880"/>
            <a:ext cx="3312368" cy="1872208"/>
          </a:xfrm>
          <a:prstGeom prst="triangle">
            <a:avLst>
              <a:gd name="adj" fmla="val 28903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2108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94626" y="4232701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85643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Zástupný symbol pro obsah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293096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926105"/>
            <a:ext cx="11528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b</a:t>
            </a:r>
            <a:r>
              <a:rPr lang="cs-CZ" sz="2200" dirty="0" smtClean="0"/>
              <a:t> = 3 cm</a:t>
            </a:r>
            <a:endParaRPr lang="cs-CZ" sz="2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932040" y="422108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4" idx="2"/>
            <a:endCxn id="4" idx="0"/>
          </p:cNvCxnSpPr>
          <p:nvPr/>
        </p:nvCxnSpPr>
        <p:spPr>
          <a:xfrm flipV="1">
            <a:off x="4932040" y="2348880"/>
            <a:ext cx="957374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>
            <a:off x="4355976" y="3356992"/>
            <a:ext cx="1440160" cy="1728192"/>
          </a:xfrm>
          <a:prstGeom prst="arc">
            <a:avLst>
              <a:gd name="adj1" fmla="val 17356116"/>
              <a:gd name="adj2" fmla="val 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3717032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60°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2" grpId="0"/>
      <p:bldP spid="14" grpId="0"/>
      <p:bldP spid="17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60°, b = 3 cm, c = 5 cm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498975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∢BAX; │∢BAX│ = 60°</a:t>
            </a:r>
          </a:p>
          <a:p>
            <a:pPr>
              <a:buNone/>
            </a:pPr>
            <a:r>
              <a:rPr lang="cs-CZ" dirty="0" smtClean="0"/>
              <a:t>3. k;  </a:t>
            </a:r>
            <a:r>
              <a:rPr lang="cs-CZ" dirty="0" err="1" smtClean="0"/>
              <a:t>k</a:t>
            </a:r>
            <a:r>
              <a:rPr lang="cs-CZ" dirty="0" smtClean="0"/>
              <a:t>(A; 3 cm)</a:t>
            </a:r>
          </a:p>
          <a:p>
            <a:pPr>
              <a:buNone/>
            </a:pPr>
            <a:r>
              <a:rPr lang="cs-CZ" dirty="0" smtClean="0"/>
              <a:t>4.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k </a:t>
            </a:r>
            <a:r>
              <a:rPr lang="cs-CZ" b="1" dirty="0" smtClean="0">
                <a:latin typeface="+mj-lt"/>
                <a:sym typeface="Symbol" pitchFamily="18" charset="2"/>
              </a:rPr>
              <a:t>       </a:t>
            </a:r>
            <a:r>
              <a:rPr lang="cs-CZ" dirty="0" smtClean="0">
                <a:latin typeface="+mj-lt"/>
                <a:sym typeface="Symbol" pitchFamily="18" charset="2"/>
              </a:rPr>
              <a:t>AX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>
                <a:latin typeface="+mj-lt"/>
              </a:rPr>
              <a:t>5. </a:t>
            </a:r>
            <a:r>
              <a:rPr lang="cs-CZ" sz="2000" dirty="0" smtClean="0">
                <a:latin typeface="+mj-lt"/>
              </a:rPr>
              <a:t>Δ</a:t>
            </a:r>
            <a:r>
              <a:rPr lang="cs-CZ" dirty="0" smtClean="0">
                <a:latin typeface="+mj-lt"/>
              </a:rPr>
              <a:t>ABC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028" name="Object 3"/>
          <p:cNvGraphicFramePr>
            <a:graphicFrameLocks noChangeAspect="1"/>
          </p:cNvGraphicFramePr>
          <p:nvPr/>
        </p:nvGraphicFramePr>
        <p:xfrm>
          <a:off x="6300193" y="3573016"/>
          <a:ext cx="480428" cy="360040"/>
        </p:xfrm>
        <a:graphic>
          <a:graphicData uri="http://schemas.openxmlformats.org/presentationml/2006/ole">
            <p:oleObj spid="_x0000_s1026" name="Rovnice" r:id="rId3" imgW="0" imgH="0" progId="Equation.3">
              <p:embed/>
            </p:oleObj>
          </a:graphicData>
        </a:graphic>
      </p:graphicFrame>
      <p:cxnSp>
        <p:nvCxnSpPr>
          <p:cNvPr id="20" name="Přímá spojovací šipka 19"/>
          <p:cNvCxnSpPr/>
          <p:nvPr/>
        </p:nvCxnSpPr>
        <p:spPr>
          <a:xfrm>
            <a:off x="6357950" y="3714752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6214280" y="371395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ovnoramenný trojúhelník 24"/>
          <p:cNvSpPr/>
          <p:nvPr/>
        </p:nvSpPr>
        <p:spPr>
          <a:xfrm>
            <a:off x="827584" y="3140968"/>
            <a:ext cx="3312368" cy="1872208"/>
          </a:xfrm>
          <a:prstGeom prst="triangle">
            <a:avLst>
              <a:gd name="adj" fmla="val 28903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51520" y="3574177"/>
            <a:ext cx="115288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b</a:t>
            </a:r>
            <a:r>
              <a:rPr lang="cs-CZ" sz="2200" dirty="0" smtClean="0"/>
              <a:t> = 3 cm</a:t>
            </a:r>
            <a:endParaRPr lang="cs-CZ" sz="2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07704" y="4942329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71600" y="4582289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60°</a:t>
            </a:r>
            <a:endParaRPr lang="cs-CZ" sz="2200" dirty="0"/>
          </a:p>
        </p:txBody>
      </p:sp>
      <p:cxnSp>
        <p:nvCxnSpPr>
          <p:cNvPr id="32" name="Přímá spojovací čára 31"/>
          <p:cNvCxnSpPr/>
          <p:nvPr/>
        </p:nvCxnSpPr>
        <p:spPr>
          <a:xfrm flipV="1">
            <a:off x="827584" y="3140968"/>
            <a:ext cx="957374" cy="18722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827584" y="5013176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louk 35"/>
          <p:cNvSpPr/>
          <p:nvPr/>
        </p:nvSpPr>
        <p:spPr>
          <a:xfrm>
            <a:off x="251520" y="4149080"/>
            <a:ext cx="1440160" cy="1728192"/>
          </a:xfrm>
          <a:prstGeom prst="arc">
            <a:avLst>
              <a:gd name="adj1" fmla="val 17356116"/>
              <a:gd name="adj2" fmla="val 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39552" y="494116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5013176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458670" y="257651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1" name="Přímá spojovací čára 40"/>
          <p:cNvCxnSpPr>
            <a:stCxn id="25" idx="0"/>
          </p:cNvCxnSpPr>
          <p:nvPr/>
        </p:nvCxnSpPr>
        <p:spPr>
          <a:xfrm flipV="1">
            <a:off x="1784958" y="2564904"/>
            <a:ext cx="266762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1907704" y="2636912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2121168" y="2504509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48" name="Oblouk 47"/>
          <p:cNvSpPr/>
          <p:nvPr/>
        </p:nvSpPr>
        <p:spPr>
          <a:xfrm rot="21358979">
            <a:off x="-1631468" y="2860431"/>
            <a:ext cx="4464496" cy="3960440"/>
          </a:xfrm>
          <a:prstGeom prst="arc">
            <a:avLst>
              <a:gd name="adj1" fmla="val 16350863"/>
              <a:gd name="adj2" fmla="val 1927449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67544" y="2792541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8" grpId="0" animBg="1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60°, b = 3 cm, c = 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Konstrukce </a:t>
            </a:r>
            <a:r>
              <a:rPr lang="cs-CZ" dirty="0" smtClean="0"/>
              <a:t>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∢ABX; │∢ABX│ = 60°</a:t>
            </a:r>
          </a:p>
          <a:p>
            <a:pPr>
              <a:buNone/>
            </a:pPr>
            <a:r>
              <a:rPr lang="cs-CZ" sz="2600" dirty="0" smtClean="0"/>
              <a:t>3. k;  </a:t>
            </a:r>
            <a:r>
              <a:rPr lang="cs-CZ" sz="2600" dirty="0" err="1" smtClean="0"/>
              <a:t>k</a:t>
            </a:r>
            <a:r>
              <a:rPr lang="cs-CZ" sz="2600" dirty="0" smtClean="0"/>
              <a:t>(A; 3 cm)</a:t>
            </a:r>
          </a:p>
          <a:p>
            <a:pPr>
              <a:buNone/>
            </a:pPr>
            <a:r>
              <a:rPr lang="cs-CZ" sz="2600" dirty="0" smtClean="0"/>
              <a:t>4. 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k        AX</a:t>
            </a:r>
            <a:endParaRPr lang="cs-CZ" sz="2600" baseline="-25000" dirty="0" smtClean="0"/>
          </a:p>
          <a:p>
            <a:pPr>
              <a:buNone/>
            </a:pPr>
            <a:r>
              <a:rPr lang="cs-CZ" sz="2600" dirty="0" smtClean="0"/>
              <a:t>5. ΔABC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21358979">
            <a:off x="1907704" y="2636912"/>
            <a:ext cx="4464496" cy="3960440"/>
          </a:xfrm>
          <a:prstGeom prst="arc">
            <a:avLst>
              <a:gd name="adj1" fmla="val 17418825"/>
              <a:gd name="adj2" fmla="val 1927449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139952" y="480876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4797152"/>
            <a:ext cx="43204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99992" y="2636912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217512" y="2492896"/>
            <a:ext cx="36260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5" name="Přímá spojovací čára 44"/>
          <p:cNvCxnSpPr/>
          <p:nvPr/>
        </p:nvCxnSpPr>
        <p:spPr>
          <a:xfrm>
            <a:off x="4311479" y="4725144"/>
            <a:ext cx="37614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2267744" y="3645024"/>
          <a:ext cx="479425" cy="360362"/>
        </p:xfrm>
        <a:graphic>
          <a:graphicData uri="http://schemas.openxmlformats.org/presentationml/2006/ole">
            <p:oleObj spid="_x0000_s2050" name="Rovnice" r:id="rId3" imgW="0" imgH="0" progId="Equation.3">
              <p:embed/>
            </p:oleObj>
          </a:graphicData>
        </a:graphic>
      </p:graphicFrame>
      <p:cxnSp>
        <p:nvCxnSpPr>
          <p:cNvPr id="22" name="Přímá spojovací čára 21"/>
          <p:cNvCxnSpPr>
            <a:endCxn id="36" idx="1"/>
          </p:cNvCxnSpPr>
          <p:nvPr/>
        </p:nvCxnSpPr>
        <p:spPr>
          <a:xfrm flipH="1">
            <a:off x="4139952" y="2072461"/>
            <a:ext cx="1872208" cy="29825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724128" y="2204864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654370" y="1772816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cxnSp>
        <p:nvCxnSpPr>
          <p:cNvPr id="31" name="Přímá spojovací čára 30"/>
          <p:cNvCxnSpPr/>
          <p:nvPr/>
        </p:nvCxnSpPr>
        <p:spPr>
          <a:xfrm flipH="1" flipV="1">
            <a:off x="4788024" y="2564904"/>
            <a:ext cx="3744417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436096" y="2996952"/>
            <a:ext cx="2636785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4355976" y="2996952"/>
            <a:ext cx="1080120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2213752" y="385762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357422" y="3857628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36" grpId="0"/>
      <p:bldP spid="37" grpId="0"/>
      <p:bldP spid="39" grpId="0"/>
      <p:bldP spid="41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60°, b = 3 cm,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3488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Ověření konstrukce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Výsledný trojúhelník přeměříme, zda </a:t>
            </a:r>
            <a:br>
              <a:rPr lang="cs-CZ" dirty="0" smtClean="0"/>
            </a:br>
            <a:r>
              <a:rPr lang="cs-CZ" dirty="0" smtClean="0"/>
              <a:t>odpovídá zadání.</a:t>
            </a:r>
          </a:p>
          <a:p>
            <a:pPr>
              <a:buNone/>
            </a:pPr>
            <a:r>
              <a:rPr lang="cs-CZ" b="1" dirty="0" smtClean="0"/>
              <a:t>Diskuze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Určíme počet řešení</a:t>
            </a:r>
            <a:br>
              <a:rPr lang="cs-CZ" dirty="0" smtClean="0"/>
            </a:br>
            <a:r>
              <a:rPr lang="cs-CZ" dirty="0" smtClean="0"/>
              <a:t>v dané polorovině.</a:t>
            </a:r>
          </a:p>
          <a:p>
            <a:pPr marL="0" indent="0">
              <a:buNone/>
            </a:pPr>
            <a:r>
              <a:rPr lang="cs-CZ" b="1" dirty="0" smtClean="0"/>
              <a:t>Úloha má jedno řešení.</a:t>
            </a:r>
            <a:endParaRPr lang="cs-CZ" b="1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4311479" y="4725144"/>
            <a:ext cx="37614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139952" y="480876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84368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olný tvar 21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4328932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 flipH="1" flipV="1">
            <a:off x="4788024" y="2564904"/>
            <a:ext cx="3744417" cy="24482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4139952" y="2072461"/>
            <a:ext cx="1872208" cy="29825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654370" y="1772816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5724128" y="2204864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21358979">
            <a:off x="1907704" y="2636912"/>
            <a:ext cx="4464496" cy="3960440"/>
          </a:xfrm>
          <a:prstGeom prst="arc">
            <a:avLst>
              <a:gd name="adj1" fmla="val 17418825"/>
              <a:gd name="adj2" fmla="val 1927449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2636912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17512" y="2492896"/>
            <a:ext cx="36260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31" name="Přímá spojovací čára 30"/>
          <p:cNvCxnSpPr/>
          <p:nvPr/>
        </p:nvCxnSpPr>
        <p:spPr>
          <a:xfrm flipV="1">
            <a:off x="4355976" y="2996952"/>
            <a:ext cx="1080120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436096" y="2996952"/>
            <a:ext cx="2636785" cy="172819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trojúhelník DEF.</a:t>
            </a:r>
          </a:p>
          <a:p>
            <a:pPr>
              <a:buNone/>
            </a:pPr>
            <a:r>
              <a:rPr lang="cs-CZ" dirty="0" smtClean="0"/>
              <a:t>e = 35 mm</a:t>
            </a:r>
          </a:p>
          <a:p>
            <a:pPr>
              <a:buNone/>
            </a:pPr>
            <a:r>
              <a:rPr lang="cs-CZ" dirty="0" smtClean="0"/>
              <a:t>f = 60 mm</a:t>
            </a:r>
          </a:p>
          <a:p>
            <a:pPr>
              <a:buNone/>
            </a:pPr>
            <a:r>
              <a:rPr lang="cs-CZ" dirty="0" smtClean="0"/>
              <a:t>│∢EDF│ = 120°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412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trojúhelníku</vt:lpstr>
      <vt:lpstr>Narýsuj trojúhelník ABC α = 60°, b = 3 cm, c = 5 cm</vt:lpstr>
      <vt:lpstr>Narýsuj trojúhelník ABC α = 60°, b = 3 cm, c = 5 cm</vt:lpstr>
      <vt:lpstr>Narýsuj trojúhelník ABC α = 60°, b = 3 cm, c = 5 cm</vt:lpstr>
      <vt:lpstr>Narýsuj trojúhelník ABC α = 60°, b = 3 cm, c = 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Roman Marshner</dc:creator>
  <cp:lastModifiedBy>Roman Marshner</cp:lastModifiedBy>
  <cp:revision>11</cp:revision>
  <dcterms:created xsi:type="dcterms:W3CDTF">2012-05-10T07:59:18Z</dcterms:created>
  <dcterms:modified xsi:type="dcterms:W3CDTF">2012-06-04T12:00:01Z</dcterms:modified>
</cp:coreProperties>
</file>