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56" r:id="rId3"/>
    <p:sldId id="257" r:id="rId4"/>
    <p:sldId id="260" r:id="rId5"/>
    <p:sldId id="259" r:id="rId6"/>
    <p:sldId id="265" r:id="rId7"/>
    <p:sldId id="262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88F63E-C2F5-42EF-9A6E-A43EA019A0E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DA38C6-8C6D-4CA5-B073-EA10E79656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3885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712E-E339-4683-88D8-637AF52F1DCC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D1A9E-E0B7-4661-B482-B70F0C303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586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712E-E339-4683-88D8-637AF52F1DCC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D1A9E-E0B7-4661-B482-B70F0C303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2683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712E-E339-4683-88D8-637AF52F1DCC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D1A9E-E0B7-4661-B482-B70F0C303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854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712E-E339-4683-88D8-637AF52F1DCC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D1A9E-E0B7-4661-B482-B70F0C303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3687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712E-E339-4683-88D8-637AF52F1DCC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D1A9E-E0B7-4661-B482-B70F0C303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495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712E-E339-4683-88D8-637AF52F1DCC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D1A9E-E0B7-4661-B482-B70F0C303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7527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712E-E339-4683-88D8-637AF52F1DCC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D1A9E-E0B7-4661-B482-B70F0C303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20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712E-E339-4683-88D8-637AF52F1DCC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D1A9E-E0B7-4661-B482-B70F0C303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145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712E-E339-4683-88D8-637AF52F1DCC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D1A9E-E0B7-4661-B482-B70F0C303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7507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712E-E339-4683-88D8-637AF52F1DCC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D1A9E-E0B7-4661-B482-B70F0C303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214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5712E-E339-4683-88D8-637AF52F1DCC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D1A9E-E0B7-4661-B482-B70F0C303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9860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5712E-E339-4683-88D8-637AF52F1DCC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D1A9E-E0B7-4661-B482-B70F0C303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2064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200373"/>
              </p:ext>
            </p:extLst>
          </p:nvPr>
        </p:nvGraphicFramePr>
        <p:xfrm>
          <a:off x="1222057" y="2420461"/>
          <a:ext cx="6699885" cy="2885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7815"/>
                <a:gridCol w="5132070"/>
              </a:tblGrid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Škola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ZŠ Třeboň, Sokolská 296, 379 01 Třeboň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Mgr. </a:t>
                      </a:r>
                      <a:r>
                        <a:rPr lang="cs-CZ" sz="1200" dirty="0" smtClean="0">
                          <a:effectLst/>
                        </a:rPr>
                        <a:t>Dana</a:t>
                      </a:r>
                      <a:r>
                        <a:rPr lang="cs-CZ" sz="1200" baseline="0" dirty="0" smtClean="0">
                          <a:effectLst/>
                        </a:rPr>
                        <a:t> </a:t>
                      </a:r>
                      <a:r>
                        <a:rPr lang="cs-CZ" sz="1200" baseline="0" dirty="0" err="1" smtClean="0">
                          <a:effectLst/>
                        </a:rPr>
                        <a:t>Ingvortová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Číslo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VY_32_INOVACE_3308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Název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Na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</a:rPr>
                        <a:t> jaře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 hodiny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Jaro - úvod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Předmět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Prvouka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Ročník/y/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1.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5727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Anotace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Times New Roman"/>
                          <a:ea typeface="Times New Roman"/>
                        </a:rPr>
                        <a:t>Materiál obsahuje 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Times New Roman"/>
                        </a:rPr>
                        <a:t>pět snímků na 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Times New Roman"/>
                        </a:rPr>
                        <a:t>téma JARO.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6667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Očekávaný výstup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Times New Roman"/>
                        </a:rPr>
                        <a:t>Žák určuje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Times New Roman"/>
                        </a:rPr>
                        <a:t> hlavní znaky jara a známé druhy jarních květin. Orientuje se v čase. Umí vyjmenovat jarní měsíce. Porovnává viditelné proměny  přírody v jiných ročních obdobích.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3543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Druh učebního materiálu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222375" y="24209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692696"/>
            <a:ext cx="6083300" cy="148590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237477" y="2878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05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15616" y="354183"/>
            <a:ext cx="705678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0000"/>
                </a:solidFill>
              </a:rPr>
              <a:t>NA JAŘE</a:t>
            </a:r>
          </a:p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Popiš, co se děje na jaře: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C:\Users\dingvortova\AppData\Local\Microsoft\Windows\Temporary Internet Files\Content.IE5\T69QTMNY\MC9001228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142268"/>
            <a:ext cx="1800201" cy="2125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ingvortova\AppData\Local\Microsoft\Windows\Temporary Internet Files\Content.IE5\2OJRF7P3\MC9004046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162841"/>
            <a:ext cx="1870075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ingvortova\AppData\Local\Microsoft\Windows\Temporary Internet Files\Content.IE5\T69QTMNY\MC9002321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462873"/>
            <a:ext cx="2021941" cy="201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ingvortova\AppData\Local\Microsoft\Windows\Temporary Internet Files\Content.IE5\OTOXNM09\MP90044660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1858" y="4449228"/>
            <a:ext cx="1872208" cy="1827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dingvortova\AppData\Local\Microsoft\Windows\Temporary Internet Files\Content.IE5\2OJRF7P3\MC90032953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760" y="2175239"/>
            <a:ext cx="1795604" cy="1779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5490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971600" y="420188"/>
            <a:ext cx="72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0000"/>
                </a:solidFill>
              </a:rPr>
              <a:t>Podtrhni správnou odpověď!</a:t>
            </a:r>
            <a:endParaRPr lang="cs-CZ" sz="4000" b="1" u="sng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9112" y="1165773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Jarní měsíce jsou: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20899" y="1204214"/>
            <a:ext cx="730830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endParaRPr lang="cs-CZ" sz="4000" b="1" dirty="0" smtClean="0">
              <a:solidFill>
                <a:srgbClr val="00B050"/>
              </a:solidFill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00B050"/>
                </a:solidFill>
              </a:rPr>
              <a:t>únor, březen, duben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876422" y="1835156"/>
            <a:ext cx="691276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000" dirty="0" smtClean="0">
              <a:solidFill>
                <a:srgbClr val="00B050"/>
              </a:solidFill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00B050"/>
                </a:solidFill>
              </a:rPr>
              <a:t>březen, duben, květen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876600" y="30970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4000" b="1" dirty="0" smtClean="0">
                <a:solidFill>
                  <a:srgbClr val="00B050"/>
                </a:solidFill>
              </a:rPr>
              <a:t> </a:t>
            </a:r>
            <a:r>
              <a:rPr lang="cs-CZ" sz="3600" b="1" dirty="0" smtClean="0">
                <a:solidFill>
                  <a:srgbClr val="00B050"/>
                </a:solidFill>
              </a:rPr>
              <a:t>duben, květen, červen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1635" y="3804926"/>
            <a:ext cx="7288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Jarní kytičky jsou: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992132" y="4451255"/>
            <a:ext cx="6681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cs-CZ" sz="3600" b="1" dirty="0">
                <a:solidFill>
                  <a:srgbClr val="00B050"/>
                </a:solidFill>
              </a:rPr>
              <a:t>s</a:t>
            </a:r>
            <a:r>
              <a:rPr lang="cs-CZ" sz="3600" b="1" dirty="0" smtClean="0">
                <a:solidFill>
                  <a:srgbClr val="00B050"/>
                </a:solidFill>
              </a:rPr>
              <a:t>něženky, bledule, růže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890455" y="5104826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cs-CZ" sz="3600" b="1" dirty="0">
                <a:solidFill>
                  <a:srgbClr val="00B050"/>
                </a:solidFill>
              </a:rPr>
              <a:t>s</a:t>
            </a:r>
            <a:r>
              <a:rPr lang="cs-CZ" sz="3600" b="1" dirty="0" smtClean="0">
                <a:solidFill>
                  <a:srgbClr val="00B050"/>
                </a:solidFill>
              </a:rPr>
              <a:t>něženky, bledule, slunečnice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891644" y="5756837"/>
            <a:ext cx="68823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00B050"/>
                </a:solidFill>
              </a:rPr>
              <a:t> sněženky, bledule, tulipány</a:t>
            </a:r>
            <a:endParaRPr lang="cs-CZ" sz="3600" b="1" dirty="0">
              <a:solidFill>
                <a:srgbClr val="00B050"/>
              </a:solidFill>
            </a:endParaRPr>
          </a:p>
        </p:txBody>
      </p:sp>
      <p:pic>
        <p:nvPicPr>
          <p:cNvPr id="2051" name="Picture 3" descr="C:\Users\dingvortova\AppData\Local\Microsoft\Windows\Temporary Internet Files\Content.IE5\LLMUSZD4\MC9004332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060848"/>
            <a:ext cx="1584230" cy="160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780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ingvortova\AppData\Local\Microsoft\Windows\Temporary Internet Files\Content.IE5\8ZWHCALI\MC9001228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035" y="1851930"/>
            <a:ext cx="1203831" cy="100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ingvortova\AppData\Local\Microsoft\Windows\Temporary Internet Files\Content.IE5\CVEB3ES1\MC9000882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678" y="3033697"/>
            <a:ext cx="1071188" cy="864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ingvortova\AppData\Local\Microsoft\Windows\Temporary Internet Files\Content.IE5\8ZWHCALI\MC9004281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812" y="4115273"/>
            <a:ext cx="614275" cy="91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ingvortova\AppData\Local\Microsoft\Windows\Temporary Internet Files\Content.IE5\T69QTMNY\MC9001232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723" y="5351187"/>
            <a:ext cx="859097" cy="954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880489" y="4326900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sněženky</a:t>
            </a:r>
            <a:endParaRPr lang="cs-CZ" sz="4000" b="1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09115" y="5373216"/>
            <a:ext cx="424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bledule</a:t>
            </a:r>
            <a:endParaRPr lang="cs-CZ" sz="4000" b="1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60032" y="2152155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tulipány</a:t>
            </a:r>
            <a:endParaRPr lang="cs-CZ" sz="4000" b="1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73352" y="3284984"/>
            <a:ext cx="4874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fialky</a:t>
            </a:r>
            <a:endParaRPr lang="cs-CZ" sz="4000" b="1" dirty="0">
              <a:solidFill>
                <a:schemeClr val="tx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205697" y="332656"/>
            <a:ext cx="54068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0000"/>
                </a:solidFill>
              </a:rPr>
              <a:t>Přiřaď název jarní květiny k obrázku</a:t>
            </a:r>
            <a:r>
              <a:rPr lang="cs-CZ" sz="4000" b="1" dirty="0" smtClean="0">
                <a:solidFill>
                  <a:srgbClr val="FF0000"/>
                </a:solidFill>
              </a:rPr>
              <a:t>:</a:t>
            </a:r>
            <a:endParaRPr lang="cs-CZ" sz="4000" b="1" u="sng" dirty="0">
              <a:solidFill>
                <a:srgbClr val="FF0000"/>
              </a:solidFill>
            </a:endParaRPr>
          </a:p>
        </p:txBody>
      </p:sp>
      <p:cxnSp>
        <p:nvCxnSpPr>
          <p:cNvPr id="9" name="Přímá spojnice se šipkou 8"/>
          <p:cNvCxnSpPr>
            <a:stCxn id="5" idx="1"/>
          </p:cNvCxnSpPr>
          <p:nvPr/>
        </p:nvCxnSpPr>
        <p:spPr>
          <a:xfrm flipH="1" flipV="1">
            <a:off x="2920866" y="2506098"/>
            <a:ext cx="1959623" cy="217474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stCxn id="8" idx="1"/>
          </p:cNvCxnSpPr>
          <p:nvPr/>
        </p:nvCxnSpPr>
        <p:spPr>
          <a:xfrm flipH="1">
            <a:off x="2920866" y="3638927"/>
            <a:ext cx="1952486" cy="208823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 flipV="1">
            <a:off x="2920866" y="3717032"/>
            <a:ext cx="1908562" cy="201012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2814820" y="2636912"/>
            <a:ext cx="2014608" cy="193811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8106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23728" y="455250"/>
            <a:ext cx="62898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0000"/>
                </a:solidFill>
              </a:rPr>
              <a:t>Jsou věty o jaru správně?</a:t>
            </a:r>
            <a:endParaRPr lang="cs-CZ" sz="40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5556" y="1606266"/>
            <a:ext cx="5544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Jarní svátky jsou Vánoce.</a:t>
            </a:r>
            <a:endParaRPr lang="cs-CZ" sz="4000" b="1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68353" y="1634897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NE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5556" y="2434829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Na jaře přilétají ptáci z teplých krajin.</a:t>
            </a:r>
            <a:endParaRPr lang="cs-CZ" sz="4000" b="1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68353" y="3140968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ANO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41512" y="3848854"/>
            <a:ext cx="63258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Kvetou květiny a stromy.</a:t>
            </a:r>
            <a:endParaRPr lang="cs-CZ" sz="4000" b="1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60458" y="3838275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ANO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5556" y="4648579"/>
            <a:ext cx="49417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Prodlužuje se noc.</a:t>
            </a:r>
            <a:endParaRPr lang="cs-CZ" sz="4000" b="1" dirty="0">
              <a:solidFill>
                <a:schemeClr val="tx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498659" y="4556740"/>
            <a:ext cx="1595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NE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dingvortova\AppData\Local\Microsoft\Windows\Temporary Internet Files\Content.IE5\8ALNRMP0\MP90044907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332656"/>
            <a:ext cx="1404156" cy="125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75556" y="5373216"/>
            <a:ext cx="6012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Na jaře se začíná oteplovat.</a:t>
            </a:r>
            <a:endParaRPr lang="cs-CZ" sz="40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491545" y="5373216"/>
            <a:ext cx="1689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ANO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906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dingvortova\AppData\Local\Microsoft\Windows\Temporary Internet Files\Content.IE5\T69QTMNY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2021941" cy="201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ingvortova\AppData\Local\Microsoft\Windows\Temporary Internet Files\Content.IE5\OTOXNM09\MP90044660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653136"/>
            <a:ext cx="1728192" cy="146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836712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Škrtni obrázky, které </a:t>
            </a:r>
            <a:r>
              <a:rPr lang="cs-CZ" sz="4000" b="1" u="sng" dirty="0" smtClean="0">
                <a:solidFill>
                  <a:srgbClr val="FF0000"/>
                </a:solidFill>
              </a:rPr>
              <a:t>nepatří </a:t>
            </a:r>
            <a:r>
              <a:rPr lang="cs-CZ" sz="4000" b="1" dirty="0" smtClean="0">
                <a:solidFill>
                  <a:srgbClr val="FF0000"/>
                </a:solidFill>
              </a:rPr>
              <a:t>do jara: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4099" name="Picture 3" descr="C:\Users\dingvortova\AppData\Local\Microsoft\Windows\Temporary Internet Files\Content.IE5\2OJRF7P3\MC90041290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849" y="4293096"/>
            <a:ext cx="2016225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dingvortova\AppData\Local\Microsoft\Windows\Temporary Internet Files\Content.IE5\PTMDQ297\MC90023942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578" y="4289179"/>
            <a:ext cx="177393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dingvortova\AppData\Local\Microsoft\Windows\Temporary Internet Files\Content.IE5\T69QTMNY\MC9004105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1944216" cy="244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dingvortova\AppData\Local\Microsoft\Windows\Temporary Internet Files\Content.IE5\ZD56VR3O\MC90005339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70650"/>
            <a:ext cx="1296144" cy="1646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08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08720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u="sng" dirty="0" smtClean="0">
                <a:solidFill>
                  <a:srgbClr val="FF0000"/>
                </a:solidFill>
              </a:rPr>
              <a:t>VÝBORNĚ!</a:t>
            </a:r>
            <a:endParaRPr lang="cs-CZ" sz="5400" b="1" u="sng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dingvortova\AppData\Local\Microsoft\Windows\Temporary Internet Files\Content.IE5\YOHX955M\MC90042386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348880"/>
            <a:ext cx="3600399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465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836712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zdroje:</a:t>
            </a:r>
          </a:p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387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196</Words>
  <Application>Microsoft Office PowerPoint</Application>
  <PresentationFormat>Předvádění na obrazovce (4:3)</PresentationFormat>
  <Paragraphs>54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install</dc:creator>
  <cp:lastModifiedBy>install</cp:lastModifiedBy>
  <cp:revision>16</cp:revision>
  <dcterms:created xsi:type="dcterms:W3CDTF">2012-03-17T21:13:04Z</dcterms:created>
  <dcterms:modified xsi:type="dcterms:W3CDTF">2012-03-27T13:01:45Z</dcterms:modified>
</cp:coreProperties>
</file>