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3" r:id="rId4"/>
    <p:sldId id="258" r:id="rId5"/>
    <p:sldId id="261" r:id="rId6"/>
    <p:sldId id="266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57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642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25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28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290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892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995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662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972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213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670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76137-14BB-4F29-98EC-2950694EA70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82098-378C-4817-A2EE-C0BD9C2B6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48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111874"/>
              </p:ext>
            </p:extLst>
          </p:nvPr>
        </p:nvGraphicFramePr>
        <p:xfrm>
          <a:off x="1222057" y="2420461"/>
          <a:ext cx="6699885" cy="24544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VY_32_Inovace_3201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Slova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protikladná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Slova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protikladná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Český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5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044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definici slov protikladných a úkoly na jejich procvičení..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zná definici slov protikladných. Porovnává různé významy slov. Slova protikladná k sobě přiřazuje  a vyhledává je </a:t>
                      </a:r>
                      <a:r>
                        <a:rPr lang="cs-CZ" sz="1200" baseline="0" smtClean="0">
                          <a:effectLst/>
                        </a:rPr>
                        <a:t>v textu.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53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836712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SLOVA PROTIKLADNÁ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988840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j</a:t>
            </a:r>
            <a:r>
              <a:rPr lang="cs-CZ" sz="4400" dirty="0" smtClean="0"/>
              <a:t>sou slova, jejichž význam je opačný (např. teplo – zima, </a:t>
            </a:r>
            <a:r>
              <a:rPr lang="cs-CZ" sz="4400" b="1" dirty="0" smtClean="0"/>
              <a:t>málo - mnoho</a:t>
            </a:r>
            <a:r>
              <a:rPr lang="cs-CZ" sz="4400" dirty="0" smtClean="0"/>
              <a:t>)</a:t>
            </a:r>
            <a:endParaRPr lang="cs-CZ" sz="4400" dirty="0"/>
          </a:p>
        </p:txBody>
      </p:sp>
      <p:pic>
        <p:nvPicPr>
          <p:cNvPr id="1027" name="Picture 3" descr="C:\Users\dingvortova\AppData\Local\Microsoft\Windows\Temporary Internet Files\Content.IE5\T69QTMNY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65104"/>
            <a:ext cx="216024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ingvortova\AppData\Local\Microsoft\Windows\Temporary Internet Files\Content.IE5\2OJRF7P3\MP9002899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34404" y="3816764"/>
            <a:ext cx="165145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14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620688"/>
            <a:ext cx="65527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Přiřaď k sobě slova </a:t>
            </a:r>
            <a:r>
              <a:rPr lang="cs-CZ" sz="4400" b="1" u="sng" dirty="0" smtClean="0">
                <a:solidFill>
                  <a:schemeClr val="accent6">
                    <a:lumMod val="75000"/>
                  </a:schemeClr>
                </a:solidFill>
              </a:rPr>
              <a:t>protikladná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3598" y="234888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světlo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056766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malý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861048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začátek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3240" y="4568934"/>
            <a:ext cx="1692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ostrý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25606" y="525847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348880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konec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056766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ne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40979" y="386104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tma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4550588"/>
            <a:ext cx="21492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velký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90659" y="5258474"/>
            <a:ext cx="20718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tupý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ZD56VR3O\MP9003417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235" y="2714050"/>
            <a:ext cx="2240129" cy="300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>
            <a:endCxn id="12" idx="1"/>
          </p:cNvCxnSpPr>
          <p:nvPr/>
        </p:nvCxnSpPr>
        <p:spPr>
          <a:xfrm>
            <a:off x="2411760" y="2852936"/>
            <a:ext cx="1429219" cy="136205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0" idx="1"/>
          </p:cNvCxnSpPr>
          <p:nvPr/>
        </p:nvCxnSpPr>
        <p:spPr>
          <a:xfrm flipH="1">
            <a:off x="2715798" y="2702823"/>
            <a:ext cx="1136122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267744" y="3458907"/>
            <a:ext cx="1584176" cy="133824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4" idx="1"/>
          </p:cNvCxnSpPr>
          <p:nvPr/>
        </p:nvCxnSpPr>
        <p:spPr>
          <a:xfrm flipH="1" flipV="1">
            <a:off x="2267744" y="4922877"/>
            <a:ext cx="1622915" cy="6895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069722" y="3533963"/>
            <a:ext cx="1638182" cy="207845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30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81935"/>
            <a:ext cx="70141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</a:rPr>
              <a:t>Jsou to slova protikladná</a:t>
            </a:r>
            <a:r>
              <a:rPr lang="cs-CZ" sz="4000" b="1" u="sng" dirty="0" smtClean="0">
                <a:solidFill>
                  <a:srgbClr val="FF0000"/>
                </a:solidFill>
              </a:rPr>
              <a:t>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607300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luboký - mělký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4450" y="1669559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ANO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258267" y="498532"/>
            <a:ext cx="914400" cy="9144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07604" y="2492896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k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rásně - hezky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84687" y="2519683"/>
            <a:ext cx="14487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3347421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  světlý - tmavý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4450" y="3335253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ANO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7563" y="4149080"/>
            <a:ext cx="4464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moudrost - chytrost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94051" y="4161121"/>
            <a:ext cx="1188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9883" y="5013176"/>
            <a:ext cx="3700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b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ílý - modrý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40907" y="4945035"/>
            <a:ext cx="10951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8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0673" y="771276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Přiřaď</a:t>
            </a:r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3168352" cy="14465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DOBRÉ VLASTNOSTI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520983"/>
            <a:ext cx="3168352" cy="14465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ŠPATNÉ VLASTNOSTI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75490" y="2119366"/>
            <a:ext cx="31683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z</a:t>
            </a:r>
            <a:r>
              <a:rPr lang="cs-CZ" sz="4000" b="1" dirty="0" smtClean="0"/>
              <a:t>ávistivý</a:t>
            </a:r>
          </a:p>
          <a:p>
            <a:r>
              <a:rPr lang="cs-CZ" sz="4000" b="1" dirty="0" smtClean="0"/>
              <a:t>hodný</a:t>
            </a:r>
          </a:p>
          <a:p>
            <a:r>
              <a:rPr lang="cs-CZ" sz="4000" b="1" dirty="0"/>
              <a:t>o</a:t>
            </a:r>
            <a:r>
              <a:rPr lang="cs-CZ" sz="4000" b="1" dirty="0" smtClean="0"/>
              <a:t>bětavý</a:t>
            </a:r>
          </a:p>
          <a:p>
            <a:r>
              <a:rPr lang="cs-CZ" sz="4000" b="1" dirty="0"/>
              <a:t>p</a:t>
            </a:r>
            <a:r>
              <a:rPr lang="cs-CZ" sz="4000" b="1" dirty="0" smtClean="0"/>
              <a:t>racovitý</a:t>
            </a:r>
          </a:p>
          <a:p>
            <a:r>
              <a:rPr lang="cs-CZ" sz="4000" b="1" dirty="0"/>
              <a:t>s</a:t>
            </a:r>
            <a:r>
              <a:rPr lang="cs-CZ" sz="4000" b="1" dirty="0" smtClean="0"/>
              <a:t>obecký</a:t>
            </a:r>
          </a:p>
          <a:p>
            <a:r>
              <a:rPr lang="cs-CZ" sz="4000" b="1" dirty="0" smtClean="0"/>
              <a:t>zlý</a:t>
            </a:r>
          </a:p>
          <a:p>
            <a:endParaRPr lang="cs-CZ" sz="4000" dirty="0"/>
          </a:p>
        </p:txBody>
      </p:sp>
      <p:pic>
        <p:nvPicPr>
          <p:cNvPr id="3074" name="Picture 2" descr="C:\Users\dingvortova\AppData\Local\Microsoft\Windows\Temporary Internet Files\Content.IE5\PTMDQ297\MC9002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823" y="311371"/>
            <a:ext cx="1584176" cy="160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>
            <a:off x="4139952" y="2564904"/>
            <a:ext cx="1656184" cy="25922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1"/>
          </p:cNvCxnSpPr>
          <p:nvPr/>
        </p:nvCxnSpPr>
        <p:spPr>
          <a:xfrm flipH="1" flipV="1">
            <a:off x="4139952" y="3392996"/>
            <a:ext cx="1535538" cy="92697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139952" y="4941168"/>
            <a:ext cx="1535538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139952" y="5589240"/>
            <a:ext cx="1535538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139952" y="2919614"/>
            <a:ext cx="1656184" cy="21282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139952" y="3132443"/>
            <a:ext cx="1535538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51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78"/>
            <a:ext cx="464073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u="sng" dirty="0" smtClean="0">
                <a:solidFill>
                  <a:srgbClr val="FF0000"/>
                </a:solidFill>
              </a:rPr>
              <a:t>Najdi v textu slova protikladná: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9394" y="1988840"/>
            <a:ext cx="741304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Byl jeden bílý domeček, 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v tom domečku kulatý stoleček. Na stolečku hezký hrneček, 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v tom hrnečku černý čajíček.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CVEB3ES1\MC900196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314" y="395211"/>
            <a:ext cx="2200022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37587" y="4941168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Slova protikladná: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6685" y="4941168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b</a:t>
            </a:r>
            <a:r>
              <a:rPr lang="cs-CZ" sz="4000" b="1" dirty="0" smtClean="0">
                <a:solidFill>
                  <a:srgbClr val="FF0000"/>
                </a:solidFill>
              </a:rPr>
              <a:t>ílý - černý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57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1412776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VÝBORNĚ!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2OJRF7P3\MC9004331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20888"/>
            <a:ext cx="504056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51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764704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48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189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18</cp:revision>
  <dcterms:created xsi:type="dcterms:W3CDTF">2012-03-16T17:13:59Z</dcterms:created>
  <dcterms:modified xsi:type="dcterms:W3CDTF">2012-04-02T13:54:32Z</dcterms:modified>
</cp:coreProperties>
</file>