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5" r:id="rId1"/>
  </p:sldMasterIdLst>
  <p:notesMasterIdLst>
    <p:notesMasterId r:id="rId9"/>
  </p:notesMasterIdLst>
  <p:sldIdLst>
    <p:sldId id="263" r:id="rId2"/>
    <p:sldId id="264" r:id="rId3"/>
    <p:sldId id="259" r:id="rId4"/>
    <p:sldId id="260" r:id="rId5"/>
    <p:sldId id="261" r:id="rId6"/>
    <p:sldId id="262" r:id="rId7"/>
    <p:sldId id="265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0B2ECC8-36E3-4B12-9CB1-FC50EE89FE27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92CCFE6-9B9D-48CE-A555-C579CC6243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E85C0E3-0249-4F9F-A69A-77E948666DC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C0A651D-4CBD-4B81-9B07-F93DE49EE5D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E943CDD-EF3E-422A-AD14-05664CDCD2F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355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4D22391-DD61-45D8-9DE9-08519D5754D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37D5C1-3A9C-4303-8000-93B8D8BCB756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CFDBEB-C3A3-4369-BD9E-D251670E3D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7E5E80-512A-4985-8325-AEF69E1CD683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BE67EB-EE6A-4B8F-AE33-051C929A4D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65A3F7-372F-4DD6-979C-41149BE9C22F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5C3EE9-1B91-476F-8421-B371FFC920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1F7883-2D22-42E3-9CAA-4A6DA81E1F74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1310BD-9434-467E-A2FF-A78F219AE3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187A8F-38DA-435B-BA6C-F976B7713D09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C142A8-189B-4183-9FA0-2D6928A73F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BCACF8-40B8-4CCE-A912-4803B0357FF1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0E024F-43D9-4BD3-80FB-21346A1F1A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15958A-DA0A-4AAF-AD93-C5FFDA1FB04D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E5FCC4-92FD-4B6F-9219-7E0F0D9A9D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6A30CE-7D34-4F2D-A9CA-141E471B1F43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428318-BC2B-4129-B44A-B45A24026B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DAB5B0-E00C-430E-9091-F2D3DC7304B9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A2510B-C533-4AF5-9A50-1D7DF56194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E42AB6-B3A0-4E55-9505-501FFE5D8AA9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6CAD9A-8F1B-4C3C-8813-E82BF5D5E6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CA10D7-4477-4530-8229-48A9A487FB23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65C87B-5E3C-4976-9256-D12F298E17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027A5D4-CD29-4BFE-AAAB-A207192EF5E9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D2C8F2C-15ED-4822-9D7D-2C6C38ADB6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6" r:id="rId2"/>
    <p:sldLayoutId id="2147483938" r:id="rId3"/>
    <p:sldLayoutId id="2147483935" r:id="rId4"/>
    <p:sldLayoutId id="2147483934" r:id="rId5"/>
    <p:sldLayoutId id="2147483933" r:id="rId6"/>
    <p:sldLayoutId id="2147483939" r:id="rId7"/>
    <p:sldLayoutId id="2147483940" r:id="rId8"/>
    <p:sldLayoutId id="2147483941" r:id="rId9"/>
    <p:sldLayoutId id="2147483932" r:id="rId10"/>
    <p:sldLayoutId id="2147483942" r:id="rId11"/>
  </p:sldLayoutIdLst>
  <p:transition spd="slow">
    <p:fade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975"/>
            <a:ext cx="9144000" cy="863600"/>
          </a:xfrm>
        </p:spPr>
        <p:txBody>
          <a:bodyPr rtlCol="0"/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/>
              <a:t>Slovní úlohy řešené rovnicemi nebo soustavami rovnic </a:t>
            </a:r>
            <a:endParaRPr lang="cs-CZ" sz="2800" b="1" dirty="0"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563"/>
          </a:xfrm>
        </p:spPr>
        <p:txBody>
          <a:bodyPr/>
          <a:lstStyle/>
          <a:p>
            <a:endParaRPr lang="cs-CZ" sz="1500" smtClean="0"/>
          </a:p>
          <a:p>
            <a:endParaRPr lang="cs-CZ" sz="1500" smtClean="0"/>
          </a:p>
          <a:p>
            <a:endParaRPr lang="cs-CZ" sz="1500" smtClean="0"/>
          </a:p>
          <a:p>
            <a:r>
              <a:rPr lang="cs-CZ" sz="1500" smtClean="0"/>
              <a:t>Základní škola Čelákovice</a:t>
            </a:r>
          </a:p>
        </p:txBody>
      </p:sp>
      <p:sp>
        <p:nvSpPr>
          <p:cNvPr id="14339" name="TextovéPole 5"/>
          <p:cNvSpPr txBox="1">
            <a:spLocks noChangeArrowheads="1"/>
          </p:cNvSpPr>
          <p:nvPr/>
        </p:nvSpPr>
        <p:spPr bwMode="auto">
          <a:xfrm flipH="1">
            <a:off x="611188" y="373063"/>
            <a:ext cx="82089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>
                <a:solidFill>
                  <a:schemeClr val="tx2"/>
                </a:solidFill>
                <a:latin typeface="Calibri" pitchFamily="34" charset="0"/>
              </a:rPr>
              <a:t>VY_32_INOVACE_023_Slovní úlohy - rovnice</a:t>
            </a:r>
            <a:endParaRPr lang="cs-CZ">
              <a:solidFill>
                <a:schemeClr val="tx2"/>
              </a:solidFill>
              <a:latin typeface="Candara" pitchFamily="34" charset="0"/>
            </a:endParaRP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149725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4"/>
          <p:cNvSpPr txBox="1">
            <a:spLocks noChangeArrowheads="1"/>
          </p:cNvSpPr>
          <p:nvPr/>
        </p:nvSpPr>
        <p:spPr bwMode="auto">
          <a:xfrm>
            <a:off x="387350" y="2060575"/>
            <a:ext cx="8496300" cy="354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solidFill>
                  <a:schemeClr val="tx2"/>
                </a:solidFill>
                <a:latin typeface="Candara" pitchFamily="34" charset="0"/>
              </a:rPr>
              <a:t>Autor</a:t>
            </a:r>
            <a:r>
              <a:rPr lang="cs-CZ" sz="1600">
                <a:solidFill>
                  <a:schemeClr val="tx2"/>
                </a:solidFill>
                <a:latin typeface="Candara" pitchFamily="34" charset="0"/>
              </a:rPr>
              <a:t>: Mgr. Zuzana Zágoršeková</a:t>
            </a:r>
          </a:p>
          <a:p>
            <a:r>
              <a:rPr lang="cs-CZ" sz="1600" b="1">
                <a:solidFill>
                  <a:schemeClr val="tx2"/>
                </a:solidFill>
                <a:latin typeface="Candara" pitchFamily="34" charset="0"/>
              </a:rPr>
              <a:t>Vytvořeno</a:t>
            </a:r>
            <a:r>
              <a:rPr lang="cs-CZ" sz="1600">
                <a:solidFill>
                  <a:schemeClr val="tx2"/>
                </a:solidFill>
                <a:latin typeface="Candara" pitchFamily="34" charset="0"/>
              </a:rPr>
              <a:t>: 14.4.2011</a:t>
            </a:r>
          </a:p>
          <a:p>
            <a:r>
              <a:rPr lang="cs-CZ" sz="1600" b="1">
                <a:solidFill>
                  <a:schemeClr val="tx2"/>
                </a:solidFill>
                <a:latin typeface="Candara" pitchFamily="34" charset="0"/>
              </a:rPr>
              <a:t>Stupeň a typ vzdělávání</a:t>
            </a:r>
            <a:r>
              <a:rPr lang="cs-CZ" sz="1600">
                <a:solidFill>
                  <a:schemeClr val="tx2"/>
                </a:solidFill>
                <a:latin typeface="Candara" pitchFamily="34" charset="0"/>
              </a:rPr>
              <a:t>: II. Stupeň – základní, 9. ročník</a:t>
            </a:r>
          </a:p>
          <a:p>
            <a:endParaRPr lang="cs-CZ" sz="1600">
              <a:solidFill>
                <a:schemeClr val="tx2"/>
              </a:solidFill>
              <a:latin typeface="Candara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Candara" pitchFamily="34" charset="0"/>
              </a:rPr>
              <a:t>Vzdělávací oblast: </a:t>
            </a:r>
            <a:r>
              <a:rPr lang="cs-CZ" sz="1600">
                <a:solidFill>
                  <a:schemeClr val="tx2"/>
                </a:solidFill>
                <a:latin typeface="Candara" pitchFamily="34" charset="0"/>
              </a:rPr>
              <a:t>Inovace</a:t>
            </a:r>
          </a:p>
          <a:p>
            <a:r>
              <a:rPr lang="cs-CZ" sz="1600" b="1">
                <a:solidFill>
                  <a:schemeClr val="tx2"/>
                </a:solidFill>
                <a:latin typeface="Candara" pitchFamily="34" charset="0"/>
              </a:rPr>
              <a:t>Vzdělávací obor: Matematika</a:t>
            </a:r>
            <a:endParaRPr lang="cs-CZ" sz="1600">
              <a:solidFill>
                <a:schemeClr val="tx2"/>
              </a:solidFill>
              <a:latin typeface="Candara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Candara" pitchFamily="34" charset="0"/>
              </a:rPr>
              <a:t>Téma: Slovní úlohy řešené rovnicemi a soustavami rovnic</a:t>
            </a:r>
            <a:endParaRPr lang="cs-CZ" sz="1600">
              <a:solidFill>
                <a:schemeClr val="tx2"/>
              </a:solidFill>
              <a:latin typeface="Candara" pitchFamily="34" charset="0"/>
            </a:endParaRPr>
          </a:p>
          <a:p>
            <a:endParaRPr lang="cs-CZ" sz="1600">
              <a:solidFill>
                <a:schemeClr val="tx2"/>
              </a:solidFill>
              <a:latin typeface="Candara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Candara" pitchFamily="34" charset="0"/>
              </a:rPr>
              <a:t>Anotace:</a:t>
            </a:r>
            <a:r>
              <a:rPr lang="cs-CZ" sz="1600">
                <a:solidFill>
                  <a:schemeClr val="tx2"/>
                </a:solidFill>
                <a:latin typeface="Candara" pitchFamily="34" charset="0"/>
              </a:rPr>
              <a:t> 2 příklady i s výpočty na řešení slovních úloh </a:t>
            </a:r>
          </a:p>
          <a:p>
            <a:endParaRPr lang="cs-CZ" sz="1600">
              <a:solidFill>
                <a:schemeClr val="tx2"/>
              </a:solidFill>
              <a:latin typeface="Candara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Candara" pitchFamily="34" charset="0"/>
              </a:rPr>
              <a:t>Druh učebního materiálu</a:t>
            </a:r>
            <a:r>
              <a:rPr lang="cs-CZ" sz="1600">
                <a:solidFill>
                  <a:schemeClr val="tx2"/>
                </a:solidFill>
                <a:latin typeface="Candara" pitchFamily="34" charset="0"/>
              </a:rPr>
              <a:t>: prezentace</a:t>
            </a:r>
          </a:p>
          <a:p>
            <a:endParaRPr lang="cs-CZ" sz="1600">
              <a:solidFill>
                <a:schemeClr val="tx2"/>
              </a:solidFill>
              <a:latin typeface="Candara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Candara" pitchFamily="34" charset="0"/>
              </a:rPr>
              <a:t>Očekávaný výstup</a:t>
            </a:r>
            <a:r>
              <a:rPr lang="cs-CZ" sz="1600">
                <a:solidFill>
                  <a:schemeClr val="tx2"/>
                </a:solidFill>
                <a:latin typeface="Candara" pitchFamily="34" charset="0"/>
              </a:rPr>
              <a:t>: </a:t>
            </a:r>
          </a:p>
          <a:p>
            <a:r>
              <a:rPr lang="cs-CZ" sz="1600">
                <a:solidFill>
                  <a:schemeClr val="tx2"/>
                </a:solidFill>
                <a:latin typeface="Candara" pitchFamily="34" charset="0"/>
              </a:rPr>
              <a:t>žák řeší slovní úlohy pomocí rovnic a soustav rovnic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4925" y="766763"/>
            <a:ext cx="91440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anchor="ctr"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pPr>
              <a:defRPr/>
            </a:pPr>
            <a:r>
              <a:rPr lang="cs-CZ" sz="2800" dirty="0"/>
              <a:t>Slovní úlohy řešené rovnicemi nebo soustavami rovnic </a:t>
            </a:r>
            <a:r>
              <a:rPr lang="cs-CZ" sz="2800" b="1" dirty="0" smtClean="0">
                <a:latin typeface="+mn-lt"/>
              </a:rPr>
              <a:t> </a:t>
            </a:r>
            <a:endParaRPr lang="cs-CZ" sz="2800" b="1" dirty="0">
              <a:latin typeface="+mn-lt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95288" y="404813"/>
            <a:ext cx="352901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ndara" pitchFamily="34" charset="0"/>
              </a:rPr>
              <a:t>I. pomocí rovnice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77800" y="1060450"/>
            <a:ext cx="8858250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ndara" pitchFamily="34" charset="0"/>
              </a:rPr>
              <a:t>Odměnu  15000 Kč za vykonanou práci máme rozdělit mezi 3 pracovníky tak, že 1. dostane 2 krát více než 2. a 3. dostane  o </a:t>
            </a:r>
          </a:p>
          <a:p>
            <a:r>
              <a:rPr lang="cs-CZ" sz="3600">
                <a:latin typeface="Candara" pitchFamily="34" charset="0"/>
              </a:rPr>
              <a:t>1000 Kč méně než 2. Kolik Kč dostane každý?</a:t>
            </a:r>
          </a:p>
          <a:p>
            <a:endParaRPr lang="cs-CZ" sz="3600">
              <a:latin typeface="Candara" pitchFamily="34" charset="0"/>
            </a:endParaRPr>
          </a:p>
          <a:p>
            <a:endParaRPr lang="cs-CZ" sz="3600">
              <a:latin typeface="Candara" pitchFamily="34" charset="0"/>
            </a:endParaRPr>
          </a:p>
        </p:txBody>
      </p:sp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34925" y="3502025"/>
            <a:ext cx="1173163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ndara" pitchFamily="34" charset="0"/>
              </a:rPr>
              <a:t>zápis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95288" y="4076700"/>
            <a:ext cx="6373812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ndara" pitchFamily="34" charset="0"/>
              </a:rPr>
              <a:t>Odměna celkem………….15 000 Kč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68313" y="4448175"/>
            <a:ext cx="631825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ndara" pitchFamily="34" charset="0"/>
              </a:rPr>
              <a:t>1. pracovník……………… 2 x       Kč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31800" y="4868863"/>
            <a:ext cx="6354763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ndara" pitchFamily="34" charset="0"/>
              </a:rPr>
              <a:t>2. pracovník………………    x       Kč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50850" y="5300663"/>
            <a:ext cx="6445250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ndara" pitchFamily="34" charset="0"/>
              </a:rPr>
              <a:t>3. pracovník…………… x- 1000   Kč</a:t>
            </a:r>
          </a:p>
        </p:txBody>
      </p:sp>
      <p:cxnSp>
        <p:nvCxnSpPr>
          <p:cNvPr id="12" name="Přímá spojnice 11"/>
          <p:cNvCxnSpPr/>
          <p:nvPr/>
        </p:nvCxnSpPr>
        <p:spPr>
          <a:xfrm>
            <a:off x="450850" y="5886450"/>
            <a:ext cx="633571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2" grpId="0"/>
      <p:bldP spid="3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755650" y="1268413"/>
            <a:ext cx="4552950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ndara" pitchFamily="34" charset="0"/>
              </a:rPr>
              <a:t>15 000 =  2 x + x + x - 1000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822325" y="1854200"/>
            <a:ext cx="2136775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ndara" pitchFamily="34" charset="0"/>
              </a:rPr>
              <a:t>16000 = 4 x</a:t>
            </a:r>
          </a:p>
          <a:p>
            <a:r>
              <a:rPr lang="cs-CZ" sz="3200">
                <a:latin typeface="Candara" pitchFamily="34" charset="0"/>
              </a:rPr>
              <a:t>  4000 =  x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95288" y="3284538"/>
            <a:ext cx="7537450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ndara" pitchFamily="34" charset="0"/>
              </a:rPr>
              <a:t>Zkouška :  2. pracovník ……x…….4000 Kč</a:t>
            </a:r>
          </a:p>
          <a:p>
            <a:endParaRPr lang="cs-CZ" sz="3200">
              <a:latin typeface="Candara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176463" y="3776663"/>
            <a:ext cx="5780087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ndara" pitchFamily="34" charset="0"/>
              </a:rPr>
              <a:t>1. pracovník…..2 x……..8000 Kč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166938" y="4221163"/>
            <a:ext cx="57324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ndara" pitchFamily="34" charset="0"/>
              </a:rPr>
              <a:t>3. pracovník…x-1000….3000 Kč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152650" y="4724400"/>
            <a:ext cx="5780088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ndara" pitchFamily="34" charset="0"/>
              </a:rPr>
              <a:t>Celkem………………...15000 Kč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5288" y="5661025"/>
            <a:ext cx="8239125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ndara" pitchFamily="34" charset="0"/>
              </a:rPr>
              <a:t>První pracovník dostal 8000 Kč, druhý 4000 Kč</a:t>
            </a:r>
          </a:p>
          <a:p>
            <a:r>
              <a:rPr lang="cs-CZ" sz="3200">
                <a:latin typeface="Candara" pitchFamily="34" charset="0"/>
              </a:rPr>
              <a:t>a třetí 3000 Kč.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539750" y="908050"/>
            <a:ext cx="523875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ndara" pitchFamily="34" charset="0"/>
              </a:rPr>
              <a:t>II. pomocí soustavy rovnic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0" y="1628775"/>
            <a:ext cx="9199563" cy="206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ndara" pitchFamily="34" charset="0"/>
              </a:rPr>
              <a:t>Martin našetřil 42 mincí v hodnotách 10 Kč a 20 Kč.</a:t>
            </a:r>
          </a:p>
          <a:p>
            <a:r>
              <a:rPr lang="cs-CZ" sz="3200">
                <a:latin typeface="Candara" pitchFamily="34" charset="0"/>
              </a:rPr>
              <a:t>Jejich hodnota je celkem 570 Kč. Kolik našetřil mincí </a:t>
            </a:r>
          </a:p>
          <a:p>
            <a:r>
              <a:rPr lang="cs-CZ" sz="3200">
                <a:latin typeface="Candara" pitchFamily="34" charset="0"/>
              </a:rPr>
              <a:t>desetikorunových a kolik dvacetikorunových ?</a:t>
            </a:r>
          </a:p>
          <a:p>
            <a:endParaRPr lang="cs-CZ" sz="3200">
              <a:latin typeface="Candara" pitchFamily="34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79388" y="3279775"/>
            <a:ext cx="6423025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ndara" pitchFamily="34" charset="0"/>
              </a:rPr>
              <a:t>Zápis:  počet 10 Kč mincí…………..x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352550" y="3779838"/>
            <a:ext cx="5265738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ndara" pitchFamily="34" charset="0"/>
              </a:rPr>
              <a:t>počet 20 Kč mincí…………..y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365250" y="4292600"/>
            <a:ext cx="5413375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ndara" pitchFamily="34" charset="0"/>
              </a:rPr>
              <a:t>celkem mincí……………….42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352550" y="4735513"/>
            <a:ext cx="45831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ndara" pitchFamily="34" charset="0"/>
              </a:rPr>
              <a:t>hodnota 10 Kč mincí……</a:t>
            </a:r>
          </a:p>
        </p:txBody>
      </p:sp>
      <p:sp>
        <p:nvSpPr>
          <p:cNvPr id="9" name="Pravá jednoduchá závorka 8"/>
          <p:cNvSpPr/>
          <p:nvPr/>
        </p:nvSpPr>
        <p:spPr>
          <a:xfrm>
            <a:off x="6778625" y="3571875"/>
            <a:ext cx="314325" cy="1446213"/>
          </a:xfrm>
          <a:prstGeom prst="rightBracket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5495925" y="4735513"/>
            <a:ext cx="13716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ndara" pitchFamily="34" charset="0"/>
              </a:rPr>
              <a:t> 10x Kč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344613" y="5229225"/>
            <a:ext cx="46291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ndara" pitchFamily="34" charset="0"/>
              </a:rPr>
              <a:t>hodnota 20 Kč mincí……</a:t>
            </a:r>
          </a:p>
        </p:txBody>
      </p:sp>
      <p:sp>
        <p:nvSpPr>
          <p:cNvPr id="12" name="Pravá jednoduchá závorka 11"/>
          <p:cNvSpPr/>
          <p:nvPr/>
        </p:nvSpPr>
        <p:spPr>
          <a:xfrm>
            <a:off x="6618288" y="4071938"/>
            <a:ext cx="906462" cy="1449387"/>
          </a:xfrm>
          <a:prstGeom prst="rightBracket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5573713" y="5262563"/>
            <a:ext cx="13096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ndara" pitchFamily="34" charset="0"/>
              </a:rPr>
              <a:t>20y Kč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1371600" y="5729288"/>
            <a:ext cx="54467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ndara" pitchFamily="34" charset="0"/>
              </a:rPr>
              <a:t>celková hodnota………570 Kč</a:t>
            </a:r>
          </a:p>
        </p:txBody>
      </p:sp>
      <p:cxnSp>
        <p:nvCxnSpPr>
          <p:cNvPr id="16" name="Přímá spojnice 15"/>
          <p:cNvCxnSpPr/>
          <p:nvPr/>
        </p:nvCxnSpPr>
        <p:spPr>
          <a:xfrm>
            <a:off x="1258888" y="6313488"/>
            <a:ext cx="581183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9" grpId="0" animBg="1"/>
      <p:bldP spid="10" grpId="0"/>
      <p:bldP spid="11" grpId="0"/>
      <p:bldP spid="12" grpId="0" animBg="1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395288" y="938213"/>
            <a:ext cx="2930525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ndara" pitchFamily="34" charset="0"/>
              </a:rPr>
              <a:t>    x +       y =   42</a:t>
            </a:r>
          </a:p>
          <a:p>
            <a:r>
              <a:rPr lang="cs-CZ" sz="3200">
                <a:latin typeface="Candara" pitchFamily="34" charset="0"/>
              </a:rPr>
              <a:t>10x + 20 y = 570</a:t>
            </a:r>
          </a:p>
        </p:txBody>
      </p:sp>
      <p:cxnSp>
        <p:nvCxnSpPr>
          <p:cNvPr id="4" name="Přímá spojnice 3"/>
          <p:cNvCxnSpPr/>
          <p:nvPr/>
        </p:nvCxnSpPr>
        <p:spPr>
          <a:xfrm>
            <a:off x="468313" y="2060575"/>
            <a:ext cx="273526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995738" y="1484313"/>
            <a:ext cx="1660525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ndara" pitchFamily="34" charset="0"/>
              </a:rPr>
              <a:t>x = 42 - y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95288" y="2636838"/>
            <a:ext cx="4129087" cy="206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ndara" pitchFamily="34" charset="0"/>
              </a:rPr>
              <a:t>10.( 42 – y ) + 20y = 570</a:t>
            </a:r>
          </a:p>
          <a:p>
            <a:r>
              <a:rPr lang="cs-CZ" sz="3200">
                <a:latin typeface="Candara" pitchFamily="34" charset="0"/>
              </a:rPr>
              <a:t>420 – 10y + 20y     = 570</a:t>
            </a:r>
          </a:p>
          <a:p>
            <a:r>
              <a:rPr lang="cs-CZ" sz="3200">
                <a:latin typeface="Candara" pitchFamily="34" charset="0"/>
              </a:rPr>
              <a:t>                      10y      = 150</a:t>
            </a:r>
          </a:p>
          <a:p>
            <a:r>
              <a:rPr lang="cs-CZ" sz="3200">
                <a:latin typeface="Candara" pitchFamily="34" charset="0"/>
              </a:rPr>
              <a:t>                          y      = 15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5656263" y="1476375"/>
            <a:ext cx="23907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ndara" pitchFamily="34" charset="0"/>
              </a:rPr>
              <a:t>= 42 – 15 = 27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95288" y="4797425"/>
            <a:ext cx="68421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ndara" pitchFamily="34" charset="0"/>
              </a:rPr>
              <a:t>Ověření správnosti: 10.27 + 20. 15 = 570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07950" y="5584825"/>
            <a:ext cx="85502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ndara" pitchFamily="34" charset="0"/>
              </a:rPr>
              <a:t>Martin našetřil 15 dvacetikorun a 27 desetikorun.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-134938" y="620713"/>
            <a:ext cx="9253538" cy="9144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Použité zdroje</a:t>
            </a:r>
          </a:p>
        </p:txBody>
      </p:sp>
      <p:pic>
        <p:nvPicPr>
          <p:cNvPr id="2457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292600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0" name="TextovéPole 2"/>
          <p:cNvSpPr txBox="1">
            <a:spLocks noChangeArrowheads="1"/>
          </p:cNvSpPr>
          <p:nvPr/>
        </p:nvSpPr>
        <p:spPr bwMode="auto">
          <a:xfrm>
            <a:off x="654050" y="2276475"/>
            <a:ext cx="77533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chemeClr val="tx2"/>
                </a:solidFill>
                <a:latin typeface="Candara" pitchFamily="34" charset="0"/>
              </a:rPr>
              <a:t>Veškeré obrázky a texty jsou dílem autora prezentace.</a:t>
            </a:r>
            <a:endParaRPr lang="cs-CZ" sz="2000">
              <a:solidFill>
                <a:schemeClr val="tx2"/>
              </a:solidFill>
              <a:latin typeface="Candara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145</TotalTime>
  <Words>284</Words>
  <Application>Microsoft Office PowerPoint</Application>
  <PresentationFormat>On-screen Show (4:3)</PresentationFormat>
  <Paragraphs>66</Paragraphs>
  <Slides>7</Slides>
  <Notes>4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7</vt:i4>
      </vt:variant>
    </vt:vector>
  </HeadingPairs>
  <TitlesOfParts>
    <vt:vector size="18" baseType="lpstr">
      <vt:lpstr>Candara</vt:lpstr>
      <vt:lpstr>Arial</vt:lpstr>
      <vt:lpstr>Symbol</vt:lpstr>
      <vt:lpstr>Calibri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Slovní úlohy řešené rovnicemi nebo soustavami rovnic </vt:lpstr>
      <vt:lpstr>Snímek 2</vt:lpstr>
      <vt:lpstr>Snímek 3</vt:lpstr>
      <vt:lpstr>Snímek 4</vt:lpstr>
      <vt:lpstr>Snímek 5</vt:lpstr>
      <vt:lpstr>Snímek 6</vt:lpstr>
      <vt:lpstr>Použité zdroje</vt:lpstr>
    </vt:vector>
  </TitlesOfParts>
  <Company>eMachines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úlohy řešené rovnicemi nebo soustavami rovnic</dc:title>
  <dc:creator>Valued eMachines Customer</dc:creator>
  <cp:lastModifiedBy>DUM</cp:lastModifiedBy>
  <cp:revision>20</cp:revision>
  <dcterms:created xsi:type="dcterms:W3CDTF">2011-04-14T15:34:36Z</dcterms:created>
  <dcterms:modified xsi:type="dcterms:W3CDTF">2012-03-04T01:08:39Z</dcterms:modified>
</cp:coreProperties>
</file>