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notesMasterIdLst>
    <p:notesMasterId r:id="rId13"/>
  </p:notesMasterIdLst>
  <p:sldIdLst>
    <p:sldId id="259" r:id="rId2"/>
    <p:sldId id="260" r:id="rId3"/>
    <p:sldId id="261" r:id="rId4"/>
    <p:sldId id="262" r:id="rId5"/>
    <p:sldId id="263" r:id="rId6"/>
    <p:sldId id="274" r:id="rId7"/>
    <p:sldId id="273" r:id="rId8"/>
    <p:sldId id="275" r:id="rId9"/>
    <p:sldId id="276" r:id="rId10"/>
    <p:sldId id="277" r:id="rId11"/>
    <p:sldId id="269" r:id="rId12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61" autoAdjust="0"/>
    <p:restoredTop sz="94660"/>
  </p:normalViewPr>
  <p:slideViewPr>
    <p:cSldViewPr>
      <p:cViewPr>
        <p:scale>
          <a:sx n="81" d="100"/>
          <a:sy n="81" d="100"/>
        </p:scale>
        <p:origin x="-10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94B3695-0CC8-4AFE-B613-A625710284D1}" type="datetimeFigureOut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806B6C3-7E85-4B32-94A3-1C282FD3AE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2040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965F056F-5B2E-45D9-BDA5-F690EF6D4911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Zaoblený obdélník 5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99EF987-7E39-474D-B64C-EB9581966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014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497E8-9241-419C-A976-F04A40D7F0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453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Zaoblený obdélník 4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87729B6-3CD0-483F-8489-BD7B21F15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377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72644-B2B7-41BE-BFA5-18ADD4322E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566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08FAD-ED45-46D9-A9DC-716B4E82F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349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F6675-C0B4-41ED-B4C1-95502D50D7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978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3A979A2-98AD-4E11-94A4-3E450774F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018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E9EDB-FA3E-4796-AEB2-65D770273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544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Obdélník s jedním zakulaceným rohem 5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1E8745-7B1D-4D55-A7ED-CCDD3B28E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701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ADAF8-54F2-4756-BD80-52854AAA85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575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EDE5A4-6D9E-4E71-ACD4-E4550656E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780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58179A17-B786-499B-92FD-186CB14D5A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14" r:id="rId2"/>
    <p:sldLayoutId id="2147483722" r:id="rId3"/>
    <p:sldLayoutId id="2147483715" r:id="rId4"/>
    <p:sldLayoutId id="2147483716" r:id="rId5"/>
    <p:sldLayoutId id="2147483717" r:id="rId6"/>
    <p:sldLayoutId id="2147483723" r:id="rId7"/>
    <p:sldLayoutId id="2147483718" r:id="rId8"/>
    <p:sldLayoutId id="2147483724" r:id="rId9"/>
    <p:sldLayoutId id="2147483719" r:id="rId10"/>
    <p:sldLayoutId id="214748372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eaLnBrk="0" fontAlgn="base" hangingPunct="0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eaLnBrk="0" fontAlgn="base" hangingPunct="0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ommons.wikimedia.org/wiki/File:Science-symbol-2.sv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484313"/>
            <a:ext cx="8137276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Ing. Hana </a:t>
            </a:r>
            <a:r>
              <a:rPr lang="cs-CZ" sz="2000" dirty="0" err="1" smtClean="0">
                <a:solidFill>
                  <a:schemeClr val="tx2"/>
                </a:solidFill>
              </a:rPr>
              <a:t>Zmrhalová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VY_32_INOVACE_17 CH 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PŘÍRODNÍ </a:t>
            </a:r>
            <a:r>
              <a:rPr lang="cs-CZ" sz="1600" dirty="0" smtClean="0">
                <a:solidFill>
                  <a:schemeClr val="tx2"/>
                </a:solidFill>
              </a:rPr>
              <a:t>SLOUČENINY,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		</a:t>
            </a:r>
            <a:r>
              <a:rPr lang="cs-CZ" sz="1600" b="1" dirty="0" smtClean="0">
                <a:solidFill>
                  <a:schemeClr val="tx2"/>
                </a:solidFill>
              </a:rPr>
              <a:t>TUKY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zopakování základních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pojmů organické chemie, výkladu a procvičování 	přírodních sloučenin </a:t>
            </a:r>
            <a:r>
              <a:rPr lang="cs-CZ" sz="1600" dirty="0" smtClean="0">
                <a:solidFill>
                  <a:schemeClr val="tx2"/>
                </a:solidFill>
              </a:rPr>
              <a:t>se zaměřením na tuky.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2000" dirty="0" smtClean="0">
                <a:solidFill>
                  <a:schemeClr val="tx2"/>
                </a:solidFill>
              </a:rPr>
              <a:t>12.4.2012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333375"/>
            <a:ext cx="7272338" cy="11509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428625"/>
            <a:ext cx="7704137" cy="415448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Jaké prvky obsahují organické sloučeniny?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vždy C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pt-BR" sz="2400" dirty="0"/>
              <a:t>velmi </a:t>
            </a:r>
            <a:r>
              <a:rPr lang="cs-CZ" sz="2400" dirty="0"/>
              <a:t>č</a:t>
            </a:r>
            <a:r>
              <a:rPr lang="pt-BR" sz="2400" dirty="0"/>
              <a:t>asto H, O, N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pl-PL" sz="2400" dirty="0"/>
              <a:t>občas S, P, halogeny...</a:t>
            </a:r>
          </a:p>
          <a:p>
            <a:pPr eaLnBrk="1" hangingPunct="1">
              <a:defRPr/>
            </a:pPr>
            <a:endParaRPr lang="pl-PL" sz="24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Jaké jsou zdroje organických látek?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příprava z anorganických sloučenin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výroba z přírodních zdrojů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fosilní zdroje - ropa, uhlí, zemní plyn, rašelina apod.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 recentní (současné) zdroje - rostlinné a živočišné organismy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650" y="350838"/>
            <a:ext cx="7777163" cy="57861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 se dělí organické sloučeniny?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0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typu uhlíkového řetězce</a:t>
            </a:r>
          </a:p>
          <a:p>
            <a:pPr lvl="1" eaLnBrk="1" hangingPunct="1">
              <a:defRPr/>
            </a:pPr>
            <a:r>
              <a:rPr lang="cs-CZ" sz="2800" b="1" dirty="0"/>
              <a:t>acyklické</a:t>
            </a:r>
            <a:r>
              <a:rPr lang="cs-CZ" sz="2400" dirty="0"/>
              <a:t> (s otevřeným řetězcem) – </a:t>
            </a:r>
            <a:r>
              <a:rPr lang="cs-CZ" sz="2400" i="1" dirty="0">
                <a:solidFill>
                  <a:srgbClr val="0070C0"/>
                </a:solidFill>
              </a:rPr>
              <a:t>alkany, alkeny, </a:t>
            </a:r>
            <a:r>
              <a:rPr lang="cs-CZ" sz="2400" i="1" dirty="0" err="1">
                <a:solidFill>
                  <a:srgbClr val="0070C0"/>
                </a:solidFill>
              </a:rPr>
              <a:t>alkyny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r>
              <a:rPr lang="cs-CZ" sz="2800" b="1" dirty="0"/>
              <a:t>cyklické</a:t>
            </a:r>
            <a:r>
              <a:rPr lang="cs-CZ" sz="2800" dirty="0"/>
              <a:t> </a:t>
            </a:r>
            <a:r>
              <a:rPr lang="cs-CZ" sz="2400" dirty="0"/>
              <a:t>(s uzavřeným řetězcem) – </a:t>
            </a:r>
            <a:r>
              <a:rPr lang="cs-CZ" sz="2400" i="1" dirty="0">
                <a:solidFill>
                  <a:srgbClr val="0070C0"/>
                </a:solidFill>
              </a:rPr>
              <a:t>cykloalkany, </a:t>
            </a:r>
            <a:r>
              <a:rPr lang="cs-CZ" sz="2400" i="1" dirty="0" err="1">
                <a:solidFill>
                  <a:srgbClr val="0070C0"/>
                </a:solidFill>
              </a:rPr>
              <a:t>areny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endParaRPr lang="cs-CZ" sz="24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vazeb mezi atomy uhlíku</a:t>
            </a:r>
          </a:p>
          <a:p>
            <a:pPr lvl="1" eaLnBrk="1" hangingPunct="1">
              <a:defRPr/>
            </a:pPr>
            <a:r>
              <a:rPr lang="cs-CZ" sz="2800" b="1" dirty="0"/>
              <a:t>nasycené</a:t>
            </a:r>
            <a:r>
              <a:rPr lang="cs-CZ" sz="2400" dirty="0"/>
              <a:t> </a:t>
            </a:r>
            <a:r>
              <a:rPr lang="cs-CZ" sz="2400" i="1" dirty="0"/>
              <a:t>(pouze jednoduché vazby mezi atomy uhlíku) - </a:t>
            </a:r>
            <a:r>
              <a:rPr lang="cs-CZ" sz="2400" i="1" dirty="0">
                <a:solidFill>
                  <a:srgbClr val="0070C0"/>
                </a:solidFill>
              </a:rPr>
              <a:t>alkany</a:t>
            </a:r>
          </a:p>
          <a:p>
            <a:pPr lvl="1" eaLnBrk="1" hangingPunct="1">
              <a:defRPr/>
            </a:pPr>
            <a:r>
              <a:rPr lang="cs-CZ" sz="2800" b="1" dirty="0"/>
              <a:t>nenasycené</a:t>
            </a:r>
            <a:r>
              <a:rPr lang="cs-CZ" sz="2400" dirty="0"/>
              <a:t> (</a:t>
            </a:r>
            <a:r>
              <a:rPr lang="cs-CZ" sz="2400" i="1" dirty="0"/>
              <a:t>min. jedna násobná vazba) </a:t>
            </a:r>
            <a:r>
              <a:rPr lang="cs-CZ" sz="2400" i="1" dirty="0">
                <a:solidFill>
                  <a:srgbClr val="0070C0"/>
                </a:solidFill>
              </a:rPr>
              <a:t>alkeny, </a:t>
            </a:r>
            <a:r>
              <a:rPr lang="cs-CZ" sz="2400" i="1" dirty="0" err="1">
                <a:solidFill>
                  <a:srgbClr val="0070C0"/>
                </a:solidFill>
              </a:rPr>
              <a:t>alkyny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r>
              <a:rPr lang="cs-CZ" sz="2800" b="1" dirty="0"/>
              <a:t>aromatické</a:t>
            </a:r>
            <a:r>
              <a:rPr lang="cs-CZ" sz="2400" dirty="0"/>
              <a:t> </a:t>
            </a:r>
            <a:r>
              <a:rPr lang="cs-CZ" sz="2400" i="1" dirty="0"/>
              <a:t>(obsahují benzenové jádro)</a:t>
            </a:r>
            <a:r>
              <a:rPr lang="cs-CZ" sz="2400" i="1" dirty="0">
                <a:solidFill>
                  <a:srgbClr val="0070C0"/>
                </a:solidFill>
              </a:rPr>
              <a:t> </a:t>
            </a:r>
            <a:r>
              <a:rPr lang="cs-CZ" sz="2400" i="1" dirty="0" err="1">
                <a:solidFill>
                  <a:srgbClr val="0070C0"/>
                </a:solidFill>
              </a:rPr>
              <a:t>areny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428625"/>
            <a:ext cx="7704137" cy="4708525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Které vzorce se používají v organické chemii?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Sumární</a:t>
            </a:r>
            <a:r>
              <a:rPr lang="cs-CZ" sz="2400" dirty="0"/>
              <a:t> </a:t>
            </a:r>
            <a:r>
              <a:rPr lang="cs-CZ" sz="2400" dirty="0" smtClean="0"/>
              <a:t>(molekulový, součtový</a:t>
            </a:r>
            <a:r>
              <a:rPr lang="cs-CZ" sz="2400" dirty="0"/>
              <a:t>, souhrnný): 	</a:t>
            </a:r>
            <a:endParaRPr lang="cs-CZ" sz="2400" baseline="-25000" dirty="0"/>
          </a:p>
          <a:p>
            <a:pPr lvl="1" eaLnBrk="1" hangingPunct="1">
              <a:defRPr/>
            </a:pPr>
            <a:r>
              <a:rPr lang="cs-CZ" sz="2400" dirty="0"/>
              <a:t>vyjadřuje kvalitativní a kvantitativní zastoupení atomů					C</a:t>
            </a:r>
            <a:r>
              <a:rPr lang="cs-CZ" sz="2400" baseline="-25000" dirty="0"/>
              <a:t>2</a:t>
            </a:r>
            <a:r>
              <a:rPr lang="cs-CZ" sz="2400" dirty="0"/>
              <a:t>H</a:t>
            </a:r>
            <a:r>
              <a:rPr lang="cs-CZ" sz="2400" baseline="-25000" dirty="0"/>
              <a:t>6</a:t>
            </a:r>
            <a:endParaRPr lang="cs-CZ" sz="2400" dirty="0"/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Strukturní</a:t>
            </a:r>
            <a:r>
              <a:rPr lang="cs-CZ" sz="2400" dirty="0"/>
              <a:t> (rozvinutý):</a:t>
            </a:r>
          </a:p>
          <a:p>
            <a:pPr lvl="1" eaLnBrk="1" hangingPunct="1">
              <a:defRPr/>
            </a:pPr>
            <a:r>
              <a:rPr lang="cs-CZ" sz="2400" dirty="0"/>
              <a:t>pomocí vazebných čar vyjadřuje všechny vazby </a:t>
            </a:r>
          </a:p>
          <a:p>
            <a:pPr lvl="1" eaLnBrk="1" hangingPunct="1">
              <a:buFont typeface="Arial" charset="0"/>
              <a:buNone/>
              <a:defRPr/>
            </a:pPr>
            <a:r>
              <a:rPr lang="cs-CZ" sz="2400" dirty="0"/>
              <a:t>	mezi atomy v molekule     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Racionální </a:t>
            </a:r>
            <a:r>
              <a:rPr lang="cs-CZ" sz="2400" dirty="0"/>
              <a:t>(kondenzovaný strukturní):</a:t>
            </a:r>
            <a:endParaRPr lang="cs-CZ" sz="2400" baseline="-25000" dirty="0"/>
          </a:p>
          <a:p>
            <a:pPr lvl="1" eaLnBrk="1" hangingPunct="1">
              <a:defRPr/>
            </a:pPr>
            <a:r>
              <a:rPr lang="cs-CZ" sz="2400" dirty="0"/>
              <a:t>nejčastěji používaný                    CH</a:t>
            </a:r>
            <a:r>
              <a:rPr lang="cs-CZ" sz="2400" baseline="-25000" dirty="0"/>
              <a:t>3 </a:t>
            </a:r>
            <a:r>
              <a:rPr lang="cs-CZ" sz="2400" dirty="0"/>
              <a:t>-</a:t>
            </a:r>
            <a:r>
              <a:rPr lang="cs-CZ" sz="2400" baseline="-25000" dirty="0"/>
              <a:t> </a:t>
            </a:r>
            <a:r>
              <a:rPr lang="cs-CZ" sz="2400" dirty="0"/>
              <a:t>CH</a:t>
            </a:r>
            <a:r>
              <a:rPr lang="cs-CZ" sz="2400" baseline="-25000" dirty="0"/>
              <a:t>3</a:t>
            </a:r>
            <a:endParaRPr lang="cs-CZ" sz="2400" dirty="0"/>
          </a:p>
          <a:p>
            <a:pPr lvl="1" eaLnBrk="1" hangingPunct="1">
              <a:defRPr/>
            </a:pPr>
            <a:endParaRPr lang="cs-CZ" sz="2400" dirty="0"/>
          </a:p>
          <a:p>
            <a:pPr lvl="1" eaLnBrk="1" hangingPunct="1">
              <a:defRPr/>
            </a:pPr>
            <a:r>
              <a:rPr lang="cs-CZ" sz="2400" dirty="0"/>
              <a:t>vyjadřují druh a počet skupin atomů v molekule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750" y="-95250"/>
            <a:ext cx="8208963" cy="5202238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 se dělí organické sloučeniny?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0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chemického složení</a:t>
            </a:r>
          </a:p>
          <a:p>
            <a:pPr lvl="1" eaLnBrk="1" hangingPunct="1">
              <a:defRPr/>
            </a:pPr>
            <a:r>
              <a:rPr lang="cs-CZ" sz="2400" b="1" dirty="0"/>
              <a:t>uhlovodíky</a:t>
            </a:r>
            <a:r>
              <a:rPr lang="cs-CZ" sz="2400" dirty="0"/>
              <a:t> </a:t>
            </a:r>
            <a:r>
              <a:rPr lang="cs-CZ" sz="2400" i="1" dirty="0"/>
              <a:t>(obsahují pouze atomy C a H)</a:t>
            </a:r>
          </a:p>
          <a:p>
            <a:pPr lvl="1" eaLnBrk="1" hangingPunct="1">
              <a:defRPr/>
            </a:pPr>
            <a:r>
              <a:rPr lang="cs-CZ" sz="2400" b="1" dirty="0"/>
              <a:t>deriváty uhlovodíků</a:t>
            </a:r>
            <a:r>
              <a:rPr lang="cs-CZ" sz="2400" dirty="0"/>
              <a:t> </a:t>
            </a:r>
            <a:r>
              <a:rPr lang="cs-CZ" sz="2400" i="1" dirty="0"/>
              <a:t>(atom H nahrazen jiným atomem či funkční skupinou)</a:t>
            </a:r>
          </a:p>
          <a:p>
            <a:pPr lvl="1" eaLnBrk="1" hangingPunct="1">
              <a:defRPr/>
            </a:pPr>
            <a:endParaRPr lang="cs-CZ" sz="10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původu</a:t>
            </a:r>
          </a:p>
          <a:p>
            <a:pPr lvl="1" eaLnBrk="1" hangingPunct="1">
              <a:defRPr/>
            </a:pPr>
            <a:r>
              <a:rPr lang="cs-CZ" sz="2400" b="1" dirty="0"/>
              <a:t>přírodní</a:t>
            </a:r>
            <a:r>
              <a:rPr lang="cs-CZ" sz="2400" dirty="0"/>
              <a:t> </a:t>
            </a:r>
            <a:r>
              <a:rPr lang="cs-CZ" sz="2400" i="1" dirty="0"/>
              <a:t>(látky vyskytující se v přírodě</a:t>
            </a:r>
            <a:r>
              <a:rPr lang="cs-CZ" sz="2400" dirty="0"/>
              <a:t>)</a:t>
            </a:r>
          </a:p>
          <a:p>
            <a:pPr lvl="1" eaLnBrk="1" hangingPunct="1">
              <a:defRPr/>
            </a:pPr>
            <a:r>
              <a:rPr lang="cs-CZ" sz="2400" b="1" dirty="0"/>
              <a:t>umělé</a:t>
            </a:r>
            <a:r>
              <a:rPr lang="cs-CZ" sz="2400" dirty="0"/>
              <a:t> </a:t>
            </a:r>
            <a:r>
              <a:rPr lang="cs-CZ" sz="2400" i="1" dirty="0"/>
              <a:t>(látky neexistující v přírodě, vyrobené člověkem např. plasty, některé léky)</a:t>
            </a:r>
          </a:p>
          <a:p>
            <a:pPr lvl="1" eaLnBrk="1" hangingPunct="1">
              <a:defRPr/>
            </a:pPr>
            <a:r>
              <a:rPr lang="cs-CZ" sz="2400" b="1" dirty="0"/>
              <a:t>syntetické</a:t>
            </a:r>
            <a:r>
              <a:rPr lang="cs-CZ" sz="2400" dirty="0"/>
              <a:t> </a:t>
            </a:r>
            <a:r>
              <a:rPr lang="cs-CZ" sz="2400" i="1" dirty="0"/>
              <a:t>(člověkem vyrobená náhražka přírodních látek např. syntetický kaučuk, vlákna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92696"/>
            <a:ext cx="8229600" cy="720725"/>
          </a:xfrm>
        </p:spPr>
        <p:txBody>
          <a:bodyPr/>
          <a:lstStyle/>
          <a:p>
            <a:pPr algn="ctr"/>
            <a:r>
              <a:rPr lang="cs-CZ" sz="3600" dirty="0">
                <a:latin typeface="Arial Black" pitchFamily="34" charset="0"/>
              </a:rPr>
              <a:t>PŘÍRODNÍ LÁTKY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r>
              <a:rPr lang="cs-CZ" sz="2400" dirty="0"/>
              <a:t>Tvoří základ živé hmoty, to znamená, jsou součástí těl živočichů a rostlin. </a:t>
            </a:r>
          </a:p>
          <a:p>
            <a:r>
              <a:rPr lang="cs-CZ" sz="2400" dirty="0"/>
              <a:t>Přírodní látky jsou organické sloučeniny, které vznikají při chemických přeměnách v rostlinných a živočišných buňkách .</a:t>
            </a:r>
          </a:p>
          <a:p>
            <a:pPr>
              <a:buFontTx/>
              <a:buNone/>
            </a:pPr>
            <a:endParaRPr lang="cs-CZ" sz="2400" dirty="0"/>
          </a:p>
        </p:txBody>
      </p:sp>
      <p:grpSp>
        <p:nvGrpSpPr>
          <p:cNvPr id="21508" name="Skupina 9"/>
          <p:cNvGrpSpPr>
            <a:grpSpLocks/>
          </p:cNvGrpSpPr>
          <p:nvPr/>
        </p:nvGrpSpPr>
        <p:grpSpPr bwMode="auto">
          <a:xfrm>
            <a:off x="0" y="6307138"/>
            <a:ext cx="9144000" cy="536575"/>
            <a:chOff x="0" y="6307138"/>
            <a:chExt cx="9144000" cy="536575"/>
          </a:xfrm>
        </p:grpSpPr>
        <p:sp>
          <p:nvSpPr>
            <p:cNvPr id="21509" name="Podnadpis 2"/>
            <p:cNvSpPr txBox="1">
              <a:spLocks/>
            </p:cNvSpPr>
            <p:nvPr/>
          </p:nvSpPr>
          <p:spPr bwMode="auto">
            <a:xfrm>
              <a:off x="0" y="6367463"/>
              <a:ext cx="9144000" cy="476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marL="342900" indent="-34290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20000"/>
                </a:spcBef>
              </a:pPr>
              <a:r>
                <a:rPr lang="cs-CZ" sz="1200">
                  <a:solidFill>
                    <a:srgbClr val="B9CDE5"/>
                  </a:solidFill>
                  <a:cs typeface="Arial" charset="0"/>
                </a:rPr>
                <a:t>	       </a:t>
              </a:r>
              <a:r>
                <a:rPr lang="cs-CZ" sz="1200">
                  <a:cs typeface="Arial" charset="0"/>
                </a:rPr>
                <a:t>CHEMIE          9. ročník</a:t>
              </a:r>
            </a:p>
            <a:p>
              <a:pPr>
                <a:lnSpc>
                  <a:spcPct val="90000"/>
                </a:lnSpc>
                <a:spcBef>
                  <a:spcPct val="20000"/>
                </a:spcBef>
              </a:pPr>
              <a:r>
                <a:rPr lang="cs-CZ" sz="1200">
                  <a:cs typeface="Arial" charset="0"/>
                </a:rPr>
                <a:t>	       ZŠ MĚSTEC KRÁLOVÉ			                     		           	 PŘÍRODNÍ  LÁTKY</a:t>
              </a:r>
            </a:p>
          </p:txBody>
        </p:sp>
        <p:cxnSp>
          <p:nvCxnSpPr>
            <p:cNvPr id="7" name="Přímá spojovací čára 6"/>
            <p:cNvCxnSpPr>
              <a:cxnSpLocks noChangeShapeType="1"/>
            </p:cNvCxnSpPr>
            <p:nvPr/>
          </p:nvCxnSpPr>
          <p:spPr bwMode="auto">
            <a:xfrm>
              <a:off x="0" y="6307138"/>
              <a:ext cx="9144000" cy="1587"/>
            </a:xfrm>
            <a:prstGeom prst="line">
              <a:avLst/>
            </a:prstGeom>
            <a:noFill/>
            <a:ln w="9525" algn="ctr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pic>
          <p:nvPicPr>
            <p:cNvPr id="21511" name="Picture 8" descr="Nový obrázek ve formátu SVG">
              <a:hlinkClick r:id="rId2" tooltip="Nový obrázek ve formátu SVG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406" y="6329822"/>
              <a:ext cx="500066" cy="5000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aphicFrame>
        <p:nvGraphicFramePr>
          <p:cNvPr id="21649" name="Group 1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4719663"/>
              </p:ext>
            </p:extLst>
          </p:nvPr>
        </p:nvGraphicFramePr>
        <p:xfrm>
          <a:off x="467543" y="3714750"/>
          <a:ext cx="8208913" cy="2087563"/>
        </p:xfrm>
        <a:graphic>
          <a:graphicData uri="http://schemas.openxmlformats.org/drawingml/2006/table">
            <a:tbl>
              <a:tblPr/>
              <a:tblGrid>
                <a:gridCol w="702800"/>
                <a:gridCol w="1193522"/>
                <a:gridCol w="1123861"/>
                <a:gridCol w="1052652"/>
                <a:gridCol w="982991"/>
                <a:gridCol w="920839"/>
                <a:gridCol w="1326882"/>
                <a:gridCol w="905366"/>
              </a:tblGrid>
              <a:tr h="695325">
                <a:tc gridSpan="8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přírodní látky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6913"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energetické živiny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biokatalyzátory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nukleové kyseliny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Alka-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loidy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95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tuky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sacharidy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bílkoviny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vitamíny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enzymy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hormo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0884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8" dur="500"/>
                                        <p:tgtEl>
                                          <p:spTgt spid="21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352928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FontTx/>
              <a:buNone/>
            </a:pPr>
            <a:r>
              <a:rPr lang="cs-CZ" sz="36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TUKY  ( LIPIDY)</a:t>
            </a:r>
          </a:p>
          <a:p>
            <a:pPr algn="ctr">
              <a:buFontTx/>
              <a:buNone/>
            </a:pPr>
            <a:r>
              <a:rPr lang="cs-CZ" sz="24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Tuky jsou estery</a:t>
            </a:r>
            <a:r>
              <a:rPr lang="cs-CZ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vyšších karboxylových </a:t>
            </a:r>
          </a:p>
          <a:p>
            <a:pPr algn="ctr">
              <a:buFontTx/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kyselin (říkáme jim mastné kyseliny) a glycerolu.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mastné </a:t>
            </a:r>
            <a:r>
              <a:rPr lang="cs-CZ" sz="2400" dirty="0" smtClean="0"/>
              <a:t>kyseliny: palmitová, stearová, olejová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tuky </a:t>
            </a:r>
            <a:r>
              <a:rPr lang="cs-CZ" sz="2400" dirty="0" smtClean="0"/>
              <a:t>jsou důležitou složkou potravy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nejbohatší </a:t>
            </a:r>
            <a:r>
              <a:rPr lang="cs-CZ" sz="2400" dirty="0" smtClean="0"/>
              <a:t>zdroj energie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zásobní </a:t>
            </a:r>
            <a:r>
              <a:rPr lang="cs-CZ" sz="2400" dirty="0" smtClean="0"/>
              <a:t>a ochranná látka v těle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vznikají </a:t>
            </a:r>
            <a:r>
              <a:rPr lang="cs-CZ" sz="2400" dirty="0" smtClean="0"/>
              <a:t>esterifikací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Tx/>
              <a:buNone/>
            </a:pPr>
            <a:endParaRPr lang="cs-CZ" dirty="0" smtClean="0"/>
          </a:p>
          <a:p>
            <a:pPr algn="ctr">
              <a:buFontTx/>
              <a:buNone/>
            </a:pPr>
            <a:r>
              <a:rPr lang="cs-CZ" sz="20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ESTERIFIKACE</a:t>
            </a:r>
          </a:p>
          <a:p>
            <a:pPr algn="ctr">
              <a:buFontTx/>
              <a:buNone/>
            </a:pPr>
            <a:endParaRPr lang="cs-CZ" sz="800" b="1" dirty="0" smtClean="0"/>
          </a:p>
          <a:p>
            <a:pPr algn="ctr">
              <a:buFontTx/>
              <a:buNone/>
            </a:pPr>
            <a:r>
              <a:rPr lang="cs-CZ" sz="2000" b="1" dirty="0" smtClean="0">
                <a:solidFill>
                  <a:srgbClr val="660066"/>
                </a:solidFill>
              </a:rPr>
              <a:t>glycerol + mastné kyseliny ----&gt; tuk + voda</a:t>
            </a:r>
            <a:endParaRPr lang="cs-CZ" sz="2000" b="1" dirty="0">
              <a:solidFill>
                <a:srgbClr val="660066"/>
              </a:solidFill>
            </a:endParaRPr>
          </a:p>
        </p:txBody>
      </p:sp>
      <p:pic>
        <p:nvPicPr>
          <p:cNvPr id="1026" name="Picture 2" descr="C:\Users\Hana\AppData\Local\Microsoft\Windows\Temporary Internet Files\Content.IE5\V8F8STLP\MC900234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80928"/>
            <a:ext cx="2397659" cy="2003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6164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Hanka\AppData\Local\Microsoft\Windows\Temporary Internet Files\Content.IE5\5IX9W3MI\MC9003357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988840"/>
            <a:ext cx="1656184" cy="1854786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323528" y="332656"/>
            <a:ext cx="8496944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indent="-609600">
              <a:buFontTx/>
              <a:buNone/>
            </a:pPr>
            <a:r>
              <a:rPr lang="cs-CZ" sz="2800" b="1" dirty="0" smtClean="0">
                <a:solidFill>
                  <a:srgbClr val="660066"/>
                </a:solidFill>
              </a:rPr>
              <a:t>Rozdělení tuků podle skupenství</a:t>
            </a:r>
            <a:r>
              <a:rPr lang="cs-CZ" sz="2800" b="1" dirty="0" smtClean="0">
                <a:solidFill>
                  <a:srgbClr val="660066"/>
                </a:solidFill>
              </a:rPr>
              <a:t>:</a:t>
            </a:r>
            <a:endParaRPr lang="cs-CZ" sz="2800" b="1" dirty="0" smtClean="0">
              <a:solidFill>
                <a:srgbClr val="660066"/>
              </a:solidFill>
            </a:endParaRPr>
          </a:p>
          <a:p>
            <a:pPr marL="609600" indent="-609600"/>
            <a:r>
              <a:rPr lang="cs-CZ" sz="2400" b="1" dirty="0" smtClean="0"/>
              <a:t>kapalné</a:t>
            </a:r>
            <a:r>
              <a:rPr lang="cs-CZ" sz="2400" dirty="0" smtClean="0"/>
              <a:t> (oleje) - obsahují větší množství 					nenasycených mastných kyselin</a:t>
            </a:r>
          </a:p>
          <a:p>
            <a:pPr marL="609600" indent="-609600"/>
            <a:r>
              <a:rPr lang="cs-CZ" sz="2400" b="1" dirty="0" smtClean="0"/>
              <a:t>tuhé</a:t>
            </a:r>
            <a:r>
              <a:rPr lang="cs-CZ" sz="2400" dirty="0" smtClean="0"/>
              <a:t> - obsahují zejména nasycené mastné kyseliny</a:t>
            </a:r>
          </a:p>
          <a:p>
            <a:pPr marL="609600" indent="-609600"/>
            <a:endParaRPr lang="cs-CZ" sz="2400" dirty="0" smtClean="0"/>
          </a:p>
          <a:p>
            <a:pPr marL="609600" indent="-609600">
              <a:buFontTx/>
              <a:buNone/>
            </a:pPr>
            <a:r>
              <a:rPr lang="cs-CZ" sz="2800" b="1" dirty="0" smtClean="0">
                <a:solidFill>
                  <a:srgbClr val="660066"/>
                </a:solidFill>
              </a:rPr>
              <a:t>Rozdělení tuků podle původu:</a:t>
            </a:r>
          </a:p>
          <a:p>
            <a:pPr marL="609600" indent="-609600"/>
            <a:r>
              <a:rPr lang="cs-CZ" sz="2400" b="1" dirty="0" smtClean="0"/>
              <a:t>rostlinné</a:t>
            </a:r>
            <a:r>
              <a:rPr lang="cs-CZ" sz="2400" dirty="0" smtClean="0"/>
              <a:t> – jsou získávány z rostlin, které hromadí </a:t>
            </a:r>
            <a:endParaRPr lang="cs-CZ" sz="2400" dirty="0"/>
          </a:p>
          <a:p>
            <a:pPr marL="609600" indent="-609600"/>
            <a:r>
              <a:rPr lang="cs-CZ" sz="2400" dirty="0" smtClean="0"/>
              <a:t>ve </a:t>
            </a:r>
            <a:r>
              <a:rPr lang="cs-CZ" sz="2400" dirty="0" smtClean="0"/>
              <a:t>svých plodech, semenech </a:t>
            </a:r>
            <a:r>
              <a:rPr lang="cs-CZ" sz="2400" dirty="0" smtClean="0"/>
              <a:t>tuky</a:t>
            </a:r>
          </a:p>
          <a:p>
            <a:pPr marL="609600" indent="-609600">
              <a:buFontTx/>
              <a:buNone/>
            </a:pPr>
            <a:r>
              <a:rPr lang="cs-CZ" sz="2400" dirty="0" smtClean="0"/>
              <a:t>např</a:t>
            </a:r>
            <a:r>
              <a:rPr lang="cs-CZ" sz="2400" dirty="0" smtClean="0"/>
              <a:t>. palma olejná, kokos, olejniny (řepka, sója,      slunečnice) </a:t>
            </a:r>
          </a:p>
          <a:p>
            <a:pPr marL="609600" indent="-609600"/>
            <a:r>
              <a:rPr lang="cs-CZ" sz="2400" b="1" dirty="0" smtClean="0"/>
              <a:t>živočišné</a:t>
            </a:r>
            <a:r>
              <a:rPr lang="cs-CZ" sz="2400" dirty="0" smtClean="0"/>
              <a:t> – sádlo, </a:t>
            </a:r>
            <a:r>
              <a:rPr lang="cs-CZ" sz="2400" dirty="0" smtClean="0"/>
              <a:t>lůj, máslo</a:t>
            </a:r>
            <a:endParaRPr lang="cs-CZ" sz="2400" dirty="0"/>
          </a:p>
        </p:txBody>
      </p:sp>
      <p:pic>
        <p:nvPicPr>
          <p:cNvPr id="1026" name="Picture 2" descr="C:\Users\Hanka\AppData\Local\Microsoft\Windows\Temporary Internet Files\Content.IE5\5IX9W3MI\MC9001922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4791057"/>
            <a:ext cx="2664296" cy="1759459"/>
          </a:xfrm>
          <a:prstGeom prst="rect">
            <a:avLst/>
          </a:prstGeom>
          <a:noFill/>
        </p:spPr>
      </p:pic>
      <p:pic>
        <p:nvPicPr>
          <p:cNvPr id="1028" name="Picture 4" descr="C:\Users\Hanka\AppData\Local\Microsoft\Windows\Temporary Internet Files\Content.IE5\V0I282ZC\MC9003190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856971"/>
            <a:ext cx="1836115" cy="1627632"/>
          </a:xfrm>
          <a:prstGeom prst="rect">
            <a:avLst/>
          </a:prstGeom>
          <a:noFill/>
        </p:spPr>
      </p:pic>
      <p:pic>
        <p:nvPicPr>
          <p:cNvPr id="2050" name="Picture 2" descr="C:\Users\Hana\AppData\Local\Microsoft\Windows\Temporary Internet Files\Content.IE5\I2FZMMEU\MC9001955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933056"/>
            <a:ext cx="2081132" cy="2551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a\AppData\Local\Microsoft\Windows\Temporary Internet Files\Content.IE5\DWQ6KBJO\MC9002461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5435" y="354700"/>
            <a:ext cx="132768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496944" cy="57061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400" b="1" dirty="0" smtClean="0">
                <a:solidFill>
                  <a:srgbClr val="660066"/>
                </a:solidFill>
              </a:rPr>
              <a:t>Funkce tuků v živých organismech:</a:t>
            </a:r>
            <a:r>
              <a:rPr lang="cs-CZ" sz="2400" dirty="0" smtClean="0">
                <a:solidFill>
                  <a:srgbClr val="660066"/>
                </a:solidFill>
              </a:rPr>
              <a:t> </a:t>
            </a:r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dirty="0" smtClean="0"/>
              <a:t> zásobní látky </a:t>
            </a:r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dirty="0" smtClean="0"/>
              <a:t> mají funkci tepelně-izolačních látek a ochrany orgánů </a:t>
            </a:r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dirty="0" smtClean="0"/>
              <a:t> strukturní - podílejí se na výstavbě buněk </a:t>
            </a:r>
          </a:p>
          <a:p>
            <a:pPr>
              <a:lnSpc>
                <a:spcPct val="80000"/>
              </a:lnSpc>
            </a:pPr>
            <a:endParaRPr lang="cs-CZ" sz="24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 dirty="0" smtClean="0">
                <a:solidFill>
                  <a:srgbClr val="660066"/>
                </a:solidFill>
              </a:rPr>
              <a:t>Vlastností tuků: </a:t>
            </a:r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dirty="0" smtClean="0"/>
              <a:t> nízká teplota tání </a:t>
            </a:r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dirty="0" smtClean="0"/>
              <a:t> nerozpustné ve vodě  </a:t>
            </a:r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dirty="0" smtClean="0"/>
              <a:t> rozpustné v organických rozpouštědlech </a:t>
            </a:r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dirty="0" smtClean="0"/>
              <a:t> jsou lehčí než voda a </a:t>
            </a:r>
            <a:r>
              <a:rPr lang="cs-CZ" sz="2400" dirty="0" err="1" smtClean="0"/>
              <a:t>hydrofóbní</a:t>
            </a:r>
            <a:r>
              <a:rPr lang="cs-CZ" sz="2400" dirty="0" smtClean="0"/>
              <a:t> (vodu odpuzující) </a:t>
            </a:r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dirty="0" smtClean="0"/>
              <a:t> žluknou = rozkládají se na glycerol a mastné kyseliny, změna barvy tuku a zápachu </a:t>
            </a:r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r>
              <a:rPr lang="cs-CZ" sz="2400" dirty="0" smtClean="0"/>
              <a:t> zmýdelňování (výroba mýdel): </a:t>
            </a:r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endParaRPr lang="cs-CZ" sz="2400" dirty="0" smtClean="0"/>
          </a:p>
          <a:p>
            <a:pPr>
              <a:lnSpc>
                <a:spcPct val="80000"/>
              </a:lnSpc>
              <a:buFont typeface="Arial" pitchFamily="34" charset="0"/>
              <a:buChar char="•"/>
            </a:pPr>
            <a:endParaRPr lang="cs-CZ" sz="2400" dirty="0" smtClean="0"/>
          </a:p>
          <a:p>
            <a:pPr algn="ctr">
              <a:lnSpc>
                <a:spcPct val="80000"/>
              </a:lnSpc>
              <a:buFontTx/>
              <a:buNone/>
            </a:pPr>
            <a:endParaRPr lang="cs-CZ" sz="2400" b="1" dirty="0" smtClean="0"/>
          </a:p>
          <a:p>
            <a:pPr algn="ctr">
              <a:lnSpc>
                <a:spcPct val="80000"/>
              </a:lnSpc>
              <a:buFontTx/>
              <a:buNone/>
            </a:pPr>
            <a:endParaRPr lang="cs-CZ" sz="2400" b="1" dirty="0" smtClean="0"/>
          </a:p>
          <a:p>
            <a:pPr algn="ctr">
              <a:lnSpc>
                <a:spcPct val="80000"/>
              </a:lnSpc>
              <a:buFontTx/>
              <a:buNone/>
            </a:pPr>
            <a:endParaRPr lang="cs-CZ" sz="2400" b="1" dirty="0" smtClean="0"/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400" b="1" dirty="0" smtClean="0"/>
              <a:t>tuk + hydroxid sodný (draselný) ---&gt; glycerol + mýdlo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2050" name="Picture 2" descr="C:\Users\Hanka\AppData\Local\Microsoft\Windows\Temporary Internet Files\Content.IE5\HEMOSXUU\MC9000528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484784"/>
            <a:ext cx="2091229" cy="1368152"/>
          </a:xfrm>
          <a:prstGeom prst="rect">
            <a:avLst/>
          </a:prstGeom>
          <a:noFill/>
        </p:spPr>
      </p:pic>
      <p:pic>
        <p:nvPicPr>
          <p:cNvPr id="2051" name="Picture 3" descr="C:\Users\Hanka\AppData\Local\Microsoft\Windows\Temporary Internet Files\Content.IE5\PPV4F29P\MC9003254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573016"/>
            <a:ext cx="1456639" cy="18150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7"/>
            <a:ext cx="849694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cs-CZ" sz="2400" b="1" dirty="0" smtClean="0">
                <a:solidFill>
                  <a:srgbClr val="660066"/>
                </a:solidFill>
              </a:rPr>
              <a:t>Použití: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potravina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ve farmacii se využívají zejména jako základ mastí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výroba barviv a laků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výroba mýdel a saponátů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3074" name="Picture 2" descr="C:\Users\Hanka\AppData\Local\Microsoft\Windows\Temporary Internet Files\Content.IE5\BBBZBY30\MC9000404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365104"/>
            <a:ext cx="2664296" cy="1728192"/>
          </a:xfrm>
          <a:prstGeom prst="rect">
            <a:avLst/>
          </a:prstGeom>
          <a:noFill/>
        </p:spPr>
      </p:pic>
      <p:pic>
        <p:nvPicPr>
          <p:cNvPr id="3075" name="Picture 3" descr="C:\Users\Hanka\AppData\Local\Microsoft\Windows\Temporary Internet Files\Content.IE5\Y501ZTEU\MC9003503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404664"/>
            <a:ext cx="1804657" cy="1264467"/>
          </a:xfrm>
          <a:prstGeom prst="rect">
            <a:avLst/>
          </a:prstGeom>
          <a:noFill/>
        </p:spPr>
      </p:pic>
      <p:pic>
        <p:nvPicPr>
          <p:cNvPr id="3076" name="Picture 4" descr="C:\Users\Hanka\AppData\Local\Microsoft\Windows\Temporary Internet Files\Content.IE5\PPV4F29P\MC9003710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908720"/>
            <a:ext cx="1962302" cy="1414577"/>
          </a:xfrm>
          <a:prstGeom prst="rect">
            <a:avLst/>
          </a:prstGeom>
          <a:noFill/>
        </p:spPr>
      </p:pic>
      <p:pic>
        <p:nvPicPr>
          <p:cNvPr id="3077" name="Picture 5" descr="C:\Users\Hanka\AppData\Local\Microsoft\Windows\Temporary Internet Files\Content.IE5\N73KER4X\MC90044038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1916832"/>
            <a:ext cx="2239144" cy="21602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344759" y="404664"/>
            <a:ext cx="8496944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dirty="0"/>
              <a:t>ZDROJE</a:t>
            </a:r>
            <a:r>
              <a:rPr lang="cs-CZ" dirty="0" smtClean="0"/>
              <a:t>:</a:t>
            </a:r>
          </a:p>
          <a:p>
            <a:pPr>
              <a:buFontTx/>
              <a:buNone/>
            </a:pPr>
            <a:r>
              <a:rPr lang="cs-CZ" dirty="0"/>
              <a:t>Obrázky:</a:t>
            </a:r>
          </a:p>
          <a:p>
            <a:pPr>
              <a:buFontTx/>
              <a:buNone/>
            </a:pPr>
            <a:r>
              <a:rPr lang="en-US" dirty="0">
                <a:cs typeface="Arial" charset="0"/>
              </a:rPr>
              <a:t>[</a:t>
            </a:r>
            <a:r>
              <a:rPr lang="cs-CZ" dirty="0">
                <a:cs typeface="Arial" charset="0"/>
              </a:rPr>
              <a:t>cit. </a:t>
            </a:r>
            <a:r>
              <a:rPr lang="cs-CZ" dirty="0" smtClean="0">
                <a:cs typeface="Arial" charset="0"/>
              </a:rPr>
              <a:t>2012-4-12</a:t>
            </a:r>
            <a:r>
              <a:rPr lang="en-US" dirty="0" smtClean="0">
                <a:cs typeface="Arial" charset="0"/>
              </a:rPr>
              <a:t>]</a:t>
            </a:r>
            <a:r>
              <a:rPr lang="cs-CZ" dirty="0" smtClean="0">
                <a:cs typeface="Arial" charset="0"/>
              </a:rPr>
              <a:t> :</a:t>
            </a:r>
            <a:endParaRPr lang="cs-CZ" dirty="0">
              <a:cs typeface="Arial" charset="0"/>
            </a:endParaRPr>
          </a:p>
          <a:p>
            <a:pPr>
              <a:buFontTx/>
              <a:buNone/>
            </a:pPr>
            <a:r>
              <a:rPr lang="cs-CZ" dirty="0" smtClean="0"/>
              <a:t>Kliparty Microsoft Office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624</TotalTime>
  <Words>415</Words>
  <Application>Microsoft Office PowerPoint</Application>
  <PresentationFormat>Předvádění na obrazovce (4:3)</PresentationFormat>
  <Paragraphs>137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PŘÍRODNÍ LÁTKY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Organická chemie, deriváty uhlovodíků, alkoholy</dc:title>
  <dc:subject>chemie</dc:subject>
  <dc:creator>Ing. Hana Zmrhalová</dc:creator>
  <cp:keywords>organická chemie, deriváty; alkoholy, fenoly</cp:keywords>
  <cp:lastModifiedBy>Hana</cp:lastModifiedBy>
  <cp:revision>69</cp:revision>
  <dcterms:created xsi:type="dcterms:W3CDTF">2011-10-04T09:03:37Z</dcterms:created>
  <dcterms:modified xsi:type="dcterms:W3CDTF">2012-06-03T13:19:54Z</dcterms:modified>
</cp:coreProperties>
</file>