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14"/>
  </p:notesMasterIdLst>
  <p:sldIdLst>
    <p:sldId id="259" r:id="rId2"/>
    <p:sldId id="260" r:id="rId3"/>
    <p:sldId id="261" r:id="rId4"/>
    <p:sldId id="262" r:id="rId5"/>
    <p:sldId id="263" r:id="rId6"/>
    <p:sldId id="274" r:id="rId7"/>
    <p:sldId id="278" r:id="rId8"/>
    <p:sldId id="279" r:id="rId9"/>
    <p:sldId id="280" r:id="rId10"/>
    <p:sldId id="282" r:id="rId11"/>
    <p:sldId id="281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61" autoAdjust="0"/>
    <p:restoredTop sz="94660"/>
  </p:normalViewPr>
  <p:slideViewPr>
    <p:cSldViewPr>
      <p:cViewPr>
        <p:scale>
          <a:sx n="81" d="100"/>
          <a:sy n="81" d="100"/>
        </p:scale>
        <p:origin x="-624" y="-5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294B3695-0CC8-4AFE-B613-A625710284D1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9806B6C3-7E85-4B32-94A3-1C282FD3AE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82040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fld id="{965F056F-5B2E-45D9-BDA5-F690EF6D4911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99EF987-7E39-474D-B64C-EB9581966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6014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497E8-9241-419C-A976-F04A40D7F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5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7729B6-3CD0-483F-8489-BD7B21F15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8377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72644-B2B7-41BE-BFA5-18ADD432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56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08FAD-ED45-46D9-A9DC-716B4E82F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9349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DF6675-C0B4-41ED-B4C1-95502D50D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9978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A979A2-98AD-4E11-94A4-3E450774FC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6018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EE9EDB-FA3E-4796-AEB2-65D770273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6544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1E8745-7B1D-4D55-A7ED-CCDD3B28E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170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DAF8-54F2-4756-BD80-52854AAA8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0575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EDE5A4-6D9E-4E71-ACD4-E4550656EB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4780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hangingPunct="1"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58179A17-B786-499B-92FD-186CB14D5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4" r:id="rId2"/>
    <p:sldLayoutId id="2147483722" r:id="rId3"/>
    <p:sldLayoutId id="2147483715" r:id="rId4"/>
    <p:sldLayoutId id="2147483716" r:id="rId5"/>
    <p:sldLayoutId id="2147483717" r:id="rId6"/>
    <p:sldLayoutId id="2147483723" r:id="rId7"/>
    <p:sldLayoutId id="2147483718" r:id="rId8"/>
    <p:sldLayoutId id="2147483724" r:id="rId9"/>
    <p:sldLayoutId id="2147483719" r:id="rId10"/>
    <p:sldLayoutId id="214748372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Science-symbol-2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VY_32_INOVACE_18 CH 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PŘÍRODNÍ SLOUČENINY,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r>
              <a:rPr lang="cs-CZ" sz="1600" b="1" dirty="0" smtClean="0">
                <a:solidFill>
                  <a:schemeClr val="tx2"/>
                </a:solidFill>
              </a:rPr>
              <a:t> BÍLKOVINY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zopakování základních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pojmů organické chemie, výkladu a procvičování 	přírodních sloučenin se zaměřením na bílkoviny.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16.4.2012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15448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prvky obsahují organické sloučeniny?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vždy C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t-BR" sz="2400" dirty="0"/>
              <a:t>velmi </a:t>
            </a:r>
            <a:r>
              <a:rPr lang="cs-CZ" sz="2400" dirty="0"/>
              <a:t>č</a:t>
            </a:r>
            <a:r>
              <a:rPr lang="pt-BR" sz="2400" dirty="0"/>
              <a:t>asto H, O, N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pl-PL" sz="2400" dirty="0"/>
              <a:t>občas S, P, halogeny...</a:t>
            </a:r>
          </a:p>
          <a:p>
            <a:pPr eaLnBrk="1" hangingPunct="1">
              <a:defRPr/>
            </a:pPr>
            <a:endParaRPr lang="pl-PL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Jaké jsou zdroje organických látek?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příprava z anorganických sloučenin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výroba z přírodních zdrojů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fosilní zdroje - ropa, uhlí, zemní plyn, rašelina apod.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 recentní (současné) zdroje - rostlinné a živočišné organismy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650" y="350838"/>
            <a:ext cx="7777163" cy="578619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typu uhlíkového řetězce</a:t>
            </a:r>
          </a:p>
          <a:p>
            <a:pPr lvl="1" eaLnBrk="1" hangingPunct="1">
              <a:defRPr/>
            </a:pPr>
            <a:r>
              <a:rPr lang="cs-CZ" sz="2800" b="1" dirty="0"/>
              <a:t>acyklické</a:t>
            </a:r>
            <a:r>
              <a:rPr lang="cs-CZ" sz="2400" dirty="0"/>
              <a:t> (s otevřeným řetězcem) – </a:t>
            </a:r>
            <a:r>
              <a:rPr lang="cs-CZ" sz="2400" i="1" dirty="0">
                <a:solidFill>
                  <a:srgbClr val="0070C0"/>
                </a:solidFill>
              </a:rPr>
              <a:t>alkany, 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cyklické</a:t>
            </a:r>
            <a:r>
              <a:rPr lang="cs-CZ" sz="2800" dirty="0"/>
              <a:t> </a:t>
            </a:r>
            <a:r>
              <a:rPr lang="cs-CZ" sz="2400" dirty="0"/>
              <a:t>(s uzavřeným řetězcem) – </a:t>
            </a:r>
            <a:r>
              <a:rPr lang="cs-CZ" sz="2400" i="1" dirty="0">
                <a:solidFill>
                  <a:srgbClr val="0070C0"/>
                </a:solidFill>
              </a:rPr>
              <a:t>cykloalkany,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vazeb mezi atomy uhlíku</a:t>
            </a:r>
          </a:p>
          <a:p>
            <a:pPr lvl="1" eaLnBrk="1" hangingPunct="1">
              <a:defRPr/>
            </a:pPr>
            <a:r>
              <a:rPr lang="cs-CZ" sz="2800" b="1" dirty="0"/>
              <a:t>nasycené</a:t>
            </a:r>
            <a:r>
              <a:rPr lang="cs-CZ" sz="2400" dirty="0"/>
              <a:t> </a:t>
            </a:r>
            <a:r>
              <a:rPr lang="cs-CZ" sz="2400" i="1" dirty="0"/>
              <a:t>(pouze jednoduché vazby mezi atomy uhlíku) - </a:t>
            </a:r>
            <a:r>
              <a:rPr lang="cs-CZ" sz="2400" i="1" dirty="0">
                <a:solidFill>
                  <a:srgbClr val="0070C0"/>
                </a:solidFill>
              </a:rPr>
              <a:t>alkany</a:t>
            </a:r>
          </a:p>
          <a:p>
            <a:pPr lvl="1" eaLnBrk="1" hangingPunct="1">
              <a:defRPr/>
            </a:pPr>
            <a:r>
              <a:rPr lang="cs-CZ" sz="2800" b="1" dirty="0"/>
              <a:t>nenasycené</a:t>
            </a:r>
            <a:r>
              <a:rPr lang="cs-CZ" sz="2400" dirty="0"/>
              <a:t> (</a:t>
            </a:r>
            <a:r>
              <a:rPr lang="cs-CZ" sz="2400" i="1" dirty="0"/>
              <a:t>min. jedna násobná vazba) </a:t>
            </a:r>
            <a:r>
              <a:rPr lang="cs-CZ" sz="2400" i="1" dirty="0">
                <a:solidFill>
                  <a:srgbClr val="0070C0"/>
                </a:solidFill>
              </a:rPr>
              <a:t>alkeny, </a:t>
            </a:r>
            <a:r>
              <a:rPr lang="cs-CZ" sz="2400" i="1" dirty="0" err="1">
                <a:solidFill>
                  <a:srgbClr val="0070C0"/>
                </a:solidFill>
              </a:rPr>
              <a:t>alkyny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r>
              <a:rPr lang="cs-CZ" sz="2800" b="1" dirty="0"/>
              <a:t>aromatické</a:t>
            </a:r>
            <a:r>
              <a:rPr lang="cs-CZ" sz="2400" dirty="0"/>
              <a:t> </a:t>
            </a:r>
            <a:r>
              <a:rPr lang="cs-CZ" sz="2400" i="1" dirty="0"/>
              <a:t>(obsahují benzenové jádro)</a:t>
            </a:r>
            <a:r>
              <a:rPr lang="cs-CZ" sz="2400" i="1" dirty="0">
                <a:solidFill>
                  <a:srgbClr val="0070C0"/>
                </a:solidFill>
              </a:rPr>
              <a:t> </a:t>
            </a:r>
            <a:r>
              <a:rPr lang="cs-CZ" sz="2400" i="1" dirty="0" err="1">
                <a:solidFill>
                  <a:srgbClr val="0070C0"/>
                </a:solidFill>
              </a:rPr>
              <a:t>areny</a:t>
            </a:r>
            <a:endParaRPr lang="cs-CZ" sz="2400" i="1" dirty="0">
              <a:solidFill>
                <a:srgbClr val="0070C0"/>
              </a:solidFill>
            </a:endParaRPr>
          </a:p>
          <a:p>
            <a:pPr lvl="1" eaLnBrk="1" hangingPunct="1">
              <a:defRPr/>
            </a:pP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4213" y="428625"/>
            <a:ext cx="7704137" cy="4708525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Které vzorce se používají v organické chemii?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Sumární</a:t>
            </a:r>
            <a:r>
              <a:rPr lang="cs-CZ" sz="2400" dirty="0"/>
              <a:t> </a:t>
            </a:r>
            <a:r>
              <a:rPr lang="cs-CZ" sz="2400" dirty="0" smtClean="0"/>
              <a:t>(molekulový, součtový</a:t>
            </a:r>
            <a:r>
              <a:rPr lang="cs-CZ" sz="2400" dirty="0"/>
              <a:t>, souhrnný): 	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vyjadřuje kvalitativní a kvantitativní zastoupení atomů					C</a:t>
            </a:r>
            <a:r>
              <a:rPr lang="cs-CZ" sz="2400" baseline="-25000" dirty="0"/>
              <a:t>2</a:t>
            </a:r>
            <a:r>
              <a:rPr lang="cs-CZ" sz="2400" dirty="0"/>
              <a:t>H</a:t>
            </a:r>
            <a:r>
              <a:rPr lang="cs-CZ" sz="2400" baseline="-25000" dirty="0"/>
              <a:t>6</a:t>
            </a:r>
            <a:endParaRPr lang="cs-CZ" sz="2400" dirty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Strukturní</a:t>
            </a:r>
            <a:r>
              <a:rPr lang="cs-CZ" sz="2400" dirty="0"/>
              <a:t> (rozvinutý):</a:t>
            </a:r>
          </a:p>
          <a:p>
            <a:pPr lvl="1" eaLnBrk="1" hangingPunct="1">
              <a:defRPr/>
            </a:pPr>
            <a:r>
              <a:rPr lang="cs-CZ" sz="2400" dirty="0"/>
              <a:t>pomocí vazebných čar vyjadřuje všechny vazby </a:t>
            </a:r>
          </a:p>
          <a:p>
            <a:pPr lvl="1" eaLnBrk="1" hangingPunct="1">
              <a:buFont typeface="Arial" charset="0"/>
              <a:buNone/>
              <a:defRPr/>
            </a:pPr>
            <a:r>
              <a:rPr lang="cs-CZ" sz="2400" dirty="0"/>
              <a:t>	mezi atomy v molekule    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b="1" u="sng" dirty="0"/>
              <a:t>Racionální </a:t>
            </a:r>
            <a:r>
              <a:rPr lang="cs-CZ" sz="2400" dirty="0"/>
              <a:t>(kondenzovaný strukturní):</a:t>
            </a:r>
            <a:endParaRPr lang="cs-CZ" sz="2400" baseline="-25000" dirty="0"/>
          </a:p>
          <a:p>
            <a:pPr lvl="1" eaLnBrk="1" hangingPunct="1">
              <a:defRPr/>
            </a:pPr>
            <a:r>
              <a:rPr lang="cs-CZ" sz="2400" dirty="0"/>
              <a:t>nejčastěji používaný                    CH</a:t>
            </a:r>
            <a:r>
              <a:rPr lang="cs-CZ" sz="2400" baseline="-25000" dirty="0"/>
              <a:t>3 </a:t>
            </a:r>
            <a:r>
              <a:rPr lang="cs-CZ" sz="2400" dirty="0"/>
              <a:t>-</a:t>
            </a:r>
            <a:r>
              <a:rPr lang="cs-CZ" sz="2400" baseline="-25000" dirty="0"/>
              <a:t> </a:t>
            </a:r>
            <a:r>
              <a:rPr lang="cs-CZ" sz="2400" dirty="0"/>
              <a:t>CH</a:t>
            </a:r>
            <a:r>
              <a:rPr lang="cs-CZ" sz="2400" baseline="-25000" dirty="0"/>
              <a:t>3</a:t>
            </a:r>
            <a:endParaRPr lang="cs-CZ" sz="2400" dirty="0"/>
          </a:p>
          <a:p>
            <a:pPr lvl="1" eaLnBrk="1" hangingPunct="1">
              <a:defRPr/>
            </a:pPr>
            <a:endParaRPr lang="cs-CZ" sz="2400" dirty="0"/>
          </a:p>
          <a:p>
            <a:pPr lvl="1" eaLnBrk="1" hangingPunct="1">
              <a:defRPr/>
            </a:pPr>
            <a:r>
              <a:rPr lang="cs-CZ" sz="2400" dirty="0"/>
              <a:t>vyjadřují druh a počet skupin atomů v molekule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750" y="-95250"/>
            <a:ext cx="8208963" cy="5202238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dělí organické sloučeniny?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1000" b="1" u="sng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chemického složení</a:t>
            </a:r>
          </a:p>
          <a:p>
            <a:pPr lvl="1" eaLnBrk="1" hangingPunct="1">
              <a:defRPr/>
            </a:pPr>
            <a:r>
              <a:rPr lang="cs-CZ" sz="2400" b="1" dirty="0"/>
              <a:t>uhlovodíky</a:t>
            </a:r>
            <a:r>
              <a:rPr lang="cs-CZ" sz="2400" dirty="0"/>
              <a:t> </a:t>
            </a:r>
            <a:r>
              <a:rPr lang="cs-CZ" sz="2400" i="1" dirty="0"/>
              <a:t>(obsahují pouze atomy C a H)</a:t>
            </a:r>
          </a:p>
          <a:p>
            <a:pPr lvl="1" eaLnBrk="1" hangingPunct="1">
              <a:defRPr/>
            </a:pPr>
            <a:r>
              <a:rPr lang="cs-CZ" sz="2400" b="1" dirty="0"/>
              <a:t>deriváty uhlovodíků</a:t>
            </a:r>
            <a:r>
              <a:rPr lang="cs-CZ" sz="2400" dirty="0"/>
              <a:t> </a:t>
            </a:r>
            <a:r>
              <a:rPr lang="cs-CZ" sz="2400" i="1" dirty="0"/>
              <a:t>(atom H nahrazen jiným atomem či funkční skupinou)</a:t>
            </a:r>
          </a:p>
          <a:p>
            <a:pPr lvl="1" eaLnBrk="1" hangingPunct="1">
              <a:defRPr/>
            </a:pPr>
            <a:endParaRPr lang="cs-CZ" sz="10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b="1" u="sng" dirty="0"/>
              <a:t>podle původu</a:t>
            </a:r>
          </a:p>
          <a:p>
            <a:pPr lvl="1" eaLnBrk="1" hangingPunct="1">
              <a:defRPr/>
            </a:pPr>
            <a:r>
              <a:rPr lang="cs-CZ" sz="2400" b="1" dirty="0"/>
              <a:t>přírodní</a:t>
            </a:r>
            <a:r>
              <a:rPr lang="cs-CZ" sz="2400" dirty="0"/>
              <a:t> </a:t>
            </a:r>
            <a:r>
              <a:rPr lang="cs-CZ" sz="2400" i="1" dirty="0"/>
              <a:t>(látky vyskytující se v přírodě</a:t>
            </a:r>
            <a:r>
              <a:rPr lang="cs-CZ" sz="2400" dirty="0"/>
              <a:t>)</a:t>
            </a:r>
          </a:p>
          <a:p>
            <a:pPr lvl="1" eaLnBrk="1" hangingPunct="1">
              <a:defRPr/>
            </a:pPr>
            <a:r>
              <a:rPr lang="cs-CZ" sz="2400" b="1" dirty="0"/>
              <a:t>umělé</a:t>
            </a:r>
            <a:r>
              <a:rPr lang="cs-CZ" sz="2400" dirty="0"/>
              <a:t> </a:t>
            </a:r>
            <a:r>
              <a:rPr lang="cs-CZ" sz="2400" i="1" dirty="0"/>
              <a:t>(látky neexistující v přírodě, vyrobené člověkem např. plasty, některé léky)</a:t>
            </a:r>
          </a:p>
          <a:p>
            <a:pPr lvl="1" eaLnBrk="1" hangingPunct="1">
              <a:defRPr/>
            </a:pPr>
            <a:r>
              <a:rPr lang="cs-CZ" sz="2400" b="1" dirty="0"/>
              <a:t>syntetické</a:t>
            </a:r>
            <a:r>
              <a:rPr lang="cs-CZ" sz="2400" dirty="0"/>
              <a:t> </a:t>
            </a:r>
            <a:r>
              <a:rPr lang="cs-CZ" sz="2400" i="1" dirty="0"/>
              <a:t>(člověkem vyrobená náhražka přírodních látek např. syntetický kaučuk, vlákna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229600" cy="720725"/>
          </a:xfrm>
        </p:spPr>
        <p:txBody>
          <a:bodyPr/>
          <a:lstStyle/>
          <a:p>
            <a:pPr algn="ctr"/>
            <a:r>
              <a:rPr lang="cs-CZ" sz="3600" dirty="0">
                <a:latin typeface="Arial Black" pitchFamily="34" charset="0"/>
              </a:rPr>
              <a:t>PŘÍRODNÍ LÁTKY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 sz="2400" dirty="0"/>
              <a:t>Tvoří základ živé hmoty, to </a:t>
            </a:r>
            <a:r>
              <a:rPr lang="cs-CZ" sz="2400" dirty="0" smtClean="0"/>
              <a:t>znamená </a:t>
            </a:r>
            <a:r>
              <a:rPr lang="cs-CZ" sz="2400" dirty="0"/>
              <a:t>jsou součástí těl živočichů a rostlin. </a:t>
            </a:r>
          </a:p>
          <a:p>
            <a:r>
              <a:rPr lang="cs-CZ" sz="2400" dirty="0"/>
              <a:t>Přírodní látky jsou organické sloučeniny, které vznikají při chemických přeměnách v rostlinných a živočišných </a:t>
            </a:r>
            <a:r>
              <a:rPr lang="cs-CZ" sz="2400" dirty="0" smtClean="0"/>
              <a:t>buňkách.</a:t>
            </a:r>
            <a:endParaRPr lang="cs-CZ" sz="2400" dirty="0"/>
          </a:p>
          <a:p>
            <a:pPr>
              <a:buFontTx/>
              <a:buNone/>
            </a:pPr>
            <a:endParaRPr lang="cs-CZ" sz="2400" dirty="0"/>
          </a:p>
        </p:txBody>
      </p:sp>
      <p:grpSp>
        <p:nvGrpSpPr>
          <p:cNvPr id="21508" name="Skupina 9"/>
          <p:cNvGrpSpPr>
            <a:grpSpLocks/>
          </p:cNvGrpSpPr>
          <p:nvPr/>
        </p:nvGrpSpPr>
        <p:grpSpPr bwMode="auto">
          <a:xfrm>
            <a:off x="0" y="6307138"/>
            <a:ext cx="9144000" cy="536575"/>
            <a:chOff x="0" y="6307138"/>
            <a:chExt cx="9144000" cy="536575"/>
          </a:xfrm>
        </p:grpSpPr>
        <p:sp>
          <p:nvSpPr>
            <p:cNvPr id="21509" name="Podnadpis 2"/>
            <p:cNvSpPr txBox="1">
              <a:spLocks/>
            </p:cNvSpPr>
            <p:nvPr/>
          </p:nvSpPr>
          <p:spPr bwMode="auto">
            <a:xfrm>
              <a:off x="0" y="6367463"/>
              <a:ext cx="9144000" cy="476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marL="342900" indent="-34290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</a:pPr>
              <a:r>
                <a:rPr lang="cs-CZ" sz="1200" dirty="0">
                  <a:solidFill>
                    <a:srgbClr val="B9CDE5"/>
                  </a:solidFill>
                  <a:cs typeface="Arial" charset="0"/>
                </a:rPr>
                <a:t>	       </a:t>
              </a:r>
              <a:r>
                <a:rPr lang="cs-CZ" sz="1200" dirty="0">
                  <a:cs typeface="Arial" charset="0"/>
                </a:rPr>
                <a:t>CHEMIE          9. ročník</a:t>
              </a:r>
            </a:p>
            <a:p>
              <a:pPr>
                <a:lnSpc>
                  <a:spcPct val="90000"/>
                </a:lnSpc>
                <a:spcBef>
                  <a:spcPct val="20000"/>
                </a:spcBef>
              </a:pPr>
              <a:r>
                <a:rPr lang="cs-CZ" sz="1200" dirty="0">
                  <a:cs typeface="Arial" charset="0"/>
                </a:rPr>
                <a:t>	       ZŠ MĚSTEC KRÁLOVÉ			                     		           	 PŘÍRODNÍ  LÁTKY</a:t>
              </a:r>
            </a:p>
          </p:txBody>
        </p:sp>
        <p:cxnSp>
          <p:nvCxnSpPr>
            <p:cNvPr id="7" name="Přímá spojovací čára 6"/>
            <p:cNvCxnSpPr>
              <a:cxnSpLocks noChangeShapeType="1"/>
            </p:cNvCxnSpPr>
            <p:nvPr/>
          </p:nvCxnSpPr>
          <p:spPr bwMode="auto">
            <a:xfrm>
              <a:off x="0" y="6307138"/>
              <a:ext cx="9144000" cy="1587"/>
            </a:xfrm>
            <a:prstGeom prst="line">
              <a:avLst/>
            </a:prstGeom>
            <a:noFill/>
            <a:ln w="9525" algn="ctr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</a:extLst>
          </p:spPr>
        </p:cxnSp>
        <p:pic>
          <p:nvPicPr>
            <p:cNvPr id="21511" name="Picture 8" descr="Nový obrázek ve formátu SVG">
              <a:hlinkClick r:id="rId2" tooltip="Nový obrázek ve formátu SVG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06" y="6329822"/>
              <a:ext cx="500066" cy="5000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aphicFrame>
        <p:nvGraphicFramePr>
          <p:cNvPr id="21649" name="Group 14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34719663"/>
              </p:ext>
            </p:extLst>
          </p:nvPr>
        </p:nvGraphicFramePr>
        <p:xfrm>
          <a:off x="467543" y="3714750"/>
          <a:ext cx="8208913" cy="2087563"/>
        </p:xfrm>
        <a:graphic>
          <a:graphicData uri="http://schemas.openxmlformats.org/drawingml/2006/table">
            <a:tbl>
              <a:tblPr/>
              <a:tblGrid>
                <a:gridCol w="702800"/>
                <a:gridCol w="1193522"/>
                <a:gridCol w="1123861"/>
                <a:gridCol w="1052652"/>
                <a:gridCol w="982991"/>
                <a:gridCol w="920839"/>
                <a:gridCol w="1326882"/>
                <a:gridCol w="905366"/>
              </a:tblGrid>
              <a:tr h="695325">
                <a:tc gridSpan="8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přírodní látky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913"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energetické živiny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biokatalyzátory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nukleové kyseliny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Alka-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loidy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95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tuky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sacharidy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bílkoviny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vitamíny</a:t>
                      </a:r>
                    </a:p>
                  </a:txBody>
                  <a:tcPr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enzymy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hormo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10884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500"/>
                                        <p:tgtEl>
                                          <p:spTgt spid="21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a\AppData\Local\Microsoft\Windows\Temporary Internet Files\Content.IE5\V8F8STLP\MP9004244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3645024"/>
            <a:ext cx="4294175" cy="31436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528" y="332656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4400" b="1" dirty="0" smtClean="0">
                <a:solidFill>
                  <a:srgbClr val="FF0000"/>
                </a:solidFill>
                <a:latin typeface="Lucida Calligraphy" pitchFamily="66" charset="0"/>
              </a:rPr>
              <a:t>BÍLKOVINY</a:t>
            </a:r>
          </a:p>
          <a:p>
            <a:pPr>
              <a:lnSpc>
                <a:spcPct val="90000"/>
              </a:lnSpc>
            </a:pPr>
            <a:endParaRPr lang="cs-CZ" sz="2800" dirty="0" smtClean="0"/>
          </a:p>
          <a:p>
            <a:pPr marL="457200" indent="-457200"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/>
              <a:t>jsou makromolekulární látky, jejichž základními </a:t>
            </a:r>
            <a:r>
              <a:rPr lang="cs-CZ" sz="2800" b="1" dirty="0" smtClean="0"/>
              <a:t>stavebními jednotkami  jsou aminokyseliny</a:t>
            </a:r>
            <a:r>
              <a:rPr lang="cs-CZ" sz="2800" dirty="0" smtClean="0"/>
              <a:t> </a:t>
            </a:r>
          </a:p>
          <a:p>
            <a:pPr marL="457200" indent="-457200"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/>
              <a:t>obsahují </a:t>
            </a:r>
            <a:r>
              <a:rPr lang="cs-CZ" sz="2800" b="1" dirty="0" smtClean="0"/>
              <a:t>prvky</a:t>
            </a:r>
            <a:r>
              <a:rPr lang="cs-CZ" sz="2800" dirty="0" smtClean="0"/>
              <a:t> </a:t>
            </a:r>
            <a:r>
              <a:rPr lang="cs-CZ" sz="2800" b="1" dirty="0" smtClean="0"/>
              <a:t>C, H, O, N</a:t>
            </a:r>
            <a:r>
              <a:rPr lang="cs-CZ" sz="2800" dirty="0" smtClean="0"/>
              <a:t> a také P, S</a:t>
            </a:r>
          </a:p>
          <a:p>
            <a:pPr marL="457200" indent="-457200"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/>
              <a:t> jsou podstatou všech živých organismů, </a:t>
            </a:r>
          </a:p>
          <a:p>
            <a:pPr marL="457200" indent="-457200">
              <a:lnSpc>
                <a:spcPct val="90000"/>
              </a:lnSpc>
              <a:buFont typeface="Arial" pitchFamily="34" charset="0"/>
              <a:buChar char="•"/>
            </a:pPr>
            <a:r>
              <a:rPr lang="cs-CZ" sz="2800" dirty="0" smtClean="0"/>
              <a:t>pouze rostliny jsou schopny je vytvořit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 smtClean="0"/>
              <a:t>	 z minerálních látek</a:t>
            </a:r>
            <a:endParaRPr lang="cs-CZ" sz="2800" dirty="0"/>
          </a:p>
        </p:txBody>
      </p:sp>
      <p:pic>
        <p:nvPicPr>
          <p:cNvPr id="1028" name="Picture 4" descr="C:\Users\Hana\AppData\Local\Microsoft\Windows\Temporary Internet Files\Content.IE5\WV51ZWNJ\MP9004226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645024"/>
            <a:ext cx="4104455" cy="31436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  <a:p>
            <a:pPr>
              <a:buFontTx/>
              <a:buNone/>
            </a:pPr>
            <a:r>
              <a:rPr lang="cs-CZ" sz="2400" b="1" dirty="0">
                <a:solidFill>
                  <a:srgbClr val="660066"/>
                </a:solidFill>
              </a:rPr>
              <a:t>	</a:t>
            </a:r>
            <a:r>
              <a:rPr lang="cs-CZ" sz="3200" b="1" dirty="0">
                <a:solidFill>
                  <a:srgbClr val="660066"/>
                </a:solidFill>
              </a:rPr>
              <a:t>Funkce </a:t>
            </a:r>
            <a:r>
              <a:rPr lang="cs-CZ" sz="3200" b="1" dirty="0" smtClean="0">
                <a:solidFill>
                  <a:srgbClr val="660066"/>
                </a:solidFill>
              </a:rPr>
              <a:t>bílkovin</a:t>
            </a:r>
          </a:p>
          <a:p>
            <a:r>
              <a:rPr lang="cs-CZ" sz="2800" dirty="0" smtClean="0"/>
              <a:t>Bílkoviny jsou základem všech známých organismů a proto v něm plní různé funkce</a:t>
            </a:r>
            <a:r>
              <a:rPr lang="cs-CZ" sz="3200" dirty="0" smtClean="0"/>
              <a:t>:</a:t>
            </a:r>
          </a:p>
          <a:p>
            <a:pPr>
              <a:buFontTx/>
              <a:buNone/>
            </a:pPr>
            <a:endParaRPr lang="cs-CZ" sz="3200" b="1" dirty="0">
              <a:solidFill>
                <a:srgbClr val="660066"/>
              </a:solidFill>
            </a:endParaRPr>
          </a:p>
          <a:p>
            <a:pPr lvl="1">
              <a:buClr>
                <a:srgbClr val="660066"/>
              </a:buClr>
              <a:buFont typeface="Arial" charset="0"/>
              <a:buChar char="ﺤ"/>
            </a:pPr>
            <a:r>
              <a:rPr lang="cs-CZ" sz="2800" dirty="0"/>
              <a:t>Stavební </a:t>
            </a:r>
            <a:r>
              <a:rPr lang="cs-CZ" sz="2800" i="1" dirty="0"/>
              <a:t>(kolagen, elastin, keratin)</a:t>
            </a:r>
            <a:r>
              <a:rPr lang="cs-CZ" sz="2800" dirty="0"/>
              <a:t> </a:t>
            </a:r>
          </a:p>
          <a:p>
            <a:pPr lvl="1">
              <a:buClr>
                <a:srgbClr val="660066"/>
              </a:buClr>
              <a:buFont typeface="Arial" charset="0"/>
              <a:buChar char="ﺤ"/>
            </a:pPr>
            <a:r>
              <a:rPr lang="cs-CZ" sz="2800" dirty="0"/>
              <a:t>Transportní a skladovací </a:t>
            </a:r>
            <a:r>
              <a:rPr lang="cs-CZ" sz="2800" i="1" dirty="0"/>
              <a:t>(hemoglobin, transferin)</a:t>
            </a:r>
            <a:r>
              <a:rPr lang="cs-CZ" sz="2800" dirty="0"/>
              <a:t> </a:t>
            </a:r>
          </a:p>
          <a:p>
            <a:pPr lvl="1">
              <a:buClr>
                <a:srgbClr val="660066"/>
              </a:buClr>
              <a:buFont typeface="Arial" charset="0"/>
              <a:buChar char="ﺤ"/>
            </a:pPr>
            <a:r>
              <a:rPr lang="cs-CZ" sz="2800" dirty="0"/>
              <a:t>Zajišťující pohyb </a:t>
            </a:r>
            <a:r>
              <a:rPr lang="cs-CZ" sz="2800" i="1" dirty="0"/>
              <a:t>(aktin, </a:t>
            </a:r>
            <a:r>
              <a:rPr lang="cs-CZ" sz="2800" i="1" dirty="0" err="1"/>
              <a:t>myosin</a:t>
            </a:r>
            <a:r>
              <a:rPr lang="cs-CZ" sz="2800" i="1" dirty="0"/>
              <a:t>)</a:t>
            </a:r>
            <a:r>
              <a:rPr lang="cs-CZ" sz="2800" dirty="0"/>
              <a:t> </a:t>
            </a:r>
          </a:p>
          <a:p>
            <a:pPr lvl="1">
              <a:buClr>
                <a:srgbClr val="660066"/>
              </a:buClr>
              <a:buFont typeface="Arial" charset="0"/>
              <a:buChar char="ﺤ"/>
            </a:pPr>
            <a:r>
              <a:rPr lang="cs-CZ" sz="2800" dirty="0"/>
              <a:t>Katalytické, řídící a regulační </a:t>
            </a:r>
            <a:r>
              <a:rPr lang="cs-CZ" sz="2800" i="1" dirty="0"/>
              <a:t>(enzymy, hormony, receptory…) </a:t>
            </a:r>
          </a:p>
          <a:p>
            <a:pPr lvl="1">
              <a:buClr>
                <a:srgbClr val="660066"/>
              </a:buClr>
              <a:buFont typeface="Arial" charset="0"/>
              <a:buChar char="ﺤ"/>
            </a:pPr>
            <a:r>
              <a:rPr lang="cs-CZ" sz="2800" dirty="0"/>
              <a:t>Ochranné a obranné </a:t>
            </a:r>
            <a:r>
              <a:rPr lang="cs-CZ" sz="2800" i="1" dirty="0"/>
              <a:t>(imunoglobulin, fibrin, fibrinogen)</a:t>
            </a:r>
            <a:r>
              <a:rPr lang="cs-CZ" sz="2800" dirty="0"/>
              <a:t> </a:t>
            </a:r>
          </a:p>
          <a:p>
            <a:pPr>
              <a:buFontTx/>
              <a:buBlip>
                <a:blip r:embed="rId2"/>
              </a:buBlip>
            </a:pP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33930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2800" b="1" dirty="0" smtClean="0"/>
              <a:t>Bílkoviny = proteiny</a:t>
            </a:r>
          </a:p>
          <a:p>
            <a:pPr>
              <a:lnSpc>
                <a:spcPct val="80000"/>
              </a:lnSpc>
            </a:pPr>
            <a:r>
              <a:rPr lang="cs-CZ" sz="2800" dirty="0" smtClean="0"/>
              <a:t>V </a:t>
            </a:r>
            <a:r>
              <a:rPr lang="cs-CZ" sz="2800" dirty="0"/>
              <a:t>proteinech jsou aminokyseliny vzájemně vázány aminoskupinami –NH</a:t>
            </a:r>
            <a:r>
              <a:rPr lang="cs-CZ" sz="2800" baseline="-25000" dirty="0"/>
              <a:t>2</a:t>
            </a:r>
            <a:r>
              <a:rPr lang="cs-CZ" sz="2800" dirty="0"/>
              <a:t> a karboxylovými skupinami –COOH amidovou vazbou </a:t>
            </a:r>
            <a:r>
              <a:rPr lang="cs-CZ" sz="2800" b="1" dirty="0">
                <a:solidFill>
                  <a:srgbClr val="660066"/>
                </a:solidFill>
              </a:rPr>
              <a:t>–NH–CO–</a:t>
            </a:r>
            <a:r>
              <a:rPr lang="cs-CZ" sz="2800" dirty="0"/>
              <a:t> (amidy), která se v případě proteinů nazývá </a:t>
            </a:r>
            <a:r>
              <a:rPr lang="cs-CZ" sz="2800" b="1" dirty="0">
                <a:solidFill>
                  <a:srgbClr val="660066"/>
                </a:solidFill>
              </a:rPr>
              <a:t>peptidová vazba</a:t>
            </a:r>
          </a:p>
          <a:p>
            <a:pPr>
              <a:lnSpc>
                <a:spcPct val="80000"/>
              </a:lnSpc>
            </a:pPr>
            <a:endParaRPr lang="cs-CZ" sz="2800" b="1" dirty="0">
              <a:solidFill>
                <a:srgbClr val="660066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dirty="0"/>
              <a:t>vlastnosti bílkovin jsou dány </a:t>
            </a:r>
            <a:r>
              <a:rPr lang="cs-CZ" sz="2800" u="sng" dirty="0"/>
              <a:t>druhem, počtem a uspořádáním jednotlivých aminokyselin</a:t>
            </a:r>
            <a:r>
              <a:rPr lang="cs-CZ" sz="2800" dirty="0"/>
              <a:t> </a:t>
            </a:r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r>
              <a:rPr lang="cs-CZ" sz="2800" dirty="0"/>
              <a:t>bílkoviny, které člověk příjme v potravě, rozloží na jednotlivé aminokyseliny a z těch poskládá bílkoviny, které potřebuje (např.: vlasy, nehty, svaly atd.) </a:t>
            </a:r>
            <a:endParaRPr lang="cs-CZ" sz="2800" dirty="0" smtClean="0"/>
          </a:p>
          <a:p>
            <a:pPr>
              <a:lnSpc>
                <a:spcPct val="80000"/>
              </a:lnSpc>
            </a:pPr>
            <a:endParaRPr lang="cs-CZ" sz="2800" dirty="0"/>
          </a:p>
          <a:p>
            <a:pPr>
              <a:lnSpc>
                <a:spcPct val="80000"/>
              </a:lnSpc>
            </a:pPr>
            <a:endParaRPr lang="cs-CZ" sz="2800" dirty="0"/>
          </a:p>
        </p:txBody>
      </p:sp>
      <p:pic>
        <p:nvPicPr>
          <p:cNvPr id="4098" name="Picture 2" descr="C:\Users\Hana\AppData\Local\Microsoft\Windows\Temporary Internet Files\Content.IE5\V8F8STLP\MC90044177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047" y="4077072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a\AppData\Local\Microsoft\Windows\Temporary Internet Files\Content.IE5\V8F8STLP\MC9004418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72" y="4471407"/>
            <a:ext cx="1819275" cy="1800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a\AppData\Local\Microsoft\Windows\Temporary Internet Files\Content.IE5\WV51ZWNJ\MC900232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488170"/>
            <a:ext cx="2071735" cy="15255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na\AppData\Local\Microsoft\Windows\Temporary Internet Files\Content.IE5\DWQ6KBJO\MC9001986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47" y="4471407"/>
            <a:ext cx="1990253" cy="16266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0877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3600" b="1" dirty="0">
                <a:solidFill>
                  <a:srgbClr val="660066"/>
                </a:solidFill>
              </a:rPr>
              <a:t>Příklady bílkovin: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 b="1" dirty="0">
              <a:solidFill>
                <a:srgbClr val="660066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800" b="1" dirty="0"/>
              <a:t>albumin</a:t>
            </a:r>
            <a:r>
              <a:rPr lang="cs-CZ" sz="2800" dirty="0"/>
              <a:t> – protein krevní plazmy, vaječný bílek</a:t>
            </a:r>
          </a:p>
          <a:p>
            <a:pPr>
              <a:lnSpc>
                <a:spcPct val="80000"/>
              </a:lnSpc>
            </a:pPr>
            <a:r>
              <a:rPr lang="cs-CZ" sz="2800" b="1" dirty="0"/>
              <a:t>hemoglobin</a:t>
            </a:r>
            <a:r>
              <a:rPr lang="cs-CZ" sz="2800" dirty="0"/>
              <a:t> – červené krvinky</a:t>
            </a:r>
          </a:p>
          <a:p>
            <a:pPr>
              <a:lnSpc>
                <a:spcPct val="80000"/>
              </a:lnSpc>
            </a:pPr>
            <a:r>
              <a:rPr lang="cs-CZ" sz="2800" b="1" dirty="0"/>
              <a:t>elastin</a:t>
            </a:r>
            <a:r>
              <a:rPr lang="cs-CZ" sz="2800" dirty="0"/>
              <a:t> – kůže </a:t>
            </a:r>
          </a:p>
          <a:p>
            <a:pPr>
              <a:lnSpc>
                <a:spcPct val="80000"/>
              </a:lnSpc>
            </a:pPr>
            <a:r>
              <a:rPr lang="cs-CZ" sz="2800" b="1" dirty="0"/>
              <a:t>keratin</a:t>
            </a:r>
            <a:r>
              <a:rPr lang="cs-CZ" sz="2800" dirty="0"/>
              <a:t> – vlasy, nehty, kopyta, rohy</a:t>
            </a:r>
          </a:p>
          <a:p>
            <a:pPr>
              <a:lnSpc>
                <a:spcPct val="80000"/>
              </a:lnSpc>
            </a:pPr>
            <a:r>
              <a:rPr lang="cs-CZ" sz="2800" b="1" dirty="0"/>
              <a:t>kolagen</a:t>
            </a:r>
            <a:r>
              <a:rPr lang="cs-CZ" sz="2800" dirty="0"/>
              <a:t> – základní stavební hmotou pojivových </a:t>
            </a:r>
            <a:r>
              <a:rPr lang="cs-CZ" sz="2800" dirty="0" smtClean="0"/>
              <a:t>tkání - používá </a:t>
            </a:r>
            <a:r>
              <a:rPr lang="cs-CZ" sz="2800" dirty="0"/>
              <a:t>k výrobě želatiny, klihu, v kosmetice, v medicíně</a:t>
            </a:r>
          </a:p>
        </p:txBody>
      </p:sp>
      <p:pic>
        <p:nvPicPr>
          <p:cNvPr id="3074" name="Picture 2" descr="C:\Users\Hana\AppData\Local\Microsoft\Windows\Temporary Internet Files\Content.IE5\DWQ6KBJO\MC900112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2520279" cy="17281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na\AppData\Local\Microsoft\Windows\Temporary Internet Files\Content.IE5\WV51ZWNJ\MC9004403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720" y="4355597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na\AppData\Local\Microsoft\Windows\Temporary Internet Files\Content.IE5\I2FZMMEU\MC9003700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6993"/>
            <a:ext cx="2916002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5786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496944" cy="19143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3600" b="1" dirty="0">
                <a:solidFill>
                  <a:srgbClr val="660066"/>
                </a:solidFill>
              </a:rPr>
              <a:t>Denaturace bílkovin</a:t>
            </a:r>
            <a:r>
              <a:rPr lang="cs-CZ" sz="3600" dirty="0"/>
              <a:t> </a:t>
            </a:r>
            <a:endParaRPr lang="cs-CZ" sz="360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dirty="0" smtClean="0"/>
              <a:t>(</a:t>
            </a:r>
            <a:r>
              <a:rPr lang="cs-CZ" sz="2800" dirty="0"/>
              <a:t>srážení bílkovin – nevratný děj): </a:t>
            </a:r>
            <a:endParaRPr lang="cs-CZ" sz="2800" dirty="0" smtClean="0"/>
          </a:p>
          <a:p>
            <a:pPr>
              <a:lnSpc>
                <a:spcPct val="80000"/>
              </a:lnSpc>
              <a:buFontTx/>
              <a:buNone/>
            </a:pPr>
            <a:endParaRPr lang="cs-CZ" sz="2800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dirty="0"/>
              <a:t>může k ní dojít působením tepla, silného záření,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800" dirty="0"/>
              <a:t>kontaktu s chemikáliemi atd.</a:t>
            </a:r>
          </a:p>
        </p:txBody>
      </p:sp>
      <p:pic>
        <p:nvPicPr>
          <p:cNvPr id="2050" name="Picture 2" descr="C:\Users\Hana\AppData\Local\Microsoft\Windows\Temporary Internet Files\Content.IE5\I2FZMMEU\MC900335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28399"/>
            <a:ext cx="3561030" cy="1800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na\AppData\Local\Microsoft\Windows\Temporary Internet Files\Content.IE5\V8F8STLP\MC9003357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382646"/>
            <a:ext cx="3588190" cy="34629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9552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344759" y="404664"/>
            <a:ext cx="8496944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>
              <a:buFontTx/>
              <a:buNone/>
            </a:pPr>
            <a:r>
              <a:rPr lang="cs-CZ" dirty="0"/>
              <a:t>Obrázky: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2012-4-12</a:t>
            </a:r>
            <a:r>
              <a:rPr lang="en-US" dirty="0">
                <a:cs typeface="Arial" charset="0"/>
              </a:rPr>
              <a:t>]</a:t>
            </a:r>
            <a:r>
              <a:rPr lang="cs-CZ" dirty="0">
                <a:cs typeface="Arial" charset="0"/>
              </a:rPr>
              <a:t> :</a:t>
            </a:r>
          </a:p>
          <a:p>
            <a:pPr>
              <a:buFontTx/>
              <a:buNone/>
            </a:pPr>
            <a:r>
              <a:rPr lang="cs-CZ" dirty="0"/>
              <a:t>Kliparty Microsoft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654</TotalTime>
  <Words>424</Words>
  <Application>Microsoft Office PowerPoint</Application>
  <PresentationFormat>Předvádění na obrazovce (4:3)</PresentationFormat>
  <Paragraphs>121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Snímek 1</vt:lpstr>
      <vt:lpstr>Snímek 2</vt:lpstr>
      <vt:lpstr>Snímek 3</vt:lpstr>
      <vt:lpstr>Snímek 4</vt:lpstr>
      <vt:lpstr>Snímek 5</vt:lpstr>
      <vt:lpstr>PŘÍRODNÍ LÁTKY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chemie, deriváty uhlovodíků, alkoholy</dc:title>
  <dc:subject>chemie</dc:subject>
  <dc:creator>Ing. Hana Zmrhalová</dc:creator>
  <cp:keywords>organická chemie, deriváty; alkoholy, fenoly</cp:keywords>
  <cp:lastModifiedBy>Dum</cp:lastModifiedBy>
  <cp:revision>73</cp:revision>
  <dcterms:created xsi:type="dcterms:W3CDTF">2011-10-04T09:03:37Z</dcterms:created>
  <dcterms:modified xsi:type="dcterms:W3CDTF">2012-06-04T14:39:07Z</dcterms:modified>
</cp:coreProperties>
</file>