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293" r:id="rId5"/>
    <p:sldId id="312" r:id="rId6"/>
    <p:sldId id="314" r:id="rId7"/>
    <p:sldId id="30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94C9"/>
    <a:srgbClr val="FA8612"/>
    <a:srgbClr val="FF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145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11_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OSOBA  A ČÍSLO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020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632" custScaleY="76320" custLinFactY="35396" custLinFactNeighborX="-164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45281" y="0"/>
          <a:ext cx="4786346" cy="478634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368488" y="481039"/>
          <a:ext cx="6284752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09_ ČESKÝ JAZYK  3</a:t>
          </a:r>
          <a:endParaRPr lang="cs-CZ" sz="2600" kern="1200" dirty="0"/>
        </a:p>
      </dsp:txBody>
      <dsp:txXfrm>
        <a:off x="1428270" y="540821"/>
        <a:ext cx="6165188" cy="1105067"/>
      </dsp:txXfrm>
    </dsp:sp>
    <dsp:sp modelId="{ED2230FF-1096-48BA-B691-CB70E3195D4E}">
      <dsp:nvSpPr>
        <dsp:cNvPr id="0" name=""/>
        <dsp:cNvSpPr/>
      </dsp:nvSpPr>
      <dsp:spPr>
        <a:xfrm>
          <a:off x="1414704" y="1858749"/>
          <a:ext cx="6192320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Základní škola a Mateřská škola, Potštejn, okres Rychnov nad Kněžnou</a:t>
          </a:r>
          <a:endParaRPr lang="cs-CZ" sz="2600" kern="1200" dirty="0"/>
        </a:p>
      </dsp:txBody>
      <dsp:txXfrm>
        <a:off x="1474486" y="1918531"/>
        <a:ext cx="6072756" cy="1105067"/>
      </dsp:txXfrm>
    </dsp:sp>
    <dsp:sp modelId="{6E27EA9C-C67C-450A-8A3C-DF1F4862AEAB}">
      <dsp:nvSpPr>
        <dsp:cNvPr id="0" name=""/>
        <dsp:cNvSpPr/>
      </dsp:nvSpPr>
      <dsp:spPr>
        <a:xfrm>
          <a:off x="2571778" y="3571899"/>
          <a:ext cx="3796350" cy="915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PÁD PODSTATNÝCH JMEN</a:t>
          </a:r>
          <a:endParaRPr lang="cs-CZ" sz="2500" b="1" kern="1200" dirty="0"/>
        </a:p>
      </dsp:txBody>
      <dsp:txXfrm>
        <a:off x="2616482" y="3616603"/>
        <a:ext cx="3706942" cy="826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215370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OSOBA  A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10.11.2011</a:t>
            </a:r>
          </a:p>
          <a:p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</a:t>
            </a:r>
            <a:r>
              <a:rPr lang="cs-CZ" dirty="0" smtClean="0"/>
              <a:t> slovesa, osoba a číslo sloves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veverky.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určováním osoby a čísla u sloves.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unce 35"/>
          <p:cNvSpPr/>
          <p:nvPr/>
        </p:nvSpPr>
        <p:spPr>
          <a:xfrm>
            <a:off x="4714876" y="2143116"/>
            <a:ext cx="4214842" cy="221457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929454" y="285728"/>
            <a:ext cx="1857375" cy="240030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857488" y="500042"/>
            <a:ext cx="3714776" cy="1285884"/>
          </a:xfrm>
          <a:prstGeom prst="cloudCallout">
            <a:avLst>
              <a:gd name="adj1" fmla="val 62853"/>
              <a:gd name="adj2" fmla="val 765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Jak poznáte slovesa? </a:t>
            </a:r>
          </a:p>
        </p:txBody>
      </p:sp>
      <p:sp>
        <p:nvSpPr>
          <p:cNvPr id="18" name="Slunce 17"/>
          <p:cNvSpPr/>
          <p:nvPr/>
        </p:nvSpPr>
        <p:spPr>
          <a:xfrm>
            <a:off x="571472" y="785794"/>
            <a:ext cx="3214710" cy="207170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1928794" y="5143512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kráká</a:t>
            </a:r>
            <a:endParaRPr lang="cs-CZ" sz="2000" b="1" dirty="0"/>
          </a:p>
        </p:txBody>
      </p:sp>
      <p:sp>
        <p:nvSpPr>
          <p:cNvPr id="20" name="Mrak 19"/>
          <p:cNvSpPr/>
          <p:nvPr/>
        </p:nvSpPr>
        <p:spPr>
          <a:xfrm>
            <a:off x="571472" y="5357826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klíčí</a:t>
            </a:r>
            <a:endParaRPr lang="cs-CZ" sz="2000" b="1" dirty="0"/>
          </a:p>
        </p:txBody>
      </p:sp>
      <p:sp>
        <p:nvSpPr>
          <p:cNvPr id="21" name="Mrak 20"/>
          <p:cNvSpPr/>
          <p:nvPr/>
        </p:nvSpPr>
        <p:spPr>
          <a:xfrm>
            <a:off x="357158" y="5143512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kulhá</a:t>
            </a:r>
            <a:endParaRPr lang="cs-CZ" sz="2000" b="1" dirty="0"/>
          </a:p>
        </p:txBody>
      </p:sp>
      <p:sp>
        <p:nvSpPr>
          <p:cNvPr id="23" name="Mrak 22"/>
          <p:cNvSpPr/>
          <p:nvPr/>
        </p:nvSpPr>
        <p:spPr>
          <a:xfrm>
            <a:off x="1285852" y="4572008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kokrhá</a:t>
            </a:r>
            <a:endParaRPr lang="cs-CZ" sz="2000" b="1" dirty="0"/>
          </a:p>
        </p:txBody>
      </p:sp>
      <p:sp>
        <p:nvSpPr>
          <p:cNvPr id="24" name="Mrak 23"/>
          <p:cNvSpPr/>
          <p:nvPr/>
        </p:nvSpPr>
        <p:spPr>
          <a:xfrm>
            <a:off x="4357686" y="4929198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kohout</a:t>
            </a:r>
            <a:endParaRPr lang="cs-CZ" sz="2000" b="1" dirty="0"/>
          </a:p>
        </p:txBody>
      </p:sp>
      <p:sp>
        <p:nvSpPr>
          <p:cNvPr id="25" name="Mrak 24"/>
          <p:cNvSpPr/>
          <p:nvPr/>
        </p:nvSpPr>
        <p:spPr>
          <a:xfrm>
            <a:off x="2285984" y="5429264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kůň</a:t>
            </a:r>
            <a:endParaRPr lang="cs-CZ" sz="2000" b="1" dirty="0"/>
          </a:p>
        </p:txBody>
      </p:sp>
      <p:sp>
        <p:nvSpPr>
          <p:cNvPr id="26" name="Mrak 25"/>
          <p:cNvSpPr/>
          <p:nvPr/>
        </p:nvSpPr>
        <p:spPr>
          <a:xfrm>
            <a:off x="1571604" y="5357826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rostlina</a:t>
            </a:r>
            <a:endParaRPr lang="cs-CZ" sz="2000" b="1" dirty="0"/>
          </a:p>
        </p:txBody>
      </p:sp>
      <p:sp>
        <p:nvSpPr>
          <p:cNvPr id="27" name="Mrak 26"/>
          <p:cNvSpPr/>
          <p:nvPr/>
        </p:nvSpPr>
        <p:spPr>
          <a:xfrm>
            <a:off x="1000100" y="5357826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vrána</a:t>
            </a:r>
            <a:endParaRPr lang="cs-CZ" sz="2000" b="1" dirty="0"/>
          </a:p>
        </p:txBody>
      </p:sp>
      <p:sp>
        <p:nvSpPr>
          <p:cNvPr id="28" name="Mrak 27"/>
          <p:cNvSpPr/>
          <p:nvPr/>
        </p:nvSpPr>
        <p:spPr>
          <a:xfrm>
            <a:off x="3571868" y="4929198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voda</a:t>
            </a:r>
            <a:endParaRPr lang="cs-CZ" sz="2000" b="1" dirty="0"/>
          </a:p>
        </p:txBody>
      </p:sp>
      <p:sp>
        <p:nvSpPr>
          <p:cNvPr id="29" name="Mrak 28"/>
          <p:cNvSpPr/>
          <p:nvPr/>
        </p:nvSpPr>
        <p:spPr>
          <a:xfrm>
            <a:off x="2857488" y="4929198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kluk</a:t>
            </a:r>
            <a:endParaRPr lang="cs-CZ" sz="2000" b="1" dirty="0"/>
          </a:p>
        </p:txBody>
      </p:sp>
      <p:sp>
        <p:nvSpPr>
          <p:cNvPr id="30" name="Mrak 29"/>
          <p:cNvSpPr/>
          <p:nvPr/>
        </p:nvSpPr>
        <p:spPr>
          <a:xfrm>
            <a:off x="2428860" y="4643446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žába</a:t>
            </a:r>
            <a:endParaRPr lang="cs-CZ" sz="2000" b="1" dirty="0"/>
          </a:p>
        </p:txBody>
      </p:sp>
      <p:sp>
        <p:nvSpPr>
          <p:cNvPr id="33" name="Mrak 32"/>
          <p:cNvSpPr/>
          <p:nvPr/>
        </p:nvSpPr>
        <p:spPr>
          <a:xfrm>
            <a:off x="3357554" y="5429264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křičí</a:t>
            </a:r>
            <a:endParaRPr lang="cs-CZ" sz="2000" b="1" dirty="0"/>
          </a:p>
        </p:txBody>
      </p:sp>
      <p:sp>
        <p:nvSpPr>
          <p:cNvPr id="34" name="Mrak 33"/>
          <p:cNvSpPr/>
          <p:nvPr/>
        </p:nvSpPr>
        <p:spPr>
          <a:xfrm>
            <a:off x="1928794" y="4857760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klokotá</a:t>
            </a:r>
            <a:endParaRPr lang="cs-CZ" sz="2000" b="1" dirty="0"/>
          </a:p>
        </p:txBody>
      </p:sp>
      <p:sp>
        <p:nvSpPr>
          <p:cNvPr id="35" name="Mrak 34"/>
          <p:cNvSpPr/>
          <p:nvPr/>
        </p:nvSpPr>
        <p:spPr>
          <a:xfrm>
            <a:off x="4429124" y="5429264"/>
            <a:ext cx="1500198" cy="1143008"/>
          </a:xfrm>
          <a:prstGeom prst="cloud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kuňká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 lese můžeme vidět veverky, </a:t>
            </a:r>
            <a:r>
              <a:rPr lang="cs-CZ" sz="3200" b="1" dirty="0" smtClean="0">
                <a:solidFill>
                  <a:schemeClr val="tx1"/>
                </a:solidFill>
              </a:rPr>
              <a:t>které bydlí buď v korunách, nebo v  dutinách stromů. Každá veverka umí lézt po stromech. Její huňatý ocas jí pomáhá při skákání. Veverky se živí semeny šišek i různými plody. Mají rády i houby. Potravu si při jídle drží v předních končetinách. 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4286256"/>
            <a:ext cx="1713635" cy="2214554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714348" y="214290"/>
            <a:ext cx="7786742" cy="642942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Vyhledej  v  textu  slovesa a podtrhněte je.</a:t>
            </a:r>
            <a:endParaRPr lang="cs-CZ" sz="2800" b="1" dirty="0"/>
          </a:p>
        </p:txBody>
      </p:sp>
      <p:sp>
        <p:nvSpPr>
          <p:cNvPr id="5" name="Obláček 4"/>
          <p:cNvSpPr/>
          <p:nvPr/>
        </p:nvSpPr>
        <p:spPr>
          <a:xfrm>
            <a:off x="2071670" y="5286388"/>
            <a:ext cx="4214842" cy="1285884"/>
          </a:xfrm>
          <a:prstGeom prst="cloudCallout">
            <a:avLst>
              <a:gd name="adj1" fmla="val 68714"/>
              <a:gd name="adj2" fmla="val -40886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Poznáte podle tvaru slovesa, kdo tu činnost dělá?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9" y="285728"/>
            <a:ext cx="1879492" cy="242889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43174" y="357166"/>
            <a:ext cx="3143272" cy="1500198"/>
          </a:xfrm>
          <a:prstGeom prst="cloudCallout">
            <a:avLst>
              <a:gd name="adj1" fmla="val 78907"/>
              <a:gd name="adj2" fmla="val 29606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 sloves odlišujeme osoby a číslo.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Čtyřiadvaceticípá hvězda 3"/>
          <p:cNvSpPr/>
          <p:nvPr/>
        </p:nvSpPr>
        <p:spPr>
          <a:xfrm>
            <a:off x="1714480" y="2071678"/>
            <a:ext cx="2000264" cy="1500198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číslo jednotné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Čtyřiadvaceticípá hvězda 4"/>
          <p:cNvSpPr/>
          <p:nvPr/>
        </p:nvSpPr>
        <p:spPr>
          <a:xfrm>
            <a:off x="4714876" y="1928802"/>
            <a:ext cx="2000264" cy="1500198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číslo množné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928926" y="3071810"/>
            <a:ext cx="714380" cy="714380"/>
          </a:xfrm>
          <a:prstGeom prst="smileyFace">
            <a:avLst/>
          </a:prstGeom>
          <a:solidFill>
            <a:srgbClr val="FE94C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572264" y="2928934"/>
            <a:ext cx="714380" cy="714380"/>
          </a:xfrm>
          <a:prstGeom prst="smileyFace">
            <a:avLst/>
          </a:prstGeom>
          <a:solidFill>
            <a:srgbClr val="FE94C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072198" y="2928934"/>
            <a:ext cx="714380" cy="714380"/>
          </a:xfrm>
          <a:prstGeom prst="smileyFace">
            <a:avLst/>
          </a:prstGeom>
          <a:solidFill>
            <a:srgbClr val="FE94C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57224" y="4000504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1.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57224" y="4786322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2.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57224" y="5500702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3.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143108" y="3929066"/>
            <a:ext cx="1428760" cy="7143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000760" y="3857628"/>
            <a:ext cx="1428760" cy="7143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143108" y="4714884"/>
            <a:ext cx="1428760" cy="7143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6000760" y="4643446"/>
            <a:ext cx="1428760" cy="7143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1643042" y="5500702"/>
            <a:ext cx="2571768" cy="1000132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ON, ONA, ONO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5500694" y="5429264"/>
            <a:ext cx="2571768" cy="1000132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ONI, ONY, ONA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572000" y="3929066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1.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572000" y="4714884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2.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572000" y="5572140"/>
            <a:ext cx="714380" cy="57150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3.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Obláček 20"/>
          <p:cNvSpPr/>
          <p:nvPr/>
        </p:nvSpPr>
        <p:spPr>
          <a:xfrm>
            <a:off x="2000232" y="285728"/>
            <a:ext cx="3786214" cy="1571636"/>
          </a:xfrm>
          <a:prstGeom prst="cloudCallout">
            <a:avLst>
              <a:gd name="adj1" fmla="val 78907"/>
              <a:gd name="adj2" fmla="val 29606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Říkejte sloveso SPÁT  ve všech osobách.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animBg="1"/>
      <p:bldP spid="7" grpId="0" animBg="1"/>
      <p:bldP spid="8" grpId="0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500034" y="1785926"/>
          <a:ext cx="8215370" cy="121444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14578"/>
                <a:gridCol w="2071702"/>
                <a:gridCol w="2071702"/>
                <a:gridCol w="1857388"/>
              </a:tblGrid>
              <a:tr h="366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JÁ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MY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6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219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ON, ONA, ONO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ONI,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ONY, ONA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0"/>
            <a:ext cx="1271403" cy="1643050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1285852" y="214290"/>
            <a:ext cx="5000660" cy="1214446"/>
          </a:xfrm>
          <a:prstGeom prst="cloudCallout">
            <a:avLst>
              <a:gd name="adj1" fmla="val 73005"/>
              <a:gd name="adj2" fmla="val -1554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Vyberte  si slovesa a napište všechny  osoby: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/>
        </p:nvGraphicFramePr>
        <p:xfrm>
          <a:off x="500034" y="3214686"/>
          <a:ext cx="8215370" cy="127291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14578"/>
                <a:gridCol w="2000264"/>
                <a:gridCol w="2143140"/>
                <a:gridCol w="1857388"/>
              </a:tblGrid>
              <a:tr h="36700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  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JÁ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  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700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 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8043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ON, ONA, ONO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ONI,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ONY, ONA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3"/>
          <p:cNvGraphicFramePr>
            <a:graphicFrameLocks/>
          </p:cNvGraphicFramePr>
          <p:nvPr/>
        </p:nvGraphicFramePr>
        <p:xfrm>
          <a:off x="500034" y="4786322"/>
          <a:ext cx="8215370" cy="135047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143140"/>
                <a:gridCol w="2071702"/>
                <a:gridCol w="2143140"/>
                <a:gridCol w="1857388"/>
              </a:tblGrid>
              <a:tr h="32822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  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JÁ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 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 MY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2822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5799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ON, ONA, ONO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ONI,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ONY, ONA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mtClean="0">
                <a:solidFill>
                  <a:srgbClr val="FF0000"/>
                </a:solidFill>
              </a:rPr>
              <a:t>ČASOVÁNÍ  SLOVES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714908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Slovesa vyjadřují, co osoby, </a:t>
            </a:r>
            <a:r>
              <a:rPr lang="cs-CZ" b="1" smtClean="0"/>
              <a:t>zvířata </a:t>
            </a:r>
            <a:r>
              <a:rPr lang="cs-CZ" b="1" smtClean="0"/>
              <a:t>a </a:t>
            </a:r>
            <a:r>
              <a:rPr lang="cs-CZ" b="1" dirty="0" smtClean="0"/>
              <a:t>věci dělají.</a:t>
            </a:r>
          </a:p>
          <a:p>
            <a:endParaRPr lang="cs-CZ" b="1" dirty="0" smtClean="0"/>
          </a:p>
          <a:p>
            <a:r>
              <a:rPr lang="cs-CZ" b="1" dirty="0" smtClean="0"/>
              <a:t>Tvary sloves měníme – měníme osobu a číslo.</a:t>
            </a:r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MC900192205.WMF)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1325</TotalTime>
  <Words>346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OSOBA  A ČÍSLO</vt:lpstr>
      <vt:lpstr>Snímek 3</vt:lpstr>
      <vt:lpstr>Snímek 4</vt:lpstr>
      <vt:lpstr>Snímek 5</vt:lpstr>
      <vt:lpstr>Snímek 6</vt:lpstr>
      <vt:lpstr>ČASOVÁNÍ  SLOVES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40</cp:revision>
  <dcterms:created xsi:type="dcterms:W3CDTF">2011-07-24T08:19:55Z</dcterms:created>
  <dcterms:modified xsi:type="dcterms:W3CDTF">2012-01-25T20:22:12Z</dcterms:modified>
</cp:coreProperties>
</file>