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292" r:id="rId3"/>
    <p:sldId id="293" r:id="rId4"/>
    <p:sldId id="295" r:id="rId5"/>
    <p:sldId id="300" r:id="rId6"/>
    <p:sldId id="301" r:id="rId7"/>
    <p:sldId id="302" r:id="rId8"/>
    <p:sldId id="303" r:id="rId9"/>
    <p:sldId id="304" r:id="rId10"/>
    <p:sldId id="296" r:id="rId11"/>
    <p:sldId id="305" r:id="rId12"/>
    <p:sldId id="306" r:id="rId13"/>
    <p:sldId id="307" r:id="rId14"/>
    <p:sldId id="308" r:id="rId15"/>
    <p:sldId id="297" r:id="rId16"/>
    <p:sldId id="298" r:id="rId17"/>
    <p:sldId id="310" r:id="rId18"/>
    <p:sldId id="309" r:id="rId19"/>
    <p:sldId id="299" r:id="rId20"/>
    <p:sldId id="311" r:id="rId21"/>
    <p:sldId id="264" r:id="rId22"/>
    <p:sldId id="291" r:id="rId23"/>
    <p:sldId id="312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1" autoAdjust="0"/>
    <p:restoredTop sz="94660"/>
  </p:normalViewPr>
  <p:slideViewPr>
    <p:cSldViewPr>
      <p:cViewPr varScale="1">
        <p:scale>
          <a:sx n="65" d="100"/>
          <a:sy n="65" d="100"/>
        </p:scale>
        <p:origin x="-6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1045600"/>
              </p:ext>
            </p:extLst>
          </p:nvPr>
        </p:nvGraphicFramePr>
        <p:xfrm>
          <a:off x="1368425" y="2924944"/>
          <a:ext cx="6405925" cy="301987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Soldánová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Dáša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VY_32_INOVACE_12C_15_Technika a věda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12C_</a:t>
                      </a:r>
                      <a:r>
                        <a:rPr lang="cs-CZ" sz="140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Dě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8.roč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7. 5. 2012 ve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třídě 8.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 výkladu,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pochopení a názorné ukázce obrovského vědecko-technického pokroku ke konci 19. století, kdy lidé začali používat technické vymoženosti, které dnešním žákům připadají zcela běžné.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dirty="0" smtClean="0">
                <a:latin typeface="Bookman Old Style" pitchFamily="18" charset="0"/>
              </a:rPr>
              <a:t>Technický a vědecký pokrok</a:t>
            </a:r>
            <a:endParaRPr lang="cs-CZ" b="1" i="1" dirty="0">
              <a:latin typeface="Bookman Old Style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latin typeface="Bookman Old Style" pitchFamily="18" charset="0"/>
              </a:rPr>
              <a:t>2. polovina 19. století</a:t>
            </a:r>
            <a:endParaRPr lang="cs-CZ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/>
          <a:lstStyle/>
          <a:p>
            <a:r>
              <a:rPr lang="cs-CZ" i="1" dirty="0" smtClean="0">
                <a:latin typeface="Bookman Old Style" pitchFamily="18" charset="0"/>
              </a:rPr>
              <a:t>Doprava</a:t>
            </a:r>
            <a:endParaRPr lang="cs-CZ" i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147248" cy="3705275"/>
          </a:xfrm>
        </p:spPr>
        <p:txBody>
          <a:bodyPr/>
          <a:lstStyle/>
          <a:p>
            <a:pPr algn="just"/>
            <a:r>
              <a:rPr lang="cs-CZ" dirty="0" smtClean="0">
                <a:latin typeface="Bookman Old Style" pitchFamily="18" charset="0"/>
              </a:rPr>
              <a:t>80. léta 19. století </a:t>
            </a:r>
          </a:p>
          <a:p>
            <a:pPr algn="just">
              <a:buNone/>
            </a:pPr>
            <a:r>
              <a:rPr lang="cs-CZ" dirty="0" smtClean="0">
                <a:latin typeface="Bookman Old Style" pitchFamily="18" charset="0"/>
              </a:rPr>
              <a:t>	</a:t>
            </a:r>
            <a:r>
              <a:rPr lang="cs-CZ" dirty="0" smtClean="0">
                <a:latin typeface="Bookman Old Style" pitchFamily="18" charset="0"/>
              </a:rPr>
              <a:t>vynález spalovacího motoru →</a:t>
            </a:r>
            <a:r>
              <a:rPr lang="cs-CZ" dirty="0" smtClean="0">
                <a:latin typeface="Bookman Old Style" pitchFamily="18" charset="0"/>
              </a:rPr>
              <a:t> </a:t>
            </a:r>
            <a:r>
              <a:rPr lang="cs-CZ" dirty="0" smtClean="0">
                <a:latin typeface="Bookman Old Style" pitchFamily="18" charset="0"/>
              </a:rPr>
              <a:t>vznik automobilu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90. léta 19. století </a:t>
            </a:r>
          </a:p>
          <a:p>
            <a:pPr algn="just">
              <a:buNone/>
            </a:pPr>
            <a:r>
              <a:rPr lang="cs-CZ" dirty="0" smtClean="0">
                <a:latin typeface="Bookman Old Style" pitchFamily="18" charset="0"/>
              </a:rPr>
              <a:t>	spalovací motor + bicykl = motocykl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/>
          <a:lstStyle/>
          <a:p>
            <a:r>
              <a:rPr lang="cs-CZ" i="1" dirty="0" smtClean="0">
                <a:latin typeface="Bookman Old Style" pitchFamily="18" charset="0"/>
              </a:rPr>
              <a:t>Doprava</a:t>
            </a:r>
            <a:endParaRPr lang="cs-CZ" i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147248" cy="3705275"/>
          </a:xfrm>
        </p:spPr>
        <p:txBody>
          <a:bodyPr/>
          <a:lstStyle/>
          <a:p>
            <a:pPr algn="just"/>
            <a:r>
              <a:rPr lang="cs-CZ" dirty="0" smtClean="0">
                <a:latin typeface="Bookman Old Style" pitchFamily="18" charset="0"/>
              </a:rPr>
              <a:t>Řiditelné vzducholodě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1900 první letadla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1910</a:t>
            </a:r>
            <a:r>
              <a:rPr lang="cs-CZ" dirty="0" smtClean="0">
                <a:latin typeface="Bookman Old Style" pitchFamily="18" charset="0"/>
              </a:rPr>
              <a:t> </a:t>
            </a:r>
            <a:r>
              <a:rPr lang="cs-CZ" dirty="0" smtClean="0">
                <a:latin typeface="Bookman Old Style" pitchFamily="18" charset="0"/>
              </a:rPr>
              <a:t>letadlo (uletělo přes 100 km)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2. polovina 19. století – první ponorky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3170" y="404664"/>
            <a:ext cx="18405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b="1" i="1" dirty="0" smtClean="0">
                <a:solidFill>
                  <a:srgbClr val="FF0000"/>
                </a:solidFill>
                <a:latin typeface="Bookman Old Style" pitchFamily="18" charset="0"/>
              </a:rPr>
              <a:t>První Benzův </a:t>
            </a:r>
            <a:endParaRPr lang="pl-PL" b="1" i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pl-PL" b="1" i="1" dirty="0" smtClean="0">
                <a:solidFill>
                  <a:srgbClr val="FF0000"/>
                </a:solidFill>
                <a:latin typeface="Bookman Old Style" pitchFamily="18" charset="0"/>
              </a:rPr>
              <a:t>automobil </a:t>
            </a:r>
          </a:p>
          <a:p>
            <a:pPr algn="ctr"/>
            <a:r>
              <a:rPr lang="pl-PL" b="1" i="1" dirty="0" smtClean="0">
                <a:solidFill>
                  <a:srgbClr val="FF0000"/>
                </a:solidFill>
                <a:latin typeface="Bookman Old Style" pitchFamily="18" charset="0"/>
              </a:rPr>
              <a:t>z </a:t>
            </a:r>
            <a:r>
              <a:rPr lang="pl-PL" b="1" i="1" dirty="0" smtClean="0">
                <a:solidFill>
                  <a:srgbClr val="FF0000"/>
                </a:solidFill>
                <a:latin typeface="Bookman Old Style" pitchFamily="18" charset="0"/>
              </a:rPr>
              <a:t>roku 1885</a:t>
            </a:r>
            <a:endParaRPr lang="cs-CZ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Carl-Benz_coloriert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3968" y="476672"/>
            <a:ext cx="4073227" cy="5916898"/>
          </a:xfrm>
        </p:spPr>
      </p:pic>
      <p:pic>
        <p:nvPicPr>
          <p:cNvPr id="5" name="Obrázek 4" descr="Carl_Benz_signatu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83580">
            <a:off x="437511" y="3337870"/>
            <a:ext cx="5114925" cy="2038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/>
          <a:lstStyle/>
          <a:p>
            <a:r>
              <a:rPr lang="cs-CZ" i="1" dirty="0" smtClean="0">
                <a:latin typeface="Bookman Old Style" pitchFamily="18" charset="0"/>
              </a:rPr>
              <a:t>Elektrická energie</a:t>
            </a:r>
            <a:endParaRPr lang="cs-CZ" i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147248" cy="3705275"/>
          </a:xfrm>
        </p:spPr>
        <p:txBody>
          <a:bodyPr>
            <a:normAutofit fontScale="92500"/>
          </a:bodyPr>
          <a:lstStyle/>
          <a:p>
            <a:pPr algn="just"/>
            <a:r>
              <a:rPr lang="cs-CZ" dirty="0" smtClean="0">
                <a:latin typeface="Bookman Old Style" pitchFamily="18" charset="0"/>
              </a:rPr>
              <a:t>el. energii vyráběly parní nebo vodní turbíny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80. léta 19. století vznik elektromotorů – pohon tramvají a strojů v továrnách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využití el. energie k osvětlování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e</a:t>
            </a:r>
            <a:r>
              <a:rPr lang="cs-CZ" dirty="0" smtClean="0">
                <a:latin typeface="Bookman Old Style" pitchFamily="18" charset="0"/>
              </a:rPr>
              <a:t>lektřina poháněla přístroje, které usnadňovaly práci v domácnosti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458px-N_Tesl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404664"/>
            <a:ext cx="4610613" cy="6030038"/>
          </a:xfrm>
        </p:spPr>
      </p:pic>
      <p:sp>
        <p:nvSpPr>
          <p:cNvPr id="5" name="TextovéPole 4"/>
          <p:cNvSpPr txBox="1"/>
          <p:nvPr/>
        </p:nvSpPr>
        <p:spPr>
          <a:xfrm>
            <a:off x="5724128" y="1700808"/>
            <a:ext cx="31683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i="1" dirty="0" smtClean="0">
                <a:solidFill>
                  <a:srgbClr val="FF0000"/>
                </a:solidFill>
                <a:latin typeface="Bookman Old Style" pitchFamily="18" charset="0"/>
              </a:rPr>
              <a:t>Nikola </a:t>
            </a:r>
          </a:p>
          <a:p>
            <a:pPr algn="ctr"/>
            <a:r>
              <a:rPr lang="cs-CZ" sz="4000" b="1" i="1" dirty="0" smtClean="0">
                <a:solidFill>
                  <a:srgbClr val="FF0000"/>
                </a:solidFill>
                <a:latin typeface="Bookman Old Style" pitchFamily="18" charset="0"/>
              </a:rPr>
              <a:t>Tesla- objev střídavého proudu</a:t>
            </a:r>
            <a:endParaRPr lang="cs-CZ" sz="40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404664"/>
            <a:ext cx="4572000" cy="12464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2500" b="1" i="1" dirty="0" err="1" smtClean="0">
                <a:solidFill>
                  <a:srgbClr val="FF0000"/>
                </a:solidFill>
                <a:latin typeface="Bookman Old Style" pitchFamily="18" charset="0"/>
              </a:rPr>
              <a:t>Teslův</a:t>
            </a:r>
            <a:r>
              <a:rPr lang="cs-CZ" sz="2500" b="1" i="1" dirty="0" smtClean="0">
                <a:solidFill>
                  <a:srgbClr val="FF0000"/>
                </a:solidFill>
                <a:latin typeface="Bookman Old Style" pitchFamily="18" charset="0"/>
              </a:rPr>
              <a:t> transformátor v Australském národním muzeu</a:t>
            </a:r>
            <a:endParaRPr lang="cs-CZ" sz="25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179512" y="5157192"/>
            <a:ext cx="3732112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b="1" i="1" dirty="0" err="1" smtClean="0">
                <a:solidFill>
                  <a:srgbClr val="FF0000"/>
                </a:solidFill>
                <a:latin typeface="Bookman Old Style" pitchFamily="18" charset="0"/>
              </a:rPr>
              <a:t>Teslův</a:t>
            </a:r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 generátor </a:t>
            </a:r>
            <a:endParaRPr lang="cs-CZ" sz="3000" b="1" i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na </a:t>
            </a:r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výstavě </a:t>
            </a:r>
            <a:endParaRPr lang="cs-CZ" sz="3000" b="1" i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v</a:t>
            </a:r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 roce 1893</a:t>
            </a:r>
            <a:endParaRPr lang="cs-CZ" sz="30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03848" y="5380672"/>
            <a:ext cx="4047903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Nikola Tesla </a:t>
            </a:r>
            <a:endParaRPr lang="cs-CZ" sz="3000" b="1" i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v</a:t>
            </a:r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 laboratoři </a:t>
            </a:r>
            <a:endParaRPr lang="cs-CZ" sz="3000" b="1" i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/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v</a:t>
            </a:r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 Colorado </a:t>
            </a:r>
            <a:r>
              <a:rPr lang="cs-CZ" sz="3000" b="1" i="1" dirty="0" err="1" smtClean="0">
                <a:solidFill>
                  <a:srgbClr val="FF0000"/>
                </a:solidFill>
                <a:latin typeface="Bookman Old Style" pitchFamily="18" charset="0"/>
              </a:rPr>
              <a:t>Springs</a:t>
            </a:r>
            <a:endParaRPr lang="cs-CZ" sz="30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i="1" dirty="0" smtClean="0">
                <a:latin typeface="Bookman Old Style" pitchFamily="18" charset="0"/>
              </a:rPr>
              <a:t>Komunikace</a:t>
            </a:r>
            <a:endParaRPr lang="cs-CZ" i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724128" y="2420888"/>
            <a:ext cx="2880320" cy="3705275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dirty="0" smtClean="0">
                <a:latin typeface="Bookman Old Style" pitchFamily="18" charset="0"/>
              </a:rPr>
              <a:t>70. léta 19. století konstrukce telefonu</a:t>
            </a:r>
          </a:p>
          <a:p>
            <a:pPr algn="ctr"/>
            <a:r>
              <a:rPr lang="cs-CZ" dirty="0" smtClean="0">
                <a:latin typeface="Bookman Old Style" pitchFamily="18" charset="0"/>
              </a:rPr>
              <a:t>Skot </a:t>
            </a:r>
            <a:r>
              <a:rPr lang="cs-CZ" dirty="0" smtClean="0">
                <a:solidFill>
                  <a:srgbClr val="FF0000"/>
                </a:solidFill>
                <a:latin typeface="Bookman Old Style" pitchFamily="18" charset="0"/>
              </a:rPr>
              <a:t>Alexandr Graham Bell</a:t>
            </a:r>
          </a:p>
        </p:txBody>
      </p:sp>
      <p:pic>
        <p:nvPicPr>
          <p:cNvPr id="4" name="Obrázek 3" descr="Actor_portraying_Alexander_Graham_Bell_in_an_AT&amp;T_promotional_film_(192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628800"/>
            <a:ext cx="5328593" cy="48565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i="1" dirty="0" smtClean="0">
                <a:latin typeface="Bookman Old Style" pitchFamily="18" charset="0"/>
              </a:rPr>
              <a:t>Zaznamenávání obrazu a zvuku</a:t>
            </a:r>
            <a:endParaRPr lang="cs-CZ" i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147248" cy="3705275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i="1" dirty="0" smtClean="0">
                <a:latin typeface="Bookman Old Style" pitchFamily="18" charset="0"/>
              </a:rPr>
              <a:t>Fonograf </a:t>
            </a:r>
            <a:r>
              <a:rPr lang="cs-CZ" dirty="0" smtClean="0">
                <a:latin typeface="Bookman Old Style" pitchFamily="18" charset="0"/>
              </a:rPr>
              <a:t>– přístroj zaznamenávající a přehrávající zvuky – předchůdce gramofonu</a:t>
            </a:r>
          </a:p>
          <a:p>
            <a:pPr algn="just"/>
            <a:r>
              <a:rPr lang="cs-CZ" i="1" dirty="0" smtClean="0">
                <a:latin typeface="Bookman Old Style" pitchFamily="18" charset="0"/>
              </a:rPr>
              <a:t>Fotografie</a:t>
            </a:r>
            <a:r>
              <a:rPr lang="cs-CZ" dirty="0" smtClean="0">
                <a:latin typeface="Bookman Old Style" pitchFamily="18" charset="0"/>
              </a:rPr>
              <a:t> – 20. léta 19. století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80. léta 19. století vynalezen </a:t>
            </a:r>
            <a:r>
              <a:rPr lang="cs-CZ" i="1" dirty="0" smtClean="0">
                <a:latin typeface="Bookman Old Style" pitchFamily="18" charset="0"/>
              </a:rPr>
              <a:t>film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První filmové promítání – 1895 Paříž (filmy němé)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908720"/>
            <a:ext cx="493436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Edison a jeho fonograf </a:t>
            </a:r>
            <a:endParaRPr lang="cs-CZ" sz="30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44008" y="620688"/>
            <a:ext cx="391004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Edisonův fonograf</a:t>
            </a:r>
            <a:endParaRPr lang="cs-CZ" sz="30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rmAutofit/>
          </a:bodyPr>
          <a:lstStyle/>
          <a:p>
            <a:r>
              <a:rPr lang="cs-CZ" i="1" dirty="0" smtClean="0">
                <a:latin typeface="Bookman Old Style" pitchFamily="18" charset="0"/>
              </a:rPr>
              <a:t>Další objevy a vynálezy</a:t>
            </a:r>
            <a:endParaRPr lang="cs-CZ" i="1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420888"/>
            <a:ext cx="8147248" cy="3705275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cs-CZ" dirty="0" smtClean="0">
                <a:latin typeface="Bookman Old Style" pitchFamily="18" charset="0"/>
              </a:rPr>
              <a:t>2. polovina 19. století v lékařství: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Objev narkotického účinku některých plynů →operace v celkové narkóze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Objev rentgenových paprsků</a:t>
            </a:r>
          </a:p>
          <a:p>
            <a:pPr algn="just"/>
            <a:r>
              <a:rPr lang="cs-CZ" dirty="0" smtClean="0">
                <a:latin typeface="Bookman Old Style" pitchFamily="18" charset="0"/>
              </a:rPr>
              <a:t>Vznik mikrobiologie</a:t>
            </a:r>
          </a:p>
          <a:p>
            <a:pPr algn="just">
              <a:buNone/>
            </a:pPr>
            <a:r>
              <a:rPr lang="cs-CZ" dirty="0" smtClean="0">
                <a:latin typeface="Bookman Old Style" pitchFamily="18" charset="0"/>
              </a:rPr>
              <a:t>1900 vznik první umělé hmoty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X-RAY_~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628800"/>
            <a:ext cx="3147256" cy="4525963"/>
          </a:xfrm>
        </p:spPr>
      </p:pic>
      <p:pic>
        <p:nvPicPr>
          <p:cNvPr id="5" name="Obrázek 4" descr="386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76672"/>
            <a:ext cx="3945799" cy="612314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6372200" y="4941168"/>
            <a:ext cx="1991251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000" b="1" i="1" dirty="0" err="1" smtClean="0">
                <a:solidFill>
                  <a:srgbClr val="FF0000"/>
                </a:solidFill>
                <a:latin typeface="Bookman Old Style" pitchFamily="18" charset="0"/>
              </a:rPr>
              <a:t>Wilhelm</a:t>
            </a:r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endParaRPr lang="cs-CZ" sz="3000" b="1" i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r>
              <a:rPr lang="cs-CZ" sz="3000" b="1" i="1" dirty="0" err="1" smtClean="0">
                <a:solidFill>
                  <a:srgbClr val="FF0000"/>
                </a:solidFill>
                <a:latin typeface="Bookman Old Style" pitchFamily="18" charset="0"/>
              </a:rPr>
              <a:t>Conrad</a:t>
            </a:r>
            <a:r>
              <a:rPr lang="cs-CZ" sz="30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</a:p>
          <a:p>
            <a:pPr algn="ctr"/>
            <a:r>
              <a:rPr lang="cs-CZ" sz="3000" b="1" i="1" dirty="0" err="1" smtClean="0">
                <a:solidFill>
                  <a:srgbClr val="FF0000"/>
                </a:solidFill>
                <a:latin typeface="Bookman Old Style" pitchFamily="18" charset="0"/>
              </a:rPr>
              <a:t>Röntgen</a:t>
            </a:r>
            <a:endParaRPr lang="cs-CZ" sz="30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404664"/>
            <a:ext cx="3275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  <a:latin typeface="Bookman Old Style" pitchFamily="18" charset="0"/>
              </a:rPr>
              <a:t>Ruka s prsteny – jeden z prvních rentgenových </a:t>
            </a:r>
            <a:r>
              <a:rPr lang="cs-CZ" sz="2000" b="1" dirty="0" smtClean="0">
                <a:solidFill>
                  <a:srgbClr val="FF0000"/>
                </a:solidFill>
                <a:latin typeface="Bookman Old Style" pitchFamily="18" charset="0"/>
              </a:rPr>
              <a:t>snímků</a:t>
            </a:r>
            <a:endParaRPr lang="cs-CZ" sz="2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467544" y="3075431"/>
          <a:ext cx="8280920" cy="3615500"/>
        </p:xfrm>
        <a:graphic>
          <a:graphicData uri="http://schemas.openxmlformats.org/drawingml/2006/table">
            <a:tbl>
              <a:tblPr firstRow="1" firstCol="1" bandRow="1"/>
              <a:tblGrid>
                <a:gridCol w="1554097"/>
                <a:gridCol w="147755"/>
                <a:gridCol w="6579068"/>
              </a:tblGrid>
              <a:tr h="4024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/>
                        <a:t>VÁLKOVÁ, Veronika. </a:t>
                      </a:r>
                      <a:r>
                        <a:rPr lang="cs-CZ" sz="1100" i="1" dirty="0" smtClean="0"/>
                        <a:t>Dějepis 8 - novověk</a:t>
                      </a:r>
                      <a:r>
                        <a:rPr lang="cs-CZ" sz="1100" dirty="0" smtClean="0"/>
                        <a:t>. Praha: SPN, 2008, ISBN 978-80-7235-404-7.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19429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První </a:t>
                      </a:r>
                      <a:r>
                        <a:rPr lang="cs-CZ" sz="1100" dirty="0" err="1" smtClean="0"/>
                        <a:t>Benzův</a:t>
                      </a:r>
                      <a:r>
                        <a:rPr lang="cs-CZ" sz="1100" dirty="0" smtClean="0"/>
                        <a:t> automobil z roku 1885.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http://cs.wikipedia.org/wiki/Soubor:1885Benz.jpg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err="1" smtClean="0"/>
                        <a:t>Carl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Benz</a:t>
                      </a:r>
                      <a:r>
                        <a:rPr lang="cs-CZ" sz="1100" dirty="0" smtClean="0"/>
                        <a:t>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http://cs.wikipedia.org/wiki/Soubor:Carl-Benz_coloriert.jpg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err="1" smtClean="0"/>
                        <a:t>Carl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Benz</a:t>
                      </a:r>
                      <a:r>
                        <a:rPr lang="cs-CZ" sz="1100" dirty="0" smtClean="0"/>
                        <a:t>-podpis.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http://cs.wikipedia.org/wiki/Soubor:Carl_Benz_signature.png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err="1" smtClean="0"/>
                        <a:t>Carl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Benz</a:t>
                      </a:r>
                      <a:r>
                        <a:rPr lang="cs-CZ" sz="1100" dirty="0" smtClean="0"/>
                        <a:t>‘ workshop in </a:t>
                      </a:r>
                      <a:r>
                        <a:rPr lang="cs-CZ" sz="1100" dirty="0" err="1" smtClean="0"/>
                        <a:t>Mannheim</a:t>
                      </a:r>
                      <a:r>
                        <a:rPr lang="cs-CZ" sz="1100" dirty="0" smtClean="0"/>
                        <a:t>/</a:t>
                      </a:r>
                      <a:r>
                        <a:rPr lang="cs-CZ" sz="1100" dirty="0" err="1" smtClean="0"/>
                        <a:t>Germany</a:t>
                      </a:r>
                      <a:r>
                        <a:rPr lang="cs-CZ" sz="1100" dirty="0" smtClean="0"/>
                        <a:t>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http://cs.wikipedia.org/wiki/Soubor:Werkstatt_Carl_Benz.png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 smtClean="0"/>
                        <a:t>Replica of the Benz Patent </a:t>
                      </a:r>
                      <a:r>
                        <a:rPr lang="en-US" sz="1100" dirty="0" err="1" smtClean="0"/>
                        <a:t>Motorwagen</a:t>
                      </a:r>
                      <a:r>
                        <a:rPr lang="en-US" sz="1100" dirty="0" smtClean="0"/>
                        <a:t> built in 1885. In: </a:t>
                      </a:r>
                      <a:r>
                        <a:rPr lang="en-US" sz="1100" i="1" dirty="0" smtClean="0"/>
                        <a:t>Wikipedia</a:t>
                      </a:r>
                      <a:r>
                        <a:rPr lang="en-US" sz="1100" dirty="0" smtClean="0"/>
                        <a:t>: </a:t>
                      </a:r>
                      <a:r>
                        <a:rPr lang="en-US" sz="1100" i="1" dirty="0" smtClean="0"/>
                        <a:t>the free encyclopedia</a:t>
                      </a:r>
                      <a:r>
                        <a:rPr lang="en-US" sz="1100" dirty="0" smtClean="0"/>
                        <a:t> [online]. San Francisco (CA): Wikimedia Foundation, 2001- [cit. 2012-06-04]. </a:t>
                      </a:r>
                      <a:r>
                        <a:rPr lang="en-US" sz="1100" dirty="0" err="1" smtClean="0"/>
                        <a:t>Dostupné</a:t>
                      </a:r>
                      <a:r>
                        <a:rPr lang="en-US" sz="1100" dirty="0" smtClean="0"/>
                        <a:t> z: http://cs.wikipedia.org/wiki/Soubor:Benz_Patent_Motorwagen_1886_(Replica).jpg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4911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251520" y="3142817"/>
          <a:ext cx="8640960" cy="3526543"/>
        </p:xfrm>
        <a:graphic>
          <a:graphicData uri="http://schemas.openxmlformats.org/drawingml/2006/table">
            <a:tbl>
              <a:tblPr firstRow="1" firstCol="1" bandRow="1"/>
              <a:tblGrid>
                <a:gridCol w="1502775"/>
                <a:gridCol w="273070"/>
                <a:gridCol w="6865115"/>
              </a:tblGrid>
              <a:tr h="400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</a:t>
                      </a: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7172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1100" dirty="0" smtClean="0"/>
                        <a:t>Engine of the Benz Patent </a:t>
                      </a:r>
                      <a:r>
                        <a:rPr lang="en-US" sz="1100" dirty="0" err="1" smtClean="0"/>
                        <a:t>Motorwagen</a:t>
                      </a:r>
                      <a:r>
                        <a:rPr lang="en-US" sz="1100" dirty="0" smtClean="0"/>
                        <a:t>. In: </a:t>
                      </a:r>
                      <a:r>
                        <a:rPr lang="en-US" sz="1100" i="1" dirty="0" smtClean="0"/>
                        <a:t>Wikipedia</a:t>
                      </a:r>
                      <a:r>
                        <a:rPr lang="en-US" sz="1100" dirty="0" smtClean="0"/>
                        <a:t>: </a:t>
                      </a:r>
                      <a:r>
                        <a:rPr lang="en-US" sz="1100" i="1" dirty="0" smtClean="0"/>
                        <a:t>the free encyclopedia</a:t>
                      </a:r>
                      <a:r>
                        <a:rPr lang="en-US" sz="1100" dirty="0" smtClean="0"/>
                        <a:t> [online]. San Francisco (CA): Wikimedia Foundation, 2001- [cit. 2012-06-04]. </a:t>
                      </a:r>
                      <a:r>
                        <a:rPr lang="en-US" sz="1100" dirty="0" err="1" smtClean="0"/>
                        <a:t>Dostupné</a:t>
                      </a:r>
                      <a:r>
                        <a:rPr lang="en-US" sz="1100" dirty="0" smtClean="0"/>
                        <a:t> z: http://cs.wikipedia.org/wiki/Soubor:Benz_Patent_Motorwagen_Engine.jpg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Nikola Tesla.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http://cs.wikipedia.org/wiki/Soubor:http://cs.wikipedia.org/wiki/Soubor:N.Tesla.JPG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err="1" smtClean="0"/>
                        <a:t>Teslův</a:t>
                      </a:r>
                      <a:r>
                        <a:rPr lang="cs-CZ" sz="1100" dirty="0" smtClean="0"/>
                        <a:t> transformátor v Australském národním muzeu.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http://cs.wikipedia.org/wiki/Soubor:Lightning_simulator_questacon02.jpg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Nikola Tesla v laboratoři v Colorado </a:t>
                      </a:r>
                      <a:r>
                        <a:rPr lang="cs-CZ" sz="1100" dirty="0" err="1" smtClean="0"/>
                        <a:t>Springs</a:t>
                      </a:r>
                      <a:r>
                        <a:rPr lang="cs-CZ" sz="1100" dirty="0" smtClean="0"/>
                        <a:t>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http://cs.wikipedia.org/wiki/Soubor:Tesla_colorado.jpg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Alexander Graham Bell mluví do telefonu.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http://cs.wikipedia.org/wiki/Soubor:Actor_portraying_Alexander_Graham_Bell_in_an_AT%26T_promotional_film_(1926).jpg </a:t>
                      </a: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40827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1984445"/>
              </p:ext>
            </p:extLst>
          </p:nvPr>
        </p:nvGraphicFramePr>
        <p:xfrm>
          <a:off x="467544" y="3142817"/>
          <a:ext cx="8280920" cy="3423793"/>
        </p:xfrm>
        <a:graphic>
          <a:graphicData uri="http://schemas.openxmlformats.org/drawingml/2006/table">
            <a:tbl>
              <a:tblPr firstRow="1" firstCol="1" bandRow="1"/>
              <a:tblGrid>
                <a:gridCol w="1554097"/>
                <a:gridCol w="147755"/>
                <a:gridCol w="6579068"/>
              </a:tblGrid>
              <a:tr h="31520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9873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Edisonův fonograf.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http://cs.wikipedia.org/wiki/Soubor:EdisonPhonograph.jpg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Edison a jeho fonograf.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http://cs.wikipedia.org/wiki/Soubor:Edison_and_phonograph_edit1.jpg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/>
                        <a:t>Ruka s prsteny – jeden z prvních rentgenových snímků </a:t>
                      </a:r>
                      <a:r>
                        <a:rPr lang="cs-CZ" sz="1100" dirty="0" err="1" smtClean="0"/>
                        <a:t>Wilhelma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Röntgena</a:t>
                      </a:r>
                      <a:r>
                        <a:rPr lang="cs-CZ" sz="1100" dirty="0" smtClean="0"/>
                        <a:t>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http://cs.wikipedia.org/wiki/Soubor:X-ray_by_Wilhelm_R%C3%B6ntgen_of_Albert_von_K%C3%B6lliker%27s_hand_-_18960123-01.jpg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err="1" smtClean="0"/>
                        <a:t>Wilhelm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Conrad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Röntgen</a:t>
                      </a:r>
                      <a:r>
                        <a:rPr lang="cs-CZ" sz="1100" dirty="0" smtClean="0"/>
                        <a:t>. In: </a:t>
                      </a:r>
                      <a:r>
                        <a:rPr lang="cs-CZ" sz="1100" i="1" dirty="0" err="1" smtClean="0"/>
                        <a:t>Wikipedia</a:t>
                      </a:r>
                      <a:r>
                        <a:rPr lang="cs-CZ" sz="1100" dirty="0" smtClean="0"/>
                        <a:t>: </a:t>
                      </a:r>
                      <a:r>
                        <a:rPr lang="cs-CZ" sz="1100" i="1" dirty="0" err="1" smtClean="0"/>
                        <a:t>the</a:t>
                      </a:r>
                      <a:r>
                        <a:rPr lang="cs-CZ" sz="1100" i="1" dirty="0" smtClean="0"/>
                        <a:t> free </a:t>
                      </a:r>
                      <a:r>
                        <a:rPr lang="cs-CZ" sz="1100" i="1" dirty="0" err="1" smtClean="0"/>
                        <a:t>encyclopedia</a:t>
                      </a:r>
                      <a:r>
                        <a:rPr lang="cs-CZ" sz="1100" dirty="0" smtClean="0"/>
                        <a:t> [online]. San </a:t>
                      </a:r>
                      <a:r>
                        <a:rPr lang="cs-CZ" sz="1100" dirty="0" err="1" smtClean="0"/>
                        <a:t>Francisco</a:t>
                      </a:r>
                      <a:r>
                        <a:rPr lang="cs-CZ" sz="1100" dirty="0" smtClean="0"/>
                        <a:t> (CA): </a:t>
                      </a:r>
                      <a:r>
                        <a:rPr lang="cs-CZ" sz="1100" dirty="0" err="1" smtClean="0"/>
                        <a:t>Wikimedia</a:t>
                      </a:r>
                      <a:r>
                        <a:rPr lang="cs-CZ" sz="1100" dirty="0" smtClean="0"/>
                        <a:t> </a:t>
                      </a:r>
                      <a:r>
                        <a:rPr lang="cs-CZ" sz="1100" dirty="0" err="1" smtClean="0"/>
                        <a:t>Foundation</a:t>
                      </a:r>
                      <a:r>
                        <a:rPr lang="cs-CZ" sz="1100" dirty="0" smtClean="0"/>
                        <a:t>, 2001- [cit. 2012-06-04]. Dostupné z: http://cs.wikipedia.org/wiki/Soubor:Wilhelm_Conrad_R%C3%B6ntgen_(1845--1923).jpg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5173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667</Words>
  <Application>Microsoft Office PowerPoint</Application>
  <PresentationFormat>Předvádění na obrazovce (4:3)</PresentationFormat>
  <Paragraphs>119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Snímek 1</vt:lpstr>
      <vt:lpstr>Technický a vědecký pokrok</vt:lpstr>
      <vt:lpstr>Doprava</vt:lpstr>
      <vt:lpstr>Doprava</vt:lpstr>
      <vt:lpstr>Snímek 5</vt:lpstr>
      <vt:lpstr>Snímek 6</vt:lpstr>
      <vt:lpstr>Snímek 7</vt:lpstr>
      <vt:lpstr>Snímek 8</vt:lpstr>
      <vt:lpstr>Snímek 9</vt:lpstr>
      <vt:lpstr>Elektrická energie</vt:lpstr>
      <vt:lpstr>Snímek 11</vt:lpstr>
      <vt:lpstr>Snímek 12</vt:lpstr>
      <vt:lpstr>Snímek 13</vt:lpstr>
      <vt:lpstr>Snímek 14</vt:lpstr>
      <vt:lpstr>Komunikace</vt:lpstr>
      <vt:lpstr>Zaznamenávání obrazu a zvuku</vt:lpstr>
      <vt:lpstr>Snímek 17</vt:lpstr>
      <vt:lpstr>Snímek 18</vt:lpstr>
      <vt:lpstr>Další objevy a vynálezy</vt:lpstr>
      <vt:lpstr>Snímek 20</vt:lpstr>
      <vt:lpstr>Snímek 21</vt:lpstr>
      <vt:lpstr>Snímek 22</vt:lpstr>
      <vt:lpstr>Snímek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soldanova</cp:lastModifiedBy>
  <cp:revision>17</cp:revision>
  <dcterms:created xsi:type="dcterms:W3CDTF">2012-04-04T05:08:45Z</dcterms:created>
  <dcterms:modified xsi:type="dcterms:W3CDTF">2012-06-04T12:58:44Z</dcterms:modified>
</cp:coreProperties>
</file>