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4" r:id="rId9"/>
    <p:sldId id="261" r:id="rId10"/>
    <p:sldId id="262" r:id="rId11"/>
    <p:sldId id="263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590" autoAdjust="0"/>
  </p:normalViewPr>
  <p:slideViewPr>
    <p:cSldViewPr>
      <p:cViewPr varScale="1">
        <p:scale>
          <a:sx n="68" d="100"/>
          <a:sy n="68" d="100"/>
        </p:scale>
        <p:origin x="-58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</a:t>
          </a:r>
          <a:r>
            <a:rPr lang="cs-CZ" sz="1600" b="1" baseline="0" dirty="0" smtClean="0"/>
            <a:t>VY_52_INOVACE_06_FYZIKÁLNÍ VELIČINY</a:t>
          </a:r>
          <a:endParaRPr lang="cs-CZ" sz="16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ŠKOLY: 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</a:t>
          </a:r>
          <a:r>
            <a:rPr lang="cs-CZ" sz="1600" b="1" dirty="0" smtClean="0"/>
            <a:t>:  Mgr. Milada </a:t>
          </a:r>
          <a:r>
            <a:rPr lang="cs-CZ" sz="1600" b="1" dirty="0" err="1" smtClean="0"/>
            <a:t>Zetelová</a:t>
          </a:r>
          <a:endParaRPr lang="cs-CZ" sz="16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GRAVITAČNÍ SÍLA</a:t>
          </a:r>
          <a:endParaRPr lang="cs-CZ" sz="16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r>
            <a:rPr lang="cs-CZ" sz="1600" b="1" dirty="0" smtClean="0"/>
            <a:t>CZ.1.07/1.4.00/21.0816</a:t>
          </a:r>
          <a:endParaRPr lang="cs-CZ" sz="16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C2DB03-6C79-4FC8-82B0-1DFD33DBEB2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8614A9-5EF8-40C3-8DAA-A87DE5F93B28}" type="presOf" srcId="{D1B46980-6531-4606-95E6-44980827E919}" destId="{6140AFEC-043D-4C43-A2F9-D0F5331DF3A3}" srcOrd="0" destOrd="0" presId="urn:microsoft.com/office/officeart/2005/8/layout/target3"/>
    <dgm:cxn modelId="{78DAA1D6-21D7-4266-9941-5717EA95444C}" type="presOf" srcId="{4C35D32F-0EAB-4CD7-82EE-45574DC2A586}" destId="{890E4F0B-2866-4A3F-A3C7-2A14B1797930}" srcOrd="1" destOrd="0" presId="urn:microsoft.com/office/officeart/2005/8/layout/target3"/>
    <dgm:cxn modelId="{DDAEDF09-A540-4A54-85DF-4B310B1C9473}" type="presOf" srcId="{D1B46980-6531-4606-95E6-44980827E919}" destId="{2BE915AB-18AA-4053-B92C-3BFC9ED204BB}" srcOrd="1" destOrd="0" presId="urn:microsoft.com/office/officeart/2005/8/layout/target3"/>
    <dgm:cxn modelId="{9D449E66-CBA7-497A-BD63-4615C1563711}" type="presOf" srcId="{757F3AB3-0718-4624-B441-E567A8F0AB56}" destId="{333A1088-737F-45CB-B68E-254E46348037}" srcOrd="0" destOrd="0" presId="urn:microsoft.com/office/officeart/2005/8/layout/target3"/>
    <dgm:cxn modelId="{9D311591-D1B9-4D53-9999-D416D7F960A4}" type="presOf" srcId="{B651F6E3-6281-48DB-9319-2AEAFDAE7572}" destId="{619D679B-A015-4ECF-8348-D1034C574F40}" srcOrd="0" destOrd="0" presId="urn:microsoft.com/office/officeart/2005/8/layout/target3"/>
    <dgm:cxn modelId="{D81607E3-4674-447E-BEA8-D2129CD14562}" type="presOf" srcId="{D1D4F407-5343-4D3F-B5B9-D407B03CAEB4}" destId="{AED2198E-93D5-4001-81B4-73124B309672}" srcOrd="1" destOrd="0" presId="urn:microsoft.com/office/officeart/2005/8/layout/target3"/>
    <dgm:cxn modelId="{233D75FE-F253-4807-B931-0443135F9010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92AAD2F-C4CD-4BFC-A736-128234448CE5}" type="presOf" srcId="{D1D4F407-5343-4D3F-B5B9-D407B03CAEB4}" destId="{D005CE8C-CC26-4C3E-AC11-E15060ECD759}" srcOrd="0" destOrd="0" presId="urn:microsoft.com/office/officeart/2005/8/layout/target3"/>
    <dgm:cxn modelId="{1B91F184-B9E7-491B-B793-2E1E183B0A62}" type="presOf" srcId="{D8197B8C-B260-4A16-BDF4-0947B075E274}" destId="{5A5FFA88-C948-4069-8E93-59FA12366E83}" srcOrd="1" destOrd="0" presId="urn:microsoft.com/office/officeart/2005/8/layout/target3"/>
    <dgm:cxn modelId="{18C9C64C-44D8-4CB9-B497-1F64CE688F2C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ED33946-1B82-453E-B3F5-36B24D63F87C}" type="presParOf" srcId="{333A1088-737F-45CB-B68E-254E46348037}" destId="{F5ABB229-8D3B-4694-996A-96F23CF14429}" srcOrd="0" destOrd="0" presId="urn:microsoft.com/office/officeart/2005/8/layout/target3"/>
    <dgm:cxn modelId="{F4067F0F-4A09-4FC9-A800-EC42647CAD4C}" type="presParOf" srcId="{333A1088-737F-45CB-B68E-254E46348037}" destId="{F41139FD-01EE-4571-8B17-4FB00FC51163}" srcOrd="1" destOrd="0" presId="urn:microsoft.com/office/officeart/2005/8/layout/target3"/>
    <dgm:cxn modelId="{84D20CAE-5FF8-424D-B465-7FA1266F409E}" type="presParOf" srcId="{333A1088-737F-45CB-B68E-254E46348037}" destId="{D005CE8C-CC26-4C3E-AC11-E15060ECD759}" srcOrd="2" destOrd="0" presId="urn:microsoft.com/office/officeart/2005/8/layout/target3"/>
    <dgm:cxn modelId="{86BDFB95-150E-4FB6-8AEF-07A20A97B772}" type="presParOf" srcId="{333A1088-737F-45CB-B68E-254E46348037}" destId="{2C702D82-9B77-49B7-9568-BB8EB47C3372}" srcOrd="3" destOrd="0" presId="urn:microsoft.com/office/officeart/2005/8/layout/target3"/>
    <dgm:cxn modelId="{859AC3A7-9EAA-4E72-B0BA-958C2A8D7290}" type="presParOf" srcId="{333A1088-737F-45CB-B68E-254E46348037}" destId="{A52A0455-90FF-4808-ABD0-F02540D31D5A}" srcOrd="4" destOrd="0" presId="urn:microsoft.com/office/officeart/2005/8/layout/target3"/>
    <dgm:cxn modelId="{E1380511-1F7B-43D0-BA4B-76BE83C60C1A}" type="presParOf" srcId="{333A1088-737F-45CB-B68E-254E46348037}" destId="{6140AFEC-043D-4C43-A2F9-D0F5331DF3A3}" srcOrd="5" destOrd="0" presId="urn:microsoft.com/office/officeart/2005/8/layout/target3"/>
    <dgm:cxn modelId="{6F496264-34E6-4126-90A4-C535CFDA8480}" type="presParOf" srcId="{333A1088-737F-45CB-B68E-254E46348037}" destId="{9358AC05-5D7D-4327-9F80-1AD486AEA664}" srcOrd="6" destOrd="0" presId="urn:microsoft.com/office/officeart/2005/8/layout/target3"/>
    <dgm:cxn modelId="{1ACF36EA-4E99-4599-B2E4-4E47F92858E9}" type="presParOf" srcId="{333A1088-737F-45CB-B68E-254E46348037}" destId="{313FC574-E1CD-4FB4-B054-0B805CE0447D}" srcOrd="7" destOrd="0" presId="urn:microsoft.com/office/officeart/2005/8/layout/target3"/>
    <dgm:cxn modelId="{400E2FC0-5506-4661-BDB4-9F076E34310A}" type="presParOf" srcId="{333A1088-737F-45CB-B68E-254E46348037}" destId="{619D679B-A015-4ECF-8348-D1034C574F40}" srcOrd="8" destOrd="0" presId="urn:microsoft.com/office/officeart/2005/8/layout/target3"/>
    <dgm:cxn modelId="{0690305A-12A1-4C52-B191-F2FC84D3C95A}" type="presParOf" srcId="{333A1088-737F-45CB-B68E-254E46348037}" destId="{322283A8-4A27-4CDA-BAE3-F381106A9174}" srcOrd="9" destOrd="0" presId="urn:microsoft.com/office/officeart/2005/8/layout/target3"/>
    <dgm:cxn modelId="{C697B710-F51D-4499-A990-8DEFB712A0FC}" type="presParOf" srcId="{333A1088-737F-45CB-B68E-254E46348037}" destId="{FFC9F71D-1B4F-4AD9-A4A6-86ADEFC8AF5C}" srcOrd="10" destOrd="0" presId="urn:microsoft.com/office/officeart/2005/8/layout/target3"/>
    <dgm:cxn modelId="{36C1C032-A06F-4A05-81C2-6A81E4A6579A}" type="presParOf" srcId="{333A1088-737F-45CB-B68E-254E46348037}" destId="{25B08C86-7E15-44DC-BE7F-FFB55DD49D12}" srcOrd="11" destOrd="0" presId="urn:microsoft.com/office/officeart/2005/8/layout/target3"/>
    <dgm:cxn modelId="{39E37142-1A07-4B1D-931B-4FE1110D3511}" type="presParOf" srcId="{333A1088-737F-45CB-B68E-254E46348037}" destId="{76644BE8-9D7C-4C09-B250-3D10AF48CBB7}" srcOrd="12" destOrd="0" presId="urn:microsoft.com/office/officeart/2005/8/layout/target3"/>
    <dgm:cxn modelId="{23A7CF4E-DA51-473C-93F3-06BBD10EA327}" type="presParOf" srcId="{333A1088-737F-45CB-B68E-254E46348037}" destId="{EE85B701-7295-41C0-BA7A-34D3756A2AE6}" srcOrd="13" destOrd="0" presId="urn:microsoft.com/office/officeart/2005/8/layout/target3"/>
    <dgm:cxn modelId="{FFDAEABA-68A9-451E-B46C-8BCADD6916C2}" type="presParOf" srcId="{333A1088-737F-45CB-B68E-254E46348037}" destId="{8BEBB6EC-1DAA-4CAC-8A25-BC0FCBD5DBD5}" srcOrd="14" destOrd="0" presId="urn:microsoft.com/office/officeart/2005/8/layout/target3"/>
    <dgm:cxn modelId="{95C4E138-9B36-442F-9AB2-EB716ED11453}" type="presParOf" srcId="{333A1088-737F-45CB-B68E-254E46348037}" destId="{AED2198E-93D5-4001-81B4-73124B309672}" srcOrd="15" destOrd="0" presId="urn:microsoft.com/office/officeart/2005/8/layout/target3"/>
    <dgm:cxn modelId="{23E891C8-367C-4DE4-8E21-3C89E7D3E48C}" type="presParOf" srcId="{333A1088-737F-45CB-B68E-254E46348037}" destId="{2BE915AB-18AA-4053-B92C-3BFC9ED204BB}" srcOrd="16" destOrd="0" presId="urn:microsoft.com/office/officeart/2005/8/layout/target3"/>
    <dgm:cxn modelId="{91852075-0D00-48EF-9C2C-9D21843571B5}" type="presParOf" srcId="{333A1088-737F-45CB-B68E-254E46348037}" destId="{6BB5E863-4638-4E1D-BFDE-399D028AC4ED}" srcOrd="17" destOrd="0" presId="urn:microsoft.com/office/officeart/2005/8/layout/target3"/>
    <dgm:cxn modelId="{BB923642-55FE-45BF-A351-CFCD3FA1E4F8}" type="presParOf" srcId="{333A1088-737F-45CB-B68E-254E46348037}" destId="{5A5FFA88-C948-4069-8E93-59FA12366E83}" srcOrd="18" destOrd="0" presId="urn:microsoft.com/office/officeart/2005/8/layout/target3"/>
    <dgm:cxn modelId="{D3364D98-D891-4C5D-B522-712516E5A3B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ŠKOLY: Základní škola a Mateřská škola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</a:t>
          </a:r>
          <a:r>
            <a:rPr lang="cs-CZ" sz="1600" b="1" kern="1200" dirty="0" smtClean="0"/>
            <a:t>:  Mgr. Milada </a:t>
          </a:r>
          <a:r>
            <a:rPr lang="cs-CZ" sz="1600" b="1" kern="1200" dirty="0" err="1" smtClean="0"/>
            <a:t>Zetelová</a:t>
          </a:r>
          <a:endParaRPr lang="cs-CZ" sz="16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</a:t>
          </a:r>
          <a:r>
            <a:rPr lang="cs-CZ" sz="1600" b="1" kern="1200" baseline="0" dirty="0" smtClean="0"/>
            <a:t>VY_52_INOVACE_06_FYZIKÁLNÍ VELIČINY</a:t>
          </a:r>
          <a:endParaRPr lang="cs-CZ" sz="16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GRAVITAČNÍ SÍLA</a:t>
          </a:r>
          <a:endParaRPr lang="cs-CZ" sz="16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r>
            <a:rPr lang="cs-CZ" sz="1600" b="1" kern="1200" dirty="0" smtClean="0"/>
            <a:t>CZ.1.07/1.4.00/21.0816</a:t>
          </a:r>
          <a:endParaRPr lang="cs-CZ" sz="16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607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013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794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777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752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849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257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70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44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834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283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5D5-790D-4BDB-AFB9-CD6DEA2A7153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03F3-8600-467A-84B8-B931FF84DA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373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540197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cs-CZ" b="1" dirty="0" smtClean="0"/>
              <a:t>VÝPOČET GRAVITAČNÍ SÍLY</a:t>
            </a: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92389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9090771"/>
              </p:ext>
            </p:extLst>
          </p:nvPr>
        </p:nvGraphicFramePr>
        <p:xfrm>
          <a:off x="457200" y="1600200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říjen 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2011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se</a:t>
                      </a:r>
                      <a:r>
                        <a:rPr lang="cs-CZ" sz="1800" baseline="0" dirty="0" smtClean="0"/>
                        <a:t> vzorcem pro výpočet gravitační síly, s jednotkami</a:t>
                      </a:r>
                      <a:r>
                        <a:rPr lang="cs-CZ" sz="1800" dirty="0" smtClean="0"/>
                        <a:t>  a postupem výpočtu.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8182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VÝPOČET GRAVITAČNÍ SÍLY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290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41"/>
    </mc:Choice>
    <mc:Fallback xmlns="">
      <p:transition spd="slow" advTm="4041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Jakou značku má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5000" dirty="0" smtClean="0"/>
              <a:t>Značka gravitační síly je     </a:t>
            </a:r>
            <a:r>
              <a:rPr lang="cs-CZ" sz="10000" dirty="0" err="1" smtClean="0"/>
              <a:t>F</a:t>
            </a:r>
            <a:r>
              <a:rPr lang="cs-CZ" sz="10000" baseline="-25000" dirty="0" err="1" smtClean="0"/>
              <a:t>g</a:t>
            </a:r>
            <a:r>
              <a:rPr lang="cs-CZ" sz="10000" baseline="-25000" dirty="0" smtClean="0"/>
              <a:t>                                   </a:t>
            </a:r>
            <a:r>
              <a:rPr lang="cs-CZ" sz="12600" dirty="0" err="1" smtClean="0">
                <a:solidFill>
                  <a:srgbClr val="92D050"/>
                </a:solidFill>
              </a:rPr>
              <a:t>F</a:t>
            </a:r>
            <a:r>
              <a:rPr lang="cs-CZ" sz="12600" baseline="-25000" dirty="0" err="1" smtClean="0">
                <a:solidFill>
                  <a:srgbClr val="92D050"/>
                </a:solidFill>
              </a:rPr>
              <a:t>g</a:t>
            </a:r>
            <a:endParaRPr lang="cs-CZ" sz="126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6600" dirty="0" smtClean="0"/>
              <a:t>         </a:t>
            </a:r>
            <a:r>
              <a:rPr lang="cs-CZ" sz="6600" dirty="0" err="1" smtClean="0"/>
              <a:t>F</a:t>
            </a:r>
            <a:r>
              <a:rPr lang="cs-CZ" sz="6600" baseline="-25000" dirty="0" err="1" smtClean="0"/>
              <a:t>g</a:t>
            </a:r>
            <a:endParaRPr lang="cs-CZ" sz="6600" dirty="0" smtClean="0"/>
          </a:p>
          <a:p>
            <a:pPr marL="0" indent="0">
              <a:buNone/>
            </a:pPr>
            <a:r>
              <a:rPr lang="cs-CZ" sz="6600" baseline="-25000" dirty="0" smtClean="0"/>
              <a:t>                         															</a:t>
            </a:r>
            <a:r>
              <a:rPr lang="cs-CZ" sz="6600" baseline="-25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600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F</a:t>
            </a:r>
            <a:r>
              <a:rPr lang="cs-CZ" sz="6600" baseline="-25000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g</a:t>
            </a:r>
            <a:endParaRPr lang="cs-CZ" sz="66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6600" baseline="-25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            </a:t>
            </a:r>
          </a:p>
          <a:p>
            <a:pPr marL="0" indent="0">
              <a:buNone/>
            </a:pPr>
            <a:r>
              <a:rPr lang="cs-CZ" sz="6600" dirty="0" smtClean="0"/>
              <a:t>                                                </a:t>
            </a:r>
            <a:r>
              <a:rPr lang="cs-CZ" sz="101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</a:t>
            </a:r>
            <a:r>
              <a:rPr lang="cs-CZ" sz="10100" baseline="-25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</a:t>
            </a:r>
            <a:endParaRPr lang="cs-CZ" sz="101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3657600" lvl="8" indent="0">
              <a:buNone/>
            </a:pPr>
            <a:r>
              <a:rPr lang="cs-CZ" sz="5400" baseline="-25000" dirty="0" smtClean="0"/>
              <a:t>                              </a:t>
            </a:r>
            <a:endParaRPr lang="cs-CZ" sz="5400" baseline="-25000" dirty="0"/>
          </a:p>
          <a:p>
            <a:pPr marL="0" indent="0">
              <a:buNone/>
            </a:pPr>
            <a:r>
              <a:rPr lang="cs-CZ" sz="6600" baseline="-25000" dirty="0" smtClean="0"/>
              <a:t>  									</a:t>
            </a:r>
            <a:r>
              <a:rPr lang="cs-CZ" sz="6600" dirty="0" err="1" smtClean="0">
                <a:solidFill>
                  <a:schemeClr val="accent6"/>
                </a:solidFill>
              </a:rPr>
              <a:t>F</a:t>
            </a:r>
            <a:r>
              <a:rPr lang="cs-CZ" sz="6600" baseline="-25000" dirty="0" err="1" smtClean="0">
                <a:solidFill>
                  <a:schemeClr val="accent6"/>
                </a:solidFill>
              </a:rPr>
              <a:t>g</a:t>
            </a:r>
            <a:endParaRPr lang="cs-CZ" sz="6600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6600" baseline="-25000" dirty="0" smtClean="0">
                <a:solidFill>
                  <a:schemeClr val="accent6"/>
                </a:solidFill>
              </a:rPr>
              <a:t>	</a:t>
            </a:r>
            <a:r>
              <a:rPr lang="cs-CZ" sz="6600" baseline="-25000" dirty="0" smtClean="0"/>
              <a:t>					</a:t>
            </a:r>
            <a:r>
              <a:rPr lang="cs-CZ" sz="5100" dirty="0" err="1" smtClean="0">
                <a:solidFill>
                  <a:srgbClr val="FF0000"/>
                </a:solidFill>
              </a:rPr>
              <a:t>F</a:t>
            </a:r>
            <a:r>
              <a:rPr lang="cs-CZ" sz="5100" baseline="-25000" dirty="0" err="1" smtClean="0">
                <a:solidFill>
                  <a:srgbClr val="FF0000"/>
                </a:solidFill>
              </a:rPr>
              <a:t>g</a:t>
            </a:r>
            <a:endParaRPr lang="cs-CZ" sz="51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21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1"/>
    </mc:Choice>
    <mc:Fallback xmlns="">
      <p:transition spd="slow" advTm="3991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gravitační síla vypočítá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VZOREC JE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3657600" lvl="8" indent="0">
              <a:buNone/>
            </a:pPr>
            <a:r>
              <a:rPr lang="cs-CZ" sz="4400" b="1" dirty="0" err="1" smtClean="0">
                <a:solidFill>
                  <a:srgbClr val="0070C0"/>
                </a:solidFill>
              </a:rPr>
              <a:t>F</a:t>
            </a:r>
            <a:r>
              <a:rPr lang="cs-CZ" sz="4400" b="1" baseline="-25000" dirty="0" err="1" smtClean="0">
                <a:solidFill>
                  <a:srgbClr val="0070C0"/>
                </a:solidFill>
              </a:rPr>
              <a:t>g</a:t>
            </a:r>
            <a:r>
              <a:rPr lang="cs-CZ" sz="4400" b="1" dirty="0" smtClean="0">
                <a:solidFill>
                  <a:srgbClr val="0070C0"/>
                </a:solidFill>
              </a:rPr>
              <a:t>   =  m . g    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59832" y="2060848"/>
            <a:ext cx="37061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aseline="-25000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8744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40"/>
    </mc:Choice>
    <mc:Fallback xmlns="">
      <p:transition spd="slow" advTm="484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co ve vzorci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342900" lvl="8" indent="-342900"/>
            <a:r>
              <a:rPr lang="cs-CZ" sz="4400" b="1" dirty="0" err="1" smtClean="0"/>
              <a:t>F</a:t>
            </a:r>
            <a:r>
              <a:rPr lang="cs-CZ" sz="4400" b="1" baseline="-25000" dirty="0" err="1" smtClean="0"/>
              <a:t>g</a:t>
            </a:r>
            <a:r>
              <a:rPr lang="cs-CZ" sz="4400" b="1" dirty="0" smtClean="0"/>
              <a:t>   =  m . g    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/>
            <p:txBody>
              <a:bodyPr>
                <a:normAutofit/>
              </a:bodyPr>
              <a:lstStyle/>
              <a:p>
                <a:endParaRPr lang="cs-CZ" dirty="0" smtClean="0"/>
              </a:p>
              <a:p>
                <a:r>
                  <a:rPr lang="cs-CZ" dirty="0" smtClean="0"/>
                  <a:t>m je hmotnost těles</a:t>
                </a:r>
              </a:p>
              <a:p>
                <a:endParaRPr lang="cs-CZ" dirty="0"/>
              </a:p>
              <a:p>
                <a:r>
                  <a:rPr lang="cs-CZ" dirty="0" smtClean="0"/>
                  <a:t>g je gravitační  konstanta</a:t>
                </a:r>
              </a:p>
              <a:p>
                <a:r>
                  <a:rPr lang="cs-CZ" dirty="0" smtClean="0"/>
                  <a:t>na povrchu Země je g asi </a:t>
                </a:r>
              </a:p>
              <a:p>
                <a:r>
                  <a:rPr lang="cs-CZ" dirty="0" smtClean="0"/>
                  <a:t>10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g se zmenšuje se vzdáleností od Země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blipFill rotWithShape="1">
                <a:blip r:embed="rId2"/>
                <a:stretch>
                  <a:fillRect l="-21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17328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42"/>
    </mc:Choice>
    <mc:Fallback xmlns="">
      <p:transition spd="slow" advTm="8542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Jaká je hlavní jednotka gravitační síly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jednotka síly je 1 Newton 1N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vedlejší jednotky síly jsou</a:t>
            </a:r>
          </a:p>
          <a:p>
            <a:r>
              <a:rPr lang="cs-CZ" dirty="0" smtClean="0"/>
              <a:t>1hN = </a:t>
            </a:r>
            <a:r>
              <a:rPr lang="cs-CZ" dirty="0" err="1" smtClean="0"/>
              <a:t>hektonewton</a:t>
            </a:r>
            <a:endParaRPr lang="cs-CZ" dirty="0" smtClean="0"/>
          </a:p>
          <a:p>
            <a:r>
              <a:rPr lang="cs-CZ" dirty="0" smtClean="0"/>
              <a:t>1kN = </a:t>
            </a:r>
            <a:r>
              <a:rPr lang="cs-CZ" dirty="0" err="1" smtClean="0"/>
              <a:t>kilonewton</a:t>
            </a:r>
            <a:endParaRPr lang="cs-CZ" dirty="0" smtClean="0"/>
          </a:p>
          <a:p>
            <a:r>
              <a:rPr lang="cs-CZ" dirty="0" smtClean="0"/>
              <a:t>1MN = </a:t>
            </a:r>
            <a:r>
              <a:rPr lang="cs-CZ" dirty="0" err="1" smtClean="0"/>
              <a:t>meganewton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9" name="Picture 2" descr="C:\Documents and Settings\Student\Local Settings\Temporary Internet Files\Content.IE5\U9TIWNMA\MC9001979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64904"/>
            <a:ext cx="1872208" cy="354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4115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26"/>
    </mc:Choice>
    <mc:Fallback xmlns="">
      <p:transition spd="slow" advTm="8326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Jaká hmotnost tedy působí silou jednoho Newtonu ?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cs-CZ" dirty="0" smtClean="0"/>
                  <a:t>g = 10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err="1" smtClean="0"/>
                  <a:t>Fg</a:t>
                </a:r>
                <a:r>
                  <a:rPr lang="cs-CZ" dirty="0" smtClean="0"/>
                  <a:t> = 1 N</a:t>
                </a:r>
              </a:p>
              <a:p>
                <a:r>
                  <a:rPr lang="cs-CZ" dirty="0" smtClean="0"/>
                  <a:t>m = ?</a:t>
                </a:r>
                <a:endParaRPr lang="cs-CZ" dirty="0"/>
              </a:p>
              <a:p>
                <a:pPr lvl="0"/>
                <a:r>
                  <a:rPr lang="cs-CZ" dirty="0">
                    <a:solidFill>
                      <a:prstClr val="black"/>
                    </a:solidFill>
                  </a:rPr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𝐹𝑔</m:t>
                        </m:r>
                      </m:num>
                      <m:den>
                        <m:r>
                          <a:rPr lang="cs-CZ" i="1">
                            <a:solidFill>
                              <a:prstClr val="black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dirty="0">
                  <a:solidFill>
                    <a:prstClr val="black"/>
                  </a:solidFill>
                </a:endParaRPr>
              </a:p>
              <a:p>
                <a:r>
                  <a:rPr lang="cs-CZ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m = 0,1 kg = 100g</a:t>
                </a:r>
              </a:p>
              <a:p>
                <a:r>
                  <a:rPr lang="cs-CZ" dirty="0" smtClean="0"/>
                  <a:t>Silou jednoho Newtonu působí těleso o hmotnosti 100g.</a:t>
                </a: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2"/>
                <a:stretch>
                  <a:fillRect l="-1659" r="-28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pPr marL="342900" lvl="8" indent="-342900">
              <a:buFont typeface="Arial" pitchFamily="34" charset="0"/>
              <a:buChar char="•"/>
            </a:pPr>
            <a:endParaRPr lang="cs-CZ" sz="4400" dirty="0">
              <a:solidFill>
                <a:prstClr val="black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10"/>
              <p:cNvSpPr>
                <a:spLocks noGrp="1"/>
              </p:cNvSpPr>
              <p:nvPr>
                <p:ph sz="quarter" idx="4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:pPr marL="342900" lvl="8" indent="-342900"/>
                <a:r>
                  <a:rPr lang="cs-CZ" sz="4400" b="1" dirty="0" err="1">
                    <a:solidFill>
                      <a:prstClr val="black"/>
                    </a:solidFill>
                  </a:rPr>
                  <a:t>F</a:t>
                </a:r>
                <a:r>
                  <a:rPr lang="cs-CZ" sz="4400" b="1" baseline="-25000" dirty="0" err="1">
                    <a:solidFill>
                      <a:prstClr val="black"/>
                    </a:solidFill>
                  </a:rPr>
                  <a:t>g</a:t>
                </a:r>
                <a:r>
                  <a:rPr lang="cs-CZ" sz="4400" b="1" dirty="0">
                    <a:solidFill>
                      <a:prstClr val="black"/>
                    </a:solidFill>
                  </a:rPr>
                  <a:t>   =  m . g    </a:t>
                </a:r>
              </a:p>
              <a:p>
                <a:endParaRPr lang="cs-CZ" dirty="0"/>
              </a:p>
              <a:p>
                <a:r>
                  <a:rPr lang="cs-CZ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𝐹𝑔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" name="Zástupný symbol pro obsah 10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blipFill rotWithShape="1">
                <a:blip r:embed="rId3"/>
                <a:stretch>
                  <a:fillRect l="-5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539552" y="3573016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8399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34"/>
    </mc:Choice>
    <mc:Fallback xmlns="">
      <p:transition spd="slow" advTm="14234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Jakou gravitační silou působíš na židli ty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musíš tedy znát tvou hmotnost </a:t>
            </a:r>
            <a:r>
              <a:rPr lang="cs-CZ" b="1" dirty="0" smtClean="0">
                <a:solidFill>
                  <a:srgbClr val="0070C0"/>
                </a:solidFill>
              </a:rPr>
              <a:t>m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42900" lvl="0" indent="-3429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</a:rPr>
              <a:t>vzorec </a:t>
            </a:r>
            <a:r>
              <a:rPr lang="cs-CZ" sz="3200" dirty="0">
                <a:solidFill>
                  <a:prstClr val="black"/>
                </a:solidFill>
              </a:rPr>
              <a:t>pro výpočet gravitační síly je</a:t>
            </a:r>
          </a:p>
        </p:txBody>
      </p:sp>
      <p:sp>
        <p:nvSpPr>
          <p:cNvPr id="6" name="Obdélník 5"/>
          <p:cNvSpPr/>
          <p:nvPr/>
        </p:nvSpPr>
        <p:spPr>
          <a:xfrm>
            <a:off x="2286000" y="2028617"/>
            <a:ext cx="4572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pPr lvl="8"/>
            <a:r>
              <a:rPr lang="cs-CZ" sz="4400" b="1" dirty="0" smtClean="0"/>
              <a:t> </a:t>
            </a:r>
            <a:endParaRPr lang="cs-CZ" sz="4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28697"/>
            <a:ext cx="2388709" cy="708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258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04"/>
    </mc:Choice>
    <mc:Fallback xmlns="">
      <p:transition spd="slow" advTm="8904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32277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budeme postupovat </a:t>
            </a:r>
            <a:r>
              <a:rPr lang="cs-CZ" dirty="0" smtClean="0"/>
              <a:t>při výpočtu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/>
            <p:txBody>
              <a:bodyPr/>
              <a:lstStyle/>
              <a:p>
                <a:r>
                  <a:rPr lang="cs-CZ" dirty="0" smtClean="0"/>
                  <a:t>Je-li hmotnost žáka 50 kg, zadání je toto</a:t>
                </a:r>
              </a:p>
              <a:p>
                <a:pPr marL="0" indent="0">
                  <a:buNone/>
                </a:pPr>
                <a:r>
                  <a:rPr lang="cs-CZ" dirty="0" smtClean="0"/>
                  <a:t>m = 50kg</a:t>
                </a:r>
              </a:p>
              <a:p>
                <a:r>
                  <a:rPr lang="cs-CZ" dirty="0" smtClean="0"/>
                  <a:t>g = 10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F = ?</a:t>
                </a:r>
              </a:p>
              <a:p>
                <a:r>
                  <a:rPr lang="cs-CZ" dirty="0" smtClean="0"/>
                  <a:t>F = m . g</a:t>
                </a:r>
              </a:p>
              <a:p>
                <a:r>
                  <a:rPr lang="cs-CZ" dirty="0" smtClean="0"/>
                  <a:t>F = 50 . 10</a:t>
                </a:r>
              </a:p>
              <a:p>
                <a:r>
                  <a:rPr lang="cs-CZ" dirty="0" smtClean="0"/>
                  <a:t>F = 500 N</a:t>
                </a: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2"/>
                <a:stretch>
                  <a:fillRect l="-2262" t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Gravitační síla, kterou žák působí, je tedy 500N.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611560" y="4509120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4244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32"/>
    </mc:Choice>
    <mc:Fallback xmlns="">
      <p:transition spd="slow" advTm="12832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Vypočítej gravitační sílu tělesa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Hmotnost tělesa je 3 kg.</a:t>
            </a:r>
          </a:p>
          <a:p>
            <a:r>
              <a:rPr lang="cs-CZ" dirty="0" smtClean="0"/>
              <a:t>Hmotnost tělesa je 150  g.</a:t>
            </a:r>
          </a:p>
          <a:p>
            <a:r>
              <a:rPr lang="cs-CZ" dirty="0" smtClean="0"/>
              <a:t>Hmotnost tělesa je 20 kg.</a:t>
            </a:r>
          </a:p>
          <a:p>
            <a:r>
              <a:rPr lang="cs-CZ" dirty="0" smtClean="0"/>
              <a:t>Hmotnost tělesa je 400 kg – výsledek převeď na </a:t>
            </a:r>
            <a:r>
              <a:rPr lang="cs-CZ" dirty="0" err="1" smtClean="0"/>
              <a:t>hektonewtony</a:t>
            </a:r>
            <a:r>
              <a:rPr lang="cs-CZ" dirty="0" smtClean="0"/>
              <a:t>.</a:t>
            </a:r>
          </a:p>
          <a:p>
            <a:r>
              <a:rPr lang="cs-CZ" dirty="0" smtClean="0"/>
              <a:t>Hmotnost tělesa je 6000kg  - výsledek převeď na </a:t>
            </a:r>
            <a:r>
              <a:rPr lang="cs-CZ" dirty="0" err="1" smtClean="0"/>
              <a:t>kN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93027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54"/>
    </mc:Choice>
    <mc:Fallback xmlns="">
      <p:transition spd="slow" advTm="21054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KONEC PREZENTACE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POUŽITÉ ZDROJE</a:t>
            </a:r>
          </a:p>
          <a:p>
            <a:r>
              <a:rPr lang="cs-CZ" smtClean="0"/>
              <a:t>Klipart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310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339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VÝPOČET GRAVITAČNÍ SÍLY</vt:lpstr>
      <vt:lpstr>Jakou značku má </vt:lpstr>
      <vt:lpstr>Jak se gravitační síla vypočítá</vt:lpstr>
      <vt:lpstr>Co je co ve vzorci</vt:lpstr>
      <vt:lpstr>Jaká je hlavní jednotka gravitační síly</vt:lpstr>
      <vt:lpstr>Jaká hmotnost tedy působí silou jednoho Newtonu ?</vt:lpstr>
      <vt:lpstr>Jakou gravitační silou působíš na židli ty</vt:lpstr>
      <vt:lpstr>Jak budeme postupovat při výpočtu</vt:lpstr>
      <vt:lpstr>Vypočítej gravitační sílu tělesa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GRAVITAČNÍ SÍLY</dc:title>
  <dc:creator>XXX</dc:creator>
  <cp:lastModifiedBy>XXX</cp:lastModifiedBy>
  <cp:revision>16</cp:revision>
  <dcterms:created xsi:type="dcterms:W3CDTF">2011-12-05T18:35:25Z</dcterms:created>
  <dcterms:modified xsi:type="dcterms:W3CDTF">2012-06-02T17:08:15Z</dcterms:modified>
</cp:coreProperties>
</file>