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59" r:id="rId6"/>
    <p:sldId id="262" r:id="rId7"/>
    <p:sldId id="264" r:id="rId8"/>
    <p:sldId id="261" r:id="rId9"/>
    <p:sldId id="260" r:id="rId10"/>
    <p:sldId id="258" r:id="rId11"/>
    <p:sldId id="265" r:id="rId12"/>
    <p:sldId id="266" r:id="rId13"/>
    <p:sldId id="267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Rg st="1" end="13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1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500" b="1" dirty="0" smtClean="0"/>
            <a:t>NÁZEV:</a:t>
          </a:r>
          <a:r>
            <a:rPr lang="cs-CZ" sz="1500" b="1" baseline="0" dirty="0" smtClean="0"/>
            <a:t> VY_52_INOVACE_12_FYZIKÁLNÍ VELIČINY</a:t>
          </a:r>
          <a:endParaRPr lang="cs-CZ" sz="15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ŠKOLY: Základní škola a Mateřská škola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500" b="1" dirty="0" smtClean="0"/>
            <a:t>AUTOR:  Mgr. Milada </a:t>
          </a:r>
          <a:r>
            <a:rPr lang="cs-CZ" sz="1500" b="1" dirty="0" err="1" smtClean="0"/>
            <a:t>Zetelová</a:t>
          </a:r>
          <a:endParaRPr lang="cs-CZ" sz="15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b="1" dirty="0" smtClean="0"/>
            <a:t>TEMA: GRAVITAČNÍ SÍLA</a:t>
          </a:r>
          <a:endParaRPr lang="cs-CZ" sz="15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500" b="1" dirty="0" smtClean="0"/>
            <a:t>ČÍSLO PROJEKTU: CZ.1.07/1.4.00/21.0816</a:t>
          </a:r>
          <a:endParaRPr lang="cs-CZ" sz="15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47E1A6-9388-4B6C-929E-55B57608B8BB}" type="presOf" srcId="{D1B46980-6531-4606-95E6-44980827E919}" destId="{6140AFEC-043D-4C43-A2F9-D0F5331DF3A3}" srcOrd="0" destOrd="0" presId="urn:microsoft.com/office/officeart/2005/8/layout/target3"/>
    <dgm:cxn modelId="{659E9DBF-48EB-4577-A5AF-25B7FC5BFC1B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829017B-8350-447B-93AA-5CCF0021B6CF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4510CA1-66A2-4BD6-8C91-6872FBF7DB1D}" type="presOf" srcId="{D8197B8C-B260-4A16-BDF4-0947B075E274}" destId="{25B08C86-7E15-44DC-BE7F-FFB55DD49D12}" srcOrd="0" destOrd="0" presId="urn:microsoft.com/office/officeart/2005/8/layout/target3"/>
    <dgm:cxn modelId="{C0B032D9-E0FC-4345-B1A9-2F880DF4ADE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A249FA-C3CD-4701-BFF2-B3B8ED8B1FF7}" type="presOf" srcId="{B651F6E3-6281-48DB-9319-2AEAFDAE7572}" destId="{619D679B-A015-4ECF-8348-D1034C574F40}" srcOrd="0" destOrd="0" presId="urn:microsoft.com/office/officeart/2005/8/layout/target3"/>
    <dgm:cxn modelId="{891D7BB0-8A57-4D3C-903C-6846A68F93A2}" type="presOf" srcId="{D1D4F407-5343-4D3F-B5B9-D407B03CAEB4}" destId="{AED2198E-93D5-4001-81B4-73124B309672}" srcOrd="1" destOrd="0" presId="urn:microsoft.com/office/officeart/2005/8/layout/target3"/>
    <dgm:cxn modelId="{BE8B49BD-FF12-4CBE-B436-69CD0EE3183F}" type="presOf" srcId="{4C35D32F-0EAB-4CD7-82EE-45574DC2A586}" destId="{890E4F0B-2866-4A3F-A3C7-2A14B1797930}" srcOrd="1" destOrd="0" presId="urn:microsoft.com/office/officeart/2005/8/layout/target3"/>
    <dgm:cxn modelId="{74C093E4-61FA-4FE9-9BE3-F0738B0F1391}" type="presOf" srcId="{4C35D32F-0EAB-4CD7-82EE-45574DC2A586}" destId="{8BEBB6EC-1DAA-4CAC-8A25-BC0FCBD5DBD5}" srcOrd="0" destOrd="0" presId="urn:microsoft.com/office/officeart/2005/8/layout/target3"/>
    <dgm:cxn modelId="{0EDA048C-ED17-4317-888C-0E3F3DBA07BC}" type="presOf" srcId="{D8197B8C-B260-4A16-BDF4-0947B075E274}" destId="{5A5FFA88-C948-4069-8E93-59FA12366E83}" srcOrd="1" destOrd="0" presId="urn:microsoft.com/office/officeart/2005/8/layout/target3"/>
    <dgm:cxn modelId="{573FAE36-43E7-4F0A-8FFF-E182BE722EA3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31BDB41-CFFA-4693-A747-19A99C541A5F}" type="presParOf" srcId="{333A1088-737F-45CB-B68E-254E46348037}" destId="{F5ABB229-8D3B-4694-996A-96F23CF14429}" srcOrd="0" destOrd="0" presId="urn:microsoft.com/office/officeart/2005/8/layout/target3"/>
    <dgm:cxn modelId="{F1C8B124-8901-4D24-ACDF-47C4B76E8A64}" type="presParOf" srcId="{333A1088-737F-45CB-B68E-254E46348037}" destId="{F41139FD-01EE-4571-8B17-4FB00FC51163}" srcOrd="1" destOrd="0" presId="urn:microsoft.com/office/officeart/2005/8/layout/target3"/>
    <dgm:cxn modelId="{5F7FFA46-A789-4EBF-A783-3B1668BD7281}" type="presParOf" srcId="{333A1088-737F-45CB-B68E-254E46348037}" destId="{D005CE8C-CC26-4C3E-AC11-E15060ECD759}" srcOrd="2" destOrd="0" presId="urn:microsoft.com/office/officeart/2005/8/layout/target3"/>
    <dgm:cxn modelId="{FF8014B5-C812-46F6-AD70-8B636C2CD547}" type="presParOf" srcId="{333A1088-737F-45CB-B68E-254E46348037}" destId="{2C702D82-9B77-49B7-9568-BB8EB47C3372}" srcOrd="3" destOrd="0" presId="urn:microsoft.com/office/officeart/2005/8/layout/target3"/>
    <dgm:cxn modelId="{AADAB037-1752-40F9-A40F-F06E8D801B85}" type="presParOf" srcId="{333A1088-737F-45CB-B68E-254E46348037}" destId="{A52A0455-90FF-4808-ABD0-F02540D31D5A}" srcOrd="4" destOrd="0" presId="urn:microsoft.com/office/officeart/2005/8/layout/target3"/>
    <dgm:cxn modelId="{AF88D79A-FF56-4889-B1CF-7B51AA132F28}" type="presParOf" srcId="{333A1088-737F-45CB-B68E-254E46348037}" destId="{6140AFEC-043D-4C43-A2F9-D0F5331DF3A3}" srcOrd="5" destOrd="0" presId="urn:microsoft.com/office/officeart/2005/8/layout/target3"/>
    <dgm:cxn modelId="{FA1B313A-7384-4F85-A220-404A81C75B45}" type="presParOf" srcId="{333A1088-737F-45CB-B68E-254E46348037}" destId="{9358AC05-5D7D-4327-9F80-1AD486AEA664}" srcOrd="6" destOrd="0" presId="urn:microsoft.com/office/officeart/2005/8/layout/target3"/>
    <dgm:cxn modelId="{B043A1B8-F74E-4E53-B3FD-24555C2B92B7}" type="presParOf" srcId="{333A1088-737F-45CB-B68E-254E46348037}" destId="{313FC574-E1CD-4FB4-B054-0B805CE0447D}" srcOrd="7" destOrd="0" presId="urn:microsoft.com/office/officeart/2005/8/layout/target3"/>
    <dgm:cxn modelId="{BA1A733D-4B8E-44B2-A911-5B79FB79FCBC}" type="presParOf" srcId="{333A1088-737F-45CB-B68E-254E46348037}" destId="{619D679B-A015-4ECF-8348-D1034C574F40}" srcOrd="8" destOrd="0" presId="urn:microsoft.com/office/officeart/2005/8/layout/target3"/>
    <dgm:cxn modelId="{25AE981B-E6D9-44C2-BE4C-EEF149B5DA56}" type="presParOf" srcId="{333A1088-737F-45CB-B68E-254E46348037}" destId="{322283A8-4A27-4CDA-BAE3-F381106A9174}" srcOrd="9" destOrd="0" presId="urn:microsoft.com/office/officeart/2005/8/layout/target3"/>
    <dgm:cxn modelId="{01EE8932-CCF0-413A-9DF6-3B75D7767475}" type="presParOf" srcId="{333A1088-737F-45CB-B68E-254E46348037}" destId="{FFC9F71D-1B4F-4AD9-A4A6-86ADEFC8AF5C}" srcOrd="10" destOrd="0" presId="urn:microsoft.com/office/officeart/2005/8/layout/target3"/>
    <dgm:cxn modelId="{215FBC02-5737-45B3-A622-EBF9F93BBE67}" type="presParOf" srcId="{333A1088-737F-45CB-B68E-254E46348037}" destId="{25B08C86-7E15-44DC-BE7F-FFB55DD49D12}" srcOrd="11" destOrd="0" presId="urn:microsoft.com/office/officeart/2005/8/layout/target3"/>
    <dgm:cxn modelId="{E6A17F14-B131-48A6-AD0B-05C7B16C2F67}" type="presParOf" srcId="{333A1088-737F-45CB-B68E-254E46348037}" destId="{76644BE8-9D7C-4C09-B250-3D10AF48CBB7}" srcOrd="12" destOrd="0" presId="urn:microsoft.com/office/officeart/2005/8/layout/target3"/>
    <dgm:cxn modelId="{C4FDBBE5-DAB1-4B55-B71E-4CD6AB0E7265}" type="presParOf" srcId="{333A1088-737F-45CB-B68E-254E46348037}" destId="{EE85B701-7295-41C0-BA7A-34D3756A2AE6}" srcOrd="13" destOrd="0" presId="urn:microsoft.com/office/officeart/2005/8/layout/target3"/>
    <dgm:cxn modelId="{FCD5A499-990D-40DF-9B6D-9B8E22BC8D2E}" type="presParOf" srcId="{333A1088-737F-45CB-B68E-254E46348037}" destId="{8BEBB6EC-1DAA-4CAC-8A25-BC0FCBD5DBD5}" srcOrd="14" destOrd="0" presId="urn:microsoft.com/office/officeart/2005/8/layout/target3"/>
    <dgm:cxn modelId="{5F12ABD6-FF41-48F5-853B-7513C28DD75E}" type="presParOf" srcId="{333A1088-737F-45CB-B68E-254E46348037}" destId="{AED2198E-93D5-4001-81B4-73124B309672}" srcOrd="15" destOrd="0" presId="urn:microsoft.com/office/officeart/2005/8/layout/target3"/>
    <dgm:cxn modelId="{1CBBB841-156D-42B5-9517-755E56D5CF58}" type="presParOf" srcId="{333A1088-737F-45CB-B68E-254E46348037}" destId="{2BE915AB-18AA-4053-B92C-3BFC9ED204BB}" srcOrd="16" destOrd="0" presId="urn:microsoft.com/office/officeart/2005/8/layout/target3"/>
    <dgm:cxn modelId="{10698C62-AB17-4E40-9281-36AD84D35367}" type="presParOf" srcId="{333A1088-737F-45CB-B68E-254E46348037}" destId="{6BB5E863-4638-4E1D-BFDE-399D028AC4ED}" srcOrd="17" destOrd="0" presId="urn:microsoft.com/office/officeart/2005/8/layout/target3"/>
    <dgm:cxn modelId="{0EBF52B4-D346-45BC-81F1-ECB6D618B010}" type="presParOf" srcId="{333A1088-737F-45CB-B68E-254E46348037}" destId="{5A5FFA88-C948-4069-8E93-59FA12366E83}" srcOrd="18" destOrd="0" presId="urn:microsoft.com/office/officeart/2005/8/layout/target3"/>
    <dgm:cxn modelId="{89B0128C-01E3-4F8E-8F19-1527C1AB577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 ŠKOLY: Základní škola a Mateřská škola Osoblaha, příspěvková organizace</a:t>
          </a:r>
          <a:endParaRPr lang="cs-CZ" sz="1500" b="1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AUTOR:  Mgr. Milada </a:t>
          </a:r>
          <a:r>
            <a:rPr lang="cs-CZ" sz="1500" b="1" kern="1200" dirty="0" err="1" smtClean="0"/>
            <a:t>Zetelová</a:t>
          </a:r>
          <a:endParaRPr lang="cs-CZ" sz="15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NÁZEV:</a:t>
          </a:r>
          <a:r>
            <a:rPr lang="cs-CZ" sz="1500" b="1" kern="1200" baseline="0" dirty="0" smtClean="0"/>
            <a:t> VY_52_INOVACE_12_FYZIKÁLNÍ VELIČINY</a:t>
          </a:r>
          <a:endParaRPr lang="cs-CZ" sz="15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TEMA: GRAVITAČNÍ SÍLA</a:t>
          </a:r>
          <a:endParaRPr lang="cs-CZ" sz="15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ČÍSLO PROJEKTU: CZ.1.07/1.4.00/21.0816</a:t>
          </a:r>
          <a:endParaRPr lang="cs-CZ" sz="1500" b="1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5952-441A-4A53-84F5-3F5B26E6C4E5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CA42-372F-4512-806E-3EC537E2D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94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5952-441A-4A53-84F5-3F5B26E6C4E5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CA42-372F-4512-806E-3EC537E2D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951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5952-441A-4A53-84F5-3F5B26E6C4E5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CA42-372F-4512-806E-3EC537E2D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5952-441A-4A53-84F5-3F5B26E6C4E5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CA42-372F-4512-806E-3EC537E2D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133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5952-441A-4A53-84F5-3F5B26E6C4E5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CA42-372F-4512-806E-3EC537E2D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3369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5952-441A-4A53-84F5-3F5B26E6C4E5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CA42-372F-4512-806E-3EC537E2D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628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5952-441A-4A53-84F5-3F5B26E6C4E5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CA42-372F-4512-806E-3EC537E2D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4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5952-441A-4A53-84F5-3F5B26E6C4E5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CA42-372F-4512-806E-3EC537E2D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343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5952-441A-4A53-84F5-3F5B26E6C4E5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CA42-372F-4512-806E-3EC537E2D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56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5952-441A-4A53-84F5-3F5B26E6C4E5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CA42-372F-4512-806E-3EC537E2D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423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5952-441A-4A53-84F5-3F5B26E6C4E5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CA42-372F-4512-806E-3EC537E2D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138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145952-441A-4A53-84F5-3F5B26E6C4E5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CCA42-372F-4512-806E-3EC537E2D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380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9.xml"/><Relationship Id="rId4" Type="http://schemas.openxmlformats.org/officeDocument/2006/relationships/audio" Target="../media/audio2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audio" Target="../media/audio5.wav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6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7.wav"/><Relationship Id="rId4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8.wav"/><Relationship Id="rId4" Type="http://schemas.openxmlformats.org/officeDocument/2006/relationships/image" Target="../media/image16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9.wav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789137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cs-CZ" b="1" dirty="0" smtClean="0"/>
              <a:t>GRAVITAČNÍ SÍLA</a:t>
            </a:r>
          </a:p>
          <a:p>
            <a:pP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9106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Tm="7559"/>
    </mc:Choice>
    <mc:Fallback xmlns="">
      <p:transition spd="slow" advTm="7559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0181325"/>
              </p:ext>
            </p:extLst>
          </p:nvPr>
        </p:nvGraphicFramePr>
        <p:xfrm>
          <a:off x="1547813" y="1412875"/>
          <a:ext cx="6096000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smtClean="0"/>
                        <a:t> září </a:t>
                      </a:r>
                      <a:r>
                        <a:rPr lang="cs-CZ" sz="1800" dirty="0" smtClean="0"/>
                        <a:t>2011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 gravitační silou, kde a jak působí gravitační síla, účinky gravitační síly 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6440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Tm="5684"/>
    </mc:Choice>
    <mc:Fallback xmlns="">
      <p:transition spd="slow" advTm="5684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Gravitační síla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517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Tm="1703">
        <p:sndAc>
          <p:stSnd>
            <p:snd r:embed="rId2" name="type.wav"/>
          </p:stSnd>
        </p:sndAc>
      </p:transition>
    </mc:Choice>
    <mc:Fallback xmlns="">
      <p:transition spd="slow" advTm="1703"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1364704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9" name="Zástupný symbol pro obrázek 8"/>
          <p:cNvSpPr>
            <a:spLocks noGrp="1"/>
          </p:cNvSpPr>
          <p:nvPr>
            <p:ph type="pic" idx="1"/>
          </p:nvPr>
        </p:nvSpPr>
        <p:spPr/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1563080" y="4797152"/>
            <a:ext cx="5817232" cy="138092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Kolem Země je gravitační pole, ve kterém působí gravitační síla</a:t>
            </a:r>
          </a:p>
          <a:p>
            <a:endParaRPr lang="cs-CZ" sz="2000" dirty="0"/>
          </a:p>
        </p:txBody>
      </p:sp>
      <p:pic>
        <p:nvPicPr>
          <p:cNvPr id="1026" name="Picture 2" descr="C:\Documents and Settings\Student\Local Settings\Temporary Internet Files\Content.IE5\TTIYBR1Q\MP9004313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340768"/>
            <a:ext cx="3068960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8540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Tm="3317">
        <p:sndAc>
          <p:stSnd>
            <p:snd r:embed="rId2" name="click.wav"/>
          </p:stSnd>
        </p:sndAc>
      </p:transition>
    </mc:Choice>
    <mc:Fallback xmlns="">
      <p:transition spd="slow" advTm="3317"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Gravitační síla přitahuje všechna tělesa ke středu Země.</a:t>
            </a:r>
            <a:endParaRPr lang="cs-CZ" dirty="0"/>
          </a:p>
        </p:txBody>
      </p:sp>
      <p:pic>
        <p:nvPicPr>
          <p:cNvPr id="2050" name="Picture 2" descr="C:\Documents and Settings\Student\Local Settings\Temporary Internet Files\Content.IE5\N5PIK6OH\MP9004309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284984"/>
            <a:ext cx="3492877" cy="270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959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Tm="5805">
        <p:sndAc>
          <p:stSnd>
            <p:snd r:embed="rId2" name="wind.wav"/>
          </p:stSnd>
        </p:sndAc>
      </p:transition>
    </mc:Choice>
    <mc:Fallback xmlns="">
      <p:transition spd="slow" advTm="5805"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Je pro život na Zemi gravitační síla důležitá 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by nebylo možné ,  kdyby gravitační síla neexistovala ?</a:t>
            </a:r>
          </a:p>
          <a:p>
            <a:r>
              <a:rPr lang="cs-CZ" dirty="0" smtClean="0"/>
              <a:t>- nemohli bychom chodit, sedět, jíst, pít …</a:t>
            </a:r>
          </a:p>
          <a:p>
            <a:r>
              <a:rPr lang="cs-CZ" dirty="0" smtClean="0"/>
              <a:t>- co ještě by nebylo možné  ?</a:t>
            </a:r>
          </a:p>
          <a:p>
            <a:pPr marL="0" indent="0">
              <a:buNone/>
            </a:pPr>
            <a:r>
              <a:rPr lang="cs-CZ" dirty="0" smtClean="0"/>
              <a:t>                            Přijdeš </a:t>
            </a:r>
            <a:r>
              <a:rPr lang="cs-CZ" dirty="0" smtClean="0"/>
              <a:t>na něco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1291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Tm="5840">
        <p:sndAc>
          <p:stSnd>
            <p:snd r:embed="rId2" name="whoosh.wav"/>
          </p:stSnd>
        </p:sndAc>
      </p:transition>
    </mc:Choice>
    <mc:Fallback xmlns="">
      <p:transition spd="slow" advTm="5840"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gravitační pole jen kolem Země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dirty="0" smtClean="0"/>
              <a:t> NE, gravitační pole je kolem každého tělesa, proto se každá dvě tělesa  přitahují gravitační silou.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899592" y="3718454"/>
            <a:ext cx="3164557" cy="1425817"/>
            <a:chOff x="899592" y="3718454"/>
            <a:chExt cx="3164557" cy="1425817"/>
          </a:xfrm>
        </p:grpSpPr>
        <p:pic>
          <p:nvPicPr>
            <p:cNvPr id="5123" name="Picture 3" descr="C:\Documents and Settings\Student\Local Settings\Temporary Internet Files\Content.IE5\U9TIWNMA\MP900315417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592" y="3923107"/>
              <a:ext cx="1425017" cy="1016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4" name="Picture 4" descr="C:\Documents and Settings\Student\Local Settings\Temporary Internet Files\Content.IE5\3RNLJFTX\MP90042218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87824" y="3718454"/>
              <a:ext cx="1076325" cy="14258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Šipka doleva 3"/>
            <p:cNvSpPr/>
            <p:nvPr/>
          </p:nvSpPr>
          <p:spPr>
            <a:xfrm>
              <a:off x="2408970" y="3980231"/>
              <a:ext cx="978408" cy="484632"/>
            </a:xfrm>
            <a:prstGeom prst="lef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Šipka doprava 4"/>
            <p:cNvSpPr/>
            <p:nvPr/>
          </p:nvSpPr>
          <p:spPr>
            <a:xfrm>
              <a:off x="2210588" y="4619702"/>
              <a:ext cx="978408" cy="484632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860032" y="3935116"/>
            <a:ext cx="3345886" cy="1145917"/>
            <a:chOff x="5150042" y="3860588"/>
            <a:chExt cx="3345886" cy="1145917"/>
          </a:xfrm>
        </p:grpSpPr>
        <p:pic>
          <p:nvPicPr>
            <p:cNvPr id="5125" name="Picture 5" descr="C:\Documents and Settings\Student\Local Settings\Temporary Internet Files\Content.IE5\3RNLJFTX\MC900290043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50042" y="3923107"/>
              <a:ext cx="1225236" cy="10833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6" name="Picture 6" descr="C:\Documents and Settings\Student\Local Settings\Temporary Internet Files\Content.IE5\N5PIK6OH\MC900441786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4328" y="3860588"/>
              <a:ext cx="971600" cy="971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Šipka doprava 5"/>
            <p:cNvSpPr/>
            <p:nvPr/>
          </p:nvSpPr>
          <p:spPr>
            <a:xfrm>
              <a:off x="5886074" y="4508075"/>
              <a:ext cx="978408" cy="484632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Šipka doleva 6"/>
            <p:cNvSpPr/>
            <p:nvPr/>
          </p:nvSpPr>
          <p:spPr>
            <a:xfrm>
              <a:off x="6743403" y="3891745"/>
              <a:ext cx="978408" cy="484632"/>
            </a:xfrm>
            <a:prstGeom prst="lef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903078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Tm="7196">
        <p:sndAc>
          <p:stSnd>
            <p:snd r:embed="rId2" name="voltage.wav"/>
          </p:stSnd>
        </p:sndAc>
      </p:transition>
    </mc:Choice>
    <mc:Fallback xmlns="">
      <p:transition spd="slow" advTm="7196">
        <p:sndAc>
          <p:stSnd>
            <p:snd r:embed="rId7" name="voltag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mění gravitační 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Čím větší má těleso hmotnost, tím větší gravitační silou je přitahováno.</a:t>
            </a:r>
            <a:endParaRPr lang="cs-CZ" dirty="0"/>
          </a:p>
        </p:txBody>
      </p:sp>
      <p:pic>
        <p:nvPicPr>
          <p:cNvPr id="4100" name="Picture 4" descr="C:\Documents and Settings\Student\Local Settings\Temporary Internet Files\Content.IE5\TTIYBR1Q\MC900287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852936"/>
            <a:ext cx="2448272" cy="3326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7677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Tm="6075"/>
    </mc:Choice>
    <mc:Fallback xmlns="">
      <p:transition spd="slow" advTm="6075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ještě se mění gravitační síla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Čím dál od tělesa, tím je gravitační síla </a:t>
            </a:r>
            <a:r>
              <a:rPr lang="cs-CZ" dirty="0" smtClean="0"/>
              <a:t>menší.</a:t>
            </a:r>
            <a:endParaRPr lang="cs-CZ" dirty="0"/>
          </a:p>
        </p:txBody>
      </p:sp>
      <p:pic>
        <p:nvPicPr>
          <p:cNvPr id="3074" name="Picture 2" descr="C:\Documents and Settings\Student\Local Settings\Temporary Internet Files\Content.IE5\TTIYBR1Q\MC9002956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5" y="2684054"/>
            <a:ext cx="2866982" cy="2689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9327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Tm="4002">
        <p:sndAc>
          <p:stSnd>
            <p:snd r:embed="rId2" name="cashreg.wav"/>
          </p:stSnd>
        </p:sndAc>
      </p:transition>
    </mc:Choice>
    <mc:Fallback xmlns="">
      <p:transition spd="slow" advTm="4002">
        <p:sndAc>
          <p:stSnd>
            <p:snd r:embed="rId4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Čím je tedy možné gravitační sílu zvětšit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větší </a:t>
            </a:r>
            <a:r>
              <a:rPr lang="cs-CZ" dirty="0" smtClean="0"/>
              <a:t>hmotností tělesa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menší  </a:t>
            </a:r>
            <a:r>
              <a:rPr lang="cs-CZ" dirty="0" smtClean="0"/>
              <a:t>vzdáleností od tělesa</a:t>
            </a:r>
          </a:p>
          <a:p>
            <a:endParaRPr lang="cs-CZ" dirty="0"/>
          </a:p>
          <a:p>
            <a:r>
              <a:rPr lang="cs-CZ" dirty="0" smtClean="0"/>
              <a:t>                 </a:t>
            </a:r>
            <a:r>
              <a:rPr lang="cs-CZ" sz="1800" dirty="0" smtClean="0"/>
              <a:t>velká gravitační síla                                   malá gravitační síla</a:t>
            </a:r>
            <a:endParaRPr lang="cs-CZ" sz="1800" dirty="0"/>
          </a:p>
        </p:txBody>
      </p:sp>
      <p:pic>
        <p:nvPicPr>
          <p:cNvPr id="2050" name="Picture 2" descr="C:\Documents and Settings\Student\Local Settings\Temporary Internet Files\Content.IE5\N5PIK6OH\MC9002901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08719"/>
            <a:ext cx="1425671" cy="2135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Student\Local Settings\Temporary Internet Files\Content.IE5\N5PIK6OH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680" y="4941168"/>
            <a:ext cx="1015008" cy="1015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Student\Local Settings\Temporary Internet Files\Content.IE5\N5PIK6OH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077861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Student\Local Settings\Temporary Internet Files\Content.IE5\N5PIK6OH\MC900112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252" y="4936091"/>
            <a:ext cx="776550" cy="1223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Student\Local Settings\Temporary Internet Files\Content.IE5\N5PIK6OH\MC900112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1887" y="5077861"/>
            <a:ext cx="736943" cy="116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6249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Tm="6419">
        <p:sndAc>
          <p:stSnd>
            <p:snd r:embed="rId2" name="type.wav"/>
          </p:stSnd>
        </p:sndAc>
      </p:transition>
    </mc:Choice>
    <mc:Fallback xmlns="">
      <p:transition spd="slow" advTm="6419">
        <p:sndAc>
          <p:stSnd>
            <p:snd r:embed="rId6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gravitační síla přitažlivá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ANO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kdy </a:t>
            </a:r>
            <a:r>
              <a:rPr lang="cs-CZ" dirty="0" smtClean="0"/>
              <a:t>                </a:t>
            </a:r>
            <a:r>
              <a:rPr lang="cs-CZ" sz="5400" dirty="0" smtClean="0">
                <a:solidFill>
                  <a:srgbClr val="FF0000"/>
                </a:solidFill>
              </a:rPr>
              <a:t>VŽDY</a:t>
            </a:r>
            <a:endParaRPr lang="cs-CZ" sz="54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3074" name="Picture 2" descr="C:\Documents and Settings\Student\Local Settings\Temporary Internet Files\Content.IE5\N5PIK6OH\MC900030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204864"/>
            <a:ext cx="1686605" cy="77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Student\Local Settings\Temporary Internet Files\Content.IE5\3RNLJFTX\MC9002956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04144"/>
            <a:ext cx="2106234" cy="97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3923928" y="248754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5256968" y="261219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719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Tm="4347">
        <p:sndAc>
          <p:stSnd>
            <p:snd r:embed="rId2" name="laser.wav"/>
          </p:stSnd>
        </p:sndAc>
      </p:transition>
    </mc:Choice>
    <mc:Fallback xmlns="">
      <p:transition spd="slow" advTm="4347">
        <p:sndAc>
          <p:stSnd>
            <p:snd r:embed="rId5" name="las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gravitační síla odpudivá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NE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</a:t>
            </a:r>
            <a:r>
              <a:rPr lang="cs-CZ" sz="4400" dirty="0" smtClean="0">
                <a:solidFill>
                  <a:srgbClr val="FF0000"/>
                </a:solidFill>
              </a:rPr>
              <a:t>NIKDY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 descr="C:\Documents and Settings\Student\Local Settings\Temporary Internet Files\Content.IE5\U9TIWNMA\MP9004339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348880"/>
            <a:ext cx="2433464" cy="1825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Student\Local Settings\Temporary Internet Files\Content.IE5\3RNLJFTX\MC9004350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11425"/>
            <a:ext cx="1362075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ousměrná vodorovná šipka 3"/>
          <p:cNvSpPr/>
          <p:nvPr/>
        </p:nvSpPr>
        <p:spPr>
          <a:xfrm>
            <a:off x="3633070" y="3019113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3419872" y="2348880"/>
            <a:ext cx="1800200" cy="19976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419872" y="2348880"/>
            <a:ext cx="1800200" cy="18250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7461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Tm="3427">
        <p:sndAc>
          <p:stSnd>
            <p:snd r:embed="rId2" name="bomb.wav"/>
          </p:stSnd>
        </p:sndAc>
      </p:transition>
    </mc:Choice>
    <mc:Fallback xmlns="">
      <p:transition spd="slow" advTm="3427">
        <p:sndAc>
          <p:stSnd>
            <p:snd r:embed="rId5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VÍME O GRAVITAČNÍ SÍLE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každá dvě tělesa se přitahují gravitační silou</a:t>
            </a:r>
          </a:p>
          <a:p>
            <a:r>
              <a:rPr lang="cs-CZ" dirty="0" smtClean="0"/>
              <a:t>- gravitační síla působí v gravitačním poli, které           je kolem každého tělesa</a:t>
            </a:r>
          </a:p>
          <a:p>
            <a:r>
              <a:rPr lang="cs-CZ" dirty="0" smtClean="0"/>
              <a:t>- gravitační síla je vždy přitažlivá</a:t>
            </a:r>
          </a:p>
          <a:p>
            <a:r>
              <a:rPr lang="cs-CZ" dirty="0" smtClean="0"/>
              <a:t>- gravitační síla není nikdy odpudivá</a:t>
            </a:r>
          </a:p>
          <a:p>
            <a:r>
              <a:rPr lang="cs-CZ" dirty="0" smtClean="0"/>
              <a:t>- gravitační sílu lze zvětšit větší hmotností tělesa a menší vzdáleností od tělesa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2590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Tm="9908">
        <p:sndAc>
          <p:stSnd>
            <p:snd r:embed="rId2" name="camera.wav"/>
          </p:stSnd>
        </p:sndAc>
      </p:transition>
    </mc:Choice>
    <mc:Fallback xmlns="">
      <p:transition spd="slow" advTm="9908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  <a:p>
            <a:r>
              <a:rPr lang="cs-CZ" dirty="0" smtClean="0"/>
              <a:t>Klipart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955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272</Words>
  <Application>Microsoft Office PowerPoint</Application>
  <PresentationFormat>Předvádění na obrazovce (4:3)</PresentationFormat>
  <Paragraphs>58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Gravitační síla </vt:lpstr>
      <vt:lpstr>Prezentace aplikace PowerPoint</vt:lpstr>
      <vt:lpstr>Prezentace aplikace PowerPoint</vt:lpstr>
      <vt:lpstr> Je pro život na Zemi gravitační síla důležitá ? </vt:lpstr>
      <vt:lpstr>Je gravitační pole jen kolem Země ?</vt:lpstr>
      <vt:lpstr>Jak se mění gravitační síla</vt:lpstr>
      <vt:lpstr>Jak ještě se mění gravitační síla </vt:lpstr>
      <vt:lpstr>Čím je tedy možné gravitační sílu zvětšit</vt:lpstr>
      <vt:lpstr>Je gravitační síla přitažlivá ?</vt:lpstr>
      <vt:lpstr>Je gravitační síla odpudivá</vt:lpstr>
      <vt:lpstr>CO VÍME O GRAVITAČNÍ SÍLE</vt:lpstr>
      <vt:lpstr>KONEC PREZENTACE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XXX</dc:creator>
  <cp:lastModifiedBy>XXX</cp:lastModifiedBy>
  <cp:revision>22</cp:revision>
  <dcterms:created xsi:type="dcterms:W3CDTF">2011-10-16T18:46:38Z</dcterms:created>
  <dcterms:modified xsi:type="dcterms:W3CDTF">2012-06-02T17:21:19Z</dcterms:modified>
  <cp:contentStatus/>
</cp:coreProperties>
</file>