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NÁZEV:</a:t>
          </a:r>
          <a:r>
            <a:rPr lang="cs-CZ" sz="1500" b="1" baseline="0" dirty="0" smtClean="0"/>
            <a:t> VY_52_INOVACE_13_FYZIKÁLNÍ VELIČINY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</a:t>
          </a:r>
          <a:r>
            <a:rPr lang="cs-CZ" sz="1500" dirty="0" smtClean="0"/>
            <a:t>: </a:t>
          </a:r>
          <a:r>
            <a:rPr lang="cs-CZ" sz="1500" b="1" dirty="0" smtClean="0"/>
            <a:t>Základní škola a Mateřská škola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TŘENÍ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55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06298E-C738-472E-A9DD-BBF8736FFFF2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3346E03-ACE1-4397-905D-5EB97982466D}" type="presOf" srcId="{D1D4F407-5343-4D3F-B5B9-D407B03CAEB4}" destId="{AED2198E-93D5-4001-81B4-73124B309672}" srcOrd="1" destOrd="0" presId="urn:microsoft.com/office/officeart/2005/8/layout/target3"/>
    <dgm:cxn modelId="{3AD6F366-0EE8-4D82-B117-9FE9A45602F7}" type="presOf" srcId="{D1B46980-6531-4606-95E6-44980827E919}" destId="{6140AFEC-043D-4C43-A2F9-D0F5331DF3A3}" srcOrd="0" destOrd="0" presId="urn:microsoft.com/office/officeart/2005/8/layout/target3"/>
    <dgm:cxn modelId="{54C4E3D5-3651-4D69-913C-9E333A9DF12B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AA4BDA5-9770-4AD5-A5E1-DC2796CBFC03}" type="presOf" srcId="{D8197B8C-B260-4A16-BDF4-0947B075E274}" destId="{5A5FFA88-C948-4069-8E93-59FA12366E83}" srcOrd="1" destOrd="0" presId="urn:microsoft.com/office/officeart/2005/8/layout/target3"/>
    <dgm:cxn modelId="{87EF3E1E-7368-45EB-BDC4-0288F14663F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F56A2D5-E3D0-4646-BA57-C1685435E075}" type="presOf" srcId="{D1B46980-6531-4606-95E6-44980827E919}" destId="{2BE915AB-18AA-4053-B92C-3BFC9ED204BB}" srcOrd="1" destOrd="0" presId="urn:microsoft.com/office/officeart/2005/8/layout/target3"/>
    <dgm:cxn modelId="{71EA35F9-0047-4E6B-A030-A317EAFC816C}" type="presOf" srcId="{4C35D32F-0EAB-4CD7-82EE-45574DC2A586}" destId="{8BEBB6EC-1DAA-4CAC-8A25-BC0FCBD5DBD5}" srcOrd="0" destOrd="0" presId="urn:microsoft.com/office/officeart/2005/8/layout/target3"/>
    <dgm:cxn modelId="{35843188-1C69-4859-82A8-E3B2B9EED280}" type="presOf" srcId="{B651F6E3-6281-48DB-9319-2AEAFDAE7572}" destId="{6BB5E863-4638-4E1D-BFDE-399D028AC4ED}" srcOrd="1" destOrd="0" presId="urn:microsoft.com/office/officeart/2005/8/layout/target3"/>
    <dgm:cxn modelId="{596ED66E-93E6-4515-822D-FE850E2F8BD8}" type="presOf" srcId="{D1D4F407-5343-4D3F-B5B9-D407B03CAEB4}" destId="{D005CE8C-CC26-4C3E-AC11-E15060ECD759}" srcOrd="0" destOrd="0" presId="urn:microsoft.com/office/officeart/2005/8/layout/target3"/>
    <dgm:cxn modelId="{8BF502BF-E22F-4821-B124-DAC1EC2A4490}" type="presOf" srcId="{757F3AB3-0718-4624-B441-E567A8F0AB56}" destId="{333A1088-737F-45CB-B68E-254E46348037}" srcOrd="0" destOrd="0" presId="urn:microsoft.com/office/officeart/2005/8/layout/target3"/>
    <dgm:cxn modelId="{1866EBE8-F272-49B7-B35C-636697487209}" type="presParOf" srcId="{333A1088-737F-45CB-B68E-254E46348037}" destId="{F5ABB229-8D3B-4694-996A-96F23CF14429}" srcOrd="0" destOrd="0" presId="urn:microsoft.com/office/officeart/2005/8/layout/target3"/>
    <dgm:cxn modelId="{23D4C66A-27C1-4B4F-97E8-636005F54904}" type="presParOf" srcId="{333A1088-737F-45CB-B68E-254E46348037}" destId="{F41139FD-01EE-4571-8B17-4FB00FC51163}" srcOrd="1" destOrd="0" presId="urn:microsoft.com/office/officeart/2005/8/layout/target3"/>
    <dgm:cxn modelId="{3D78B72A-7FC2-4509-BD15-2999EB03ABCE}" type="presParOf" srcId="{333A1088-737F-45CB-B68E-254E46348037}" destId="{D005CE8C-CC26-4C3E-AC11-E15060ECD759}" srcOrd="2" destOrd="0" presId="urn:microsoft.com/office/officeart/2005/8/layout/target3"/>
    <dgm:cxn modelId="{724D2E08-C80A-420F-A6E1-4DDB252F1955}" type="presParOf" srcId="{333A1088-737F-45CB-B68E-254E46348037}" destId="{2C702D82-9B77-49B7-9568-BB8EB47C3372}" srcOrd="3" destOrd="0" presId="urn:microsoft.com/office/officeart/2005/8/layout/target3"/>
    <dgm:cxn modelId="{5A6777B8-BDAB-44BB-8172-AA2972EA73AC}" type="presParOf" srcId="{333A1088-737F-45CB-B68E-254E46348037}" destId="{A52A0455-90FF-4808-ABD0-F02540D31D5A}" srcOrd="4" destOrd="0" presId="urn:microsoft.com/office/officeart/2005/8/layout/target3"/>
    <dgm:cxn modelId="{D040540E-7DE2-4D35-8FAA-543F03329DAE}" type="presParOf" srcId="{333A1088-737F-45CB-B68E-254E46348037}" destId="{6140AFEC-043D-4C43-A2F9-D0F5331DF3A3}" srcOrd="5" destOrd="0" presId="urn:microsoft.com/office/officeart/2005/8/layout/target3"/>
    <dgm:cxn modelId="{48F7E232-7D72-488B-A1C6-CC78F08FF313}" type="presParOf" srcId="{333A1088-737F-45CB-B68E-254E46348037}" destId="{9358AC05-5D7D-4327-9F80-1AD486AEA664}" srcOrd="6" destOrd="0" presId="urn:microsoft.com/office/officeart/2005/8/layout/target3"/>
    <dgm:cxn modelId="{B290357C-82F8-40D2-A461-0804AB74AFD2}" type="presParOf" srcId="{333A1088-737F-45CB-B68E-254E46348037}" destId="{313FC574-E1CD-4FB4-B054-0B805CE0447D}" srcOrd="7" destOrd="0" presId="urn:microsoft.com/office/officeart/2005/8/layout/target3"/>
    <dgm:cxn modelId="{D9A7C5C5-93FE-44E0-921B-D7CF55002731}" type="presParOf" srcId="{333A1088-737F-45CB-B68E-254E46348037}" destId="{619D679B-A015-4ECF-8348-D1034C574F40}" srcOrd="8" destOrd="0" presId="urn:microsoft.com/office/officeart/2005/8/layout/target3"/>
    <dgm:cxn modelId="{0AD60CB7-5EDA-428B-A728-018B057C9D09}" type="presParOf" srcId="{333A1088-737F-45CB-B68E-254E46348037}" destId="{322283A8-4A27-4CDA-BAE3-F381106A9174}" srcOrd="9" destOrd="0" presId="urn:microsoft.com/office/officeart/2005/8/layout/target3"/>
    <dgm:cxn modelId="{21DEA468-B84A-4A13-9692-3717354EC880}" type="presParOf" srcId="{333A1088-737F-45CB-B68E-254E46348037}" destId="{FFC9F71D-1B4F-4AD9-A4A6-86ADEFC8AF5C}" srcOrd="10" destOrd="0" presId="urn:microsoft.com/office/officeart/2005/8/layout/target3"/>
    <dgm:cxn modelId="{FB900BD9-0CB3-46CB-B327-AFD2F0A72C43}" type="presParOf" srcId="{333A1088-737F-45CB-B68E-254E46348037}" destId="{25B08C86-7E15-44DC-BE7F-FFB55DD49D12}" srcOrd="11" destOrd="0" presId="urn:microsoft.com/office/officeart/2005/8/layout/target3"/>
    <dgm:cxn modelId="{0FBD0807-B8F5-499F-880A-302626866F78}" type="presParOf" srcId="{333A1088-737F-45CB-B68E-254E46348037}" destId="{76644BE8-9D7C-4C09-B250-3D10AF48CBB7}" srcOrd="12" destOrd="0" presId="urn:microsoft.com/office/officeart/2005/8/layout/target3"/>
    <dgm:cxn modelId="{905C32AB-2619-4279-A82F-E5568DDEC126}" type="presParOf" srcId="{333A1088-737F-45CB-B68E-254E46348037}" destId="{EE85B701-7295-41C0-BA7A-34D3756A2AE6}" srcOrd="13" destOrd="0" presId="urn:microsoft.com/office/officeart/2005/8/layout/target3"/>
    <dgm:cxn modelId="{BC68DC49-5165-475F-9637-CDC7CAF964D1}" type="presParOf" srcId="{333A1088-737F-45CB-B68E-254E46348037}" destId="{8BEBB6EC-1DAA-4CAC-8A25-BC0FCBD5DBD5}" srcOrd="14" destOrd="0" presId="urn:microsoft.com/office/officeart/2005/8/layout/target3"/>
    <dgm:cxn modelId="{4C220ADE-08C2-4D58-864D-89F4DDA8127E}" type="presParOf" srcId="{333A1088-737F-45CB-B68E-254E46348037}" destId="{AED2198E-93D5-4001-81B4-73124B309672}" srcOrd="15" destOrd="0" presId="urn:microsoft.com/office/officeart/2005/8/layout/target3"/>
    <dgm:cxn modelId="{9BFCD8CA-666E-4D62-82A6-E53648FA9999}" type="presParOf" srcId="{333A1088-737F-45CB-B68E-254E46348037}" destId="{2BE915AB-18AA-4053-B92C-3BFC9ED204BB}" srcOrd="16" destOrd="0" presId="urn:microsoft.com/office/officeart/2005/8/layout/target3"/>
    <dgm:cxn modelId="{9A3B51C5-42B0-4C31-BD37-F06D40D4838C}" type="presParOf" srcId="{333A1088-737F-45CB-B68E-254E46348037}" destId="{6BB5E863-4638-4E1D-BFDE-399D028AC4ED}" srcOrd="17" destOrd="0" presId="urn:microsoft.com/office/officeart/2005/8/layout/target3"/>
    <dgm:cxn modelId="{303FBFC6-ED3D-4679-A058-3CCE5273AEAB}" type="presParOf" srcId="{333A1088-737F-45CB-B68E-254E46348037}" destId="{5A5FFA88-C948-4069-8E93-59FA12366E83}" srcOrd="18" destOrd="0" presId="urn:microsoft.com/office/officeart/2005/8/layout/target3"/>
    <dgm:cxn modelId="{876A7A0B-91C0-467C-A41B-FF0C927008C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</a:t>
          </a:r>
          <a:r>
            <a:rPr lang="cs-CZ" sz="1500" kern="1200" dirty="0" smtClean="0"/>
            <a:t>: </a:t>
          </a:r>
          <a:r>
            <a:rPr lang="cs-CZ" sz="1500" b="1" kern="1200" dirty="0" smtClean="0"/>
            <a:t>Základní škola a Mateřská škola Osoblaha, příspěvková organizace</a:t>
          </a:r>
          <a:endParaRPr lang="cs-CZ" sz="1500" b="1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NÁZEV:</a:t>
          </a:r>
          <a:r>
            <a:rPr lang="cs-CZ" sz="1500" b="1" kern="1200" baseline="0" dirty="0" smtClean="0"/>
            <a:t> VY_52_INOVACE_13_FYZIKÁLNÍ VELIČINY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TŘENÍ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2959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3491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4109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7280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1791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0045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0490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796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1735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202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143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3E44D7-D011-423D-9258-BA591163AE83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468062-17BA-4B46-BCBF-2EDB52067C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48205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0817355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cs-CZ" b="1" dirty="0" smtClean="0"/>
              <a:t>TŘENÍ</a:t>
            </a:r>
          </a:p>
          <a:p>
            <a:pP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88502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58175257"/>
              </p:ext>
            </p:extLst>
          </p:nvPr>
        </p:nvGraphicFramePr>
        <p:xfrm>
          <a:off x="1475656" y="1988840"/>
          <a:ext cx="6096000" cy="247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Prosinec  2011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3710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173766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se třením, třecí silou, výpočtem třecí síly,</a:t>
                      </a:r>
                    </a:p>
                    <a:p>
                      <a:r>
                        <a:rPr lang="cs-CZ" sz="1800" dirty="0" smtClean="0"/>
                        <a:t>Jak ji lze zmenšit a zvětšit a proč je pro </a:t>
                      </a:r>
                      <a:r>
                        <a:rPr lang="cs-CZ" sz="1800" smtClean="0"/>
                        <a:t>nás důležitá 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66158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195736" y="836712"/>
            <a:ext cx="7344816" cy="5112568"/>
          </a:xfrm>
        </p:spPr>
        <p:txBody>
          <a:bodyPr numCol="2"/>
          <a:lstStyle/>
          <a:p>
            <a:pPr algn="r"/>
            <a:r>
              <a:rPr lang="cs-CZ" dirty="0" smtClean="0"/>
              <a:t>	                              </a:t>
            </a:r>
            <a:r>
              <a:rPr lang="cs-CZ" sz="11500" dirty="0" smtClean="0"/>
              <a:t>TŘENÍ</a:t>
            </a:r>
            <a:endParaRPr lang="cs-CZ" sz="11500" dirty="0"/>
          </a:p>
        </p:txBody>
      </p:sp>
    </p:spTree>
    <p:extLst>
      <p:ext uri="{BB962C8B-B14F-4D97-AF65-F5344CB8AC3E}">
        <p14:creationId xmlns:p14="http://schemas.microsoft.com/office/powerpoint/2010/main" xmlns="" val="868667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vzniká tření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tření vzniká při dotyku dvou těles</a:t>
            </a:r>
            <a:endParaRPr lang="cs-CZ" dirty="0"/>
          </a:p>
        </p:txBody>
      </p:sp>
      <p:pic>
        <p:nvPicPr>
          <p:cNvPr id="1026" name="Picture 2" descr="C:\Documents and Settings\Student\Local Settings\Temporary Internet Files\Content.IE5\N5PIK6OH\MP9004073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68960"/>
            <a:ext cx="1566684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tudent\Local Settings\Temporary Internet Files\Content.IE5\3RNLJFTX\MP900422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2187" y="4243400"/>
            <a:ext cx="2232248" cy="1754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tudent\Local Settings\Temporary Internet Files\Content.IE5\N5PIK6OH\MC9003453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318069"/>
            <a:ext cx="1838858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5216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vzniká 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každé těleso má na svém povrchu nerovnosti, ty do sebe zapadnou a tak vzniká tření</a:t>
            </a:r>
            <a:endParaRPr lang="cs-CZ" dirty="0"/>
          </a:p>
        </p:txBody>
      </p:sp>
      <p:sp>
        <p:nvSpPr>
          <p:cNvPr id="12" name="Volný tvar 11"/>
          <p:cNvSpPr/>
          <p:nvPr/>
        </p:nvSpPr>
        <p:spPr>
          <a:xfrm>
            <a:off x="2393950" y="3276600"/>
            <a:ext cx="4356100" cy="304800"/>
          </a:xfrm>
          <a:custGeom>
            <a:avLst/>
            <a:gdLst>
              <a:gd name="connsiteX0" fmla="*/ 0 w 4356100"/>
              <a:gd name="connsiteY0" fmla="*/ 114300 h 304800"/>
              <a:gd name="connsiteX1" fmla="*/ 50800 w 4356100"/>
              <a:gd name="connsiteY1" fmla="*/ 50800 h 304800"/>
              <a:gd name="connsiteX2" fmla="*/ 152400 w 4356100"/>
              <a:gd name="connsiteY2" fmla="*/ 12700 h 304800"/>
              <a:gd name="connsiteX3" fmla="*/ 241300 w 4356100"/>
              <a:gd name="connsiteY3" fmla="*/ 101600 h 304800"/>
              <a:gd name="connsiteX4" fmla="*/ 596900 w 4356100"/>
              <a:gd name="connsiteY4" fmla="*/ 88900 h 304800"/>
              <a:gd name="connsiteX5" fmla="*/ 673100 w 4356100"/>
              <a:gd name="connsiteY5" fmla="*/ 38100 h 304800"/>
              <a:gd name="connsiteX6" fmla="*/ 711200 w 4356100"/>
              <a:gd name="connsiteY6" fmla="*/ 25400 h 304800"/>
              <a:gd name="connsiteX7" fmla="*/ 749300 w 4356100"/>
              <a:gd name="connsiteY7" fmla="*/ 0 h 304800"/>
              <a:gd name="connsiteX8" fmla="*/ 812800 w 4356100"/>
              <a:gd name="connsiteY8" fmla="*/ 88900 h 304800"/>
              <a:gd name="connsiteX9" fmla="*/ 850900 w 4356100"/>
              <a:gd name="connsiteY9" fmla="*/ 76200 h 304800"/>
              <a:gd name="connsiteX10" fmla="*/ 889000 w 4356100"/>
              <a:gd name="connsiteY10" fmla="*/ 50800 h 304800"/>
              <a:gd name="connsiteX11" fmla="*/ 965200 w 4356100"/>
              <a:gd name="connsiteY11" fmla="*/ 127000 h 304800"/>
              <a:gd name="connsiteX12" fmla="*/ 1041400 w 4356100"/>
              <a:gd name="connsiteY12" fmla="*/ 177800 h 304800"/>
              <a:gd name="connsiteX13" fmla="*/ 1092200 w 4356100"/>
              <a:gd name="connsiteY13" fmla="*/ 152400 h 304800"/>
              <a:gd name="connsiteX14" fmla="*/ 1168400 w 4356100"/>
              <a:gd name="connsiteY14" fmla="*/ 101600 h 304800"/>
              <a:gd name="connsiteX15" fmla="*/ 1206500 w 4356100"/>
              <a:gd name="connsiteY15" fmla="*/ 114300 h 304800"/>
              <a:gd name="connsiteX16" fmla="*/ 1282700 w 4356100"/>
              <a:gd name="connsiteY16" fmla="*/ 165100 h 304800"/>
              <a:gd name="connsiteX17" fmla="*/ 1409700 w 4356100"/>
              <a:gd name="connsiteY17" fmla="*/ 139700 h 304800"/>
              <a:gd name="connsiteX18" fmla="*/ 1447800 w 4356100"/>
              <a:gd name="connsiteY18" fmla="*/ 127000 h 304800"/>
              <a:gd name="connsiteX19" fmla="*/ 1511300 w 4356100"/>
              <a:gd name="connsiteY19" fmla="*/ 114300 h 304800"/>
              <a:gd name="connsiteX20" fmla="*/ 1574800 w 4356100"/>
              <a:gd name="connsiteY20" fmla="*/ 127000 h 304800"/>
              <a:gd name="connsiteX21" fmla="*/ 1600200 w 4356100"/>
              <a:gd name="connsiteY21" fmla="*/ 165100 h 304800"/>
              <a:gd name="connsiteX22" fmla="*/ 1638300 w 4356100"/>
              <a:gd name="connsiteY22" fmla="*/ 190500 h 304800"/>
              <a:gd name="connsiteX23" fmla="*/ 1892300 w 4356100"/>
              <a:gd name="connsiteY23" fmla="*/ 152400 h 304800"/>
              <a:gd name="connsiteX24" fmla="*/ 1968500 w 4356100"/>
              <a:gd name="connsiteY24" fmla="*/ 165100 h 304800"/>
              <a:gd name="connsiteX25" fmla="*/ 2044700 w 4356100"/>
              <a:gd name="connsiteY25" fmla="*/ 215900 h 304800"/>
              <a:gd name="connsiteX26" fmla="*/ 2082800 w 4356100"/>
              <a:gd name="connsiteY26" fmla="*/ 228600 h 304800"/>
              <a:gd name="connsiteX27" fmla="*/ 2146300 w 4356100"/>
              <a:gd name="connsiteY27" fmla="*/ 215900 h 304800"/>
              <a:gd name="connsiteX28" fmla="*/ 2222500 w 4356100"/>
              <a:gd name="connsiteY28" fmla="*/ 165100 h 304800"/>
              <a:gd name="connsiteX29" fmla="*/ 2260600 w 4356100"/>
              <a:gd name="connsiteY29" fmla="*/ 139700 h 304800"/>
              <a:gd name="connsiteX30" fmla="*/ 2298700 w 4356100"/>
              <a:gd name="connsiteY30" fmla="*/ 114300 h 304800"/>
              <a:gd name="connsiteX31" fmla="*/ 2336800 w 4356100"/>
              <a:gd name="connsiteY31" fmla="*/ 101600 h 304800"/>
              <a:gd name="connsiteX32" fmla="*/ 2413000 w 4356100"/>
              <a:gd name="connsiteY32" fmla="*/ 152400 h 304800"/>
              <a:gd name="connsiteX33" fmla="*/ 2489200 w 4356100"/>
              <a:gd name="connsiteY33" fmla="*/ 190500 h 304800"/>
              <a:gd name="connsiteX34" fmla="*/ 2565400 w 4356100"/>
              <a:gd name="connsiteY34" fmla="*/ 165100 h 304800"/>
              <a:gd name="connsiteX35" fmla="*/ 2641600 w 4356100"/>
              <a:gd name="connsiteY35" fmla="*/ 215900 h 304800"/>
              <a:gd name="connsiteX36" fmla="*/ 2679700 w 4356100"/>
              <a:gd name="connsiteY36" fmla="*/ 241300 h 304800"/>
              <a:gd name="connsiteX37" fmla="*/ 2717800 w 4356100"/>
              <a:gd name="connsiteY37" fmla="*/ 254000 h 304800"/>
              <a:gd name="connsiteX38" fmla="*/ 2844800 w 4356100"/>
              <a:gd name="connsiteY38" fmla="*/ 228600 h 304800"/>
              <a:gd name="connsiteX39" fmla="*/ 2921000 w 4356100"/>
              <a:gd name="connsiteY39" fmla="*/ 177800 h 304800"/>
              <a:gd name="connsiteX40" fmla="*/ 2984500 w 4356100"/>
              <a:gd name="connsiteY40" fmla="*/ 165100 h 304800"/>
              <a:gd name="connsiteX41" fmla="*/ 3022600 w 4356100"/>
              <a:gd name="connsiteY41" fmla="*/ 152400 h 304800"/>
              <a:gd name="connsiteX42" fmla="*/ 3073400 w 4356100"/>
              <a:gd name="connsiteY42" fmla="*/ 139700 h 304800"/>
              <a:gd name="connsiteX43" fmla="*/ 3200400 w 4356100"/>
              <a:gd name="connsiteY43" fmla="*/ 152400 h 304800"/>
              <a:gd name="connsiteX44" fmla="*/ 3276600 w 4356100"/>
              <a:gd name="connsiteY44" fmla="*/ 177800 h 304800"/>
              <a:gd name="connsiteX45" fmla="*/ 3683000 w 4356100"/>
              <a:gd name="connsiteY45" fmla="*/ 203200 h 304800"/>
              <a:gd name="connsiteX46" fmla="*/ 3721100 w 4356100"/>
              <a:gd name="connsiteY46" fmla="*/ 292100 h 304800"/>
              <a:gd name="connsiteX47" fmla="*/ 3759200 w 4356100"/>
              <a:gd name="connsiteY47" fmla="*/ 304800 h 304800"/>
              <a:gd name="connsiteX48" fmla="*/ 3797300 w 4356100"/>
              <a:gd name="connsiteY48" fmla="*/ 266700 h 304800"/>
              <a:gd name="connsiteX49" fmla="*/ 3911600 w 4356100"/>
              <a:gd name="connsiteY49" fmla="*/ 203200 h 304800"/>
              <a:gd name="connsiteX50" fmla="*/ 3949700 w 4356100"/>
              <a:gd name="connsiteY50" fmla="*/ 190500 h 304800"/>
              <a:gd name="connsiteX51" fmla="*/ 3987800 w 4356100"/>
              <a:gd name="connsiteY51" fmla="*/ 203200 h 304800"/>
              <a:gd name="connsiteX52" fmla="*/ 4025900 w 4356100"/>
              <a:gd name="connsiteY52" fmla="*/ 228600 h 304800"/>
              <a:gd name="connsiteX53" fmla="*/ 4356100 w 4356100"/>
              <a:gd name="connsiteY53" fmla="*/ 24130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4356100" h="304800">
                <a:moveTo>
                  <a:pt x="0" y="114300"/>
                </a:moveTo>
                <a:cubicBezTo>
                  <a:pt x="16933" y="93133"/>
                  <a:pt x="29403" y="67442"/>
                  <a:pt x="50800" y="50800"/>
                </a:cubicBezTo>
                <a:cubicBezTo>
                  <a:pt x="62189" y="41942"/>
                  <a:pt x="130572" y="19976"/>
                  <a:pt x="152400" y="12700"/>
                </a:cubicBezTo>
                <a:cubicBezTo>
                  <a:pt x="210626" y="100039"/>
                  <a:pt x="174240" y="79247"/>
                  <a:pt x="241300" y="101600"/>
                </a:cubicBezTo>
                <a:cubicBezTo>
                  <a:pt x="359833" y="97367"/>
                  <a:pt x="478537" y="96536"/>
                  <a:pt x="596900" y="88900"/>
                </a:cubicBezTo>
                <a:cubicBezTo>
                  <a:pt x="647049" y="85665"/>
                  <a:pt x="632228" y="65348"/>
                  <a:pt x="673100" y="38100"/>
                </a:cubicBezTo>
                <a:cubicBezTo>
                  <a:pt x="684239" y="30674"/>
                  <a:pt x="699226" y="31387"/>
                  <a:pt x="711200" y="25400"/>
                </a:cubicBezTo>
                <a:cubicBezTo>
                  <a:pt x="724852" y="18574"/>
                  <a:pt x="736600" y="8467"/>
                  <a:pt x="749300" y="0"/>
                </a:cubicBezTo>
                <a:cubicBezTo>
                  <a:pt x="778933" y="88900"/>
                  <a:pt x="749300" y="67733"/>
                  <a:pt x="812800" y="88900"/>
                </a:cubicBezTo>
                <a:cubicBezTo>
                  <a:pt x="825500" y="84667"/>
                  <a:pt x="838926" y="82187"/>
                  <a:pt x="850900" y="76200"/>
                </a:cubicBezTo>
                <a:cubicBezTo>
                  <a:pt x="864552" y="69374"/>
                  <a:pt x="873736" y="50800"/>
                  <a:pt x="889000" y="50800"/>
                </a:cubicBezTo>
                <a:cubicBezTo>
                  <a:pt x="917745" y="50800"/>
                  <a:pt x="955338" y="115495"/>
                  <a:pt x="965200" y="127000"/>
                </a:cubicBezTo>
                <a:cubicBezTo>
                  <a:pt x="1003253" y="171395"/>
                  <a:pt x="993352" y="161784"/>
                  <a:pt x="1041400" y="177800"/>
                </a:cubicBezTo>
                <a:cubicBezTo>
                  <a:pt x="1058333" y="169333"/>
                  <a:pt x="1075966" y="162140"/>
                  <a:pt x="1092200" y="152400"/>
                </a:cubicBezTo>
                <a:cubicBezTo>
                  <a:pt x="1118377" y="136694"/>
                  <a:pt x="1168400" y="101600"/>
                  <a:pt x="1168400" y="101600"/>
                </a:cubicBezTo>
                <a:cubicBezTo>
                  <a:pt x="1181100" y="105833"/>
                  <a:pt x="1195361" y="106874"/>
                  <a:pt x="1206500" y="114300"/>
                </a:cubicBezTo>
                <a:cubicBezTo>
                  <a:pt x="1301632" y="177721"/>
                  <a:pt x="1192108" y="134903"/>
                  <a:pt x="1282700" y="165100"/>
                </a:cubicBezTo>
                <a:cubicBezTo>
                  <a:pt x="1325033" y="156633"/>
                  <a:pt x="1367634" y="149408"/>
                  <a:pt x="1409700" y="139700"/>
                </a:cubicBezTo>
                <a:cubicBezTo>
                  <a:pt x="1422744" y="136690"/>
                  <a:pt x="1434813" y="130247"/>
                  <a:pt x="1447800" y="127000"/>
                </a:cubicBezTo>
                <a:cubicBezTo>
                  <a:pt x="1468741" y="121765"/>
                  <a:pt x="1490133" y="118533"/>
                  <a:pt x="1511300" y="114300"/>
                </a:cubicBezTo>
                <a:cubicBezTo>
                  <a:pt x="1532467" y="118533"/>
                  <a:pt x="1556058" y="116290"/>
                  <a:pt x="1574800" y="127000"/>
                </a:cubicBezTo>
                <a:cubicBezTo>
                  <a:pt x="1588052" y="134573"/>
                  <a:pt x="1589407" y="154307"/>
                  <a:pt x="1600200" y="165100"/>
                </a:cubicBezTo>
                <a:cubicBezTo>
                  <a:pt x="1610993" y="175893"/>
                  <a:pt x="1625600" y="182033"/>
                  <a:pt x="1638300" y="190500"/>
                </a:cubicBezTo>
                <a:cubicBezTo>
                  <a:pt x="1824366" y="159489"/>
                  <a:pt x="1739597" y="171488"/>
                  <a:pt x="1892300" y="152400"/>
                </a:cubicBezTo>
                <a:cubicBezTo>
                  <a:pt x="1917700" y="156633"/>
                  <a:pt x="1944730" y="155196"/>
                  <a:pt x="1968500" y="165100"/>
                </a:cubicBezTo>
                <a:cubicBezTo>
                  <a:pt x="1996679" y="176841"/>
                  <a:pt x="2015740" y="206247"/>
                  <a:pt x="2044700" y="215900"/>
                </a:cubicBezTo>
                <a:lnTo>
                  <a:pt x="2082800" y="228600"/>
                </a:lnTo>
                <a:cubicBezTo>
                  <a:pt x="2103967" y="224367"/>
                  <a:pt x="2126649" y="224832"/>
                  <a:pt x="2146300" y="215900"/>
                </a:cubicBezTo>
                <a:cubicBezTo>
                  <a:pt x="2174091" y="203268"/>
                  <a:pt x="2197100" y="182033"/>
                  <a:pt x="2222500" y="165100"/>
                </a:cubicBezTo>
                <a:lnTo>
                  <a:pt x="2260600" y="139700"/>
                </a:lnTo>
                <a:cubicBezTo>
                  <a:pt x="2273300" y="131233"/>
                  <a:pt x="2284220" y="119127"/>
                  <a:pt x="2298700" y="114300"/>
                </a:cubicBezTo>
                <a:lnTo>
                  <a:pt x="2336800" y="101600"/>
                </a:lnTo>
                <a:cubicBezTo>
                  <a:pt x="2403757" y="123919"/>
                  <a:pt x="2349579" y="99549"/>
                  <a:pt x="2413000" y="152400"/>
                </a:cubicBezTo>
                <a:cubicBezTo>
                  <a:pt x="2445826" y="179755"/>
                  <a:pt x="2451015" y="177772"/>
                  <a:pt x="2489200" y="190500"/>
                </a:cubicBezTo>
                <a:cubicBezTo>
                  <a:pt x="2514600" y="182033"/>
                  <a:pt x="2543123" y="150248"/>
                  <a:pt x="2565400" y="165100"/>
                </a:cubicBezTo>
                <a:lnTo>
                  <a:pt x="2641600" y="215900"/>
                </a:lnTo>
                <a:cubicBezTo>
                  <a:pt x="2654300" y="224367"/>
                  <a:pt x="2665220" y="236473"/>
                  <a:pt x="2679700" y="241300"/>
                </a:cubicBezTo>
                <a:lnTo>
                  <a:pt x="2717800" y="254000"/>
                </a:lnTo>
                <a:cubicBezTo>
                  <a:pt x="2739886" y="250845"/>
                  <a:pt x="2814109" y="245651"/>
                  <a:pt x="2844800" y="228600"/>
                </a:cubicBezTo>
                <a:cubicBezTo>
                  <a:pt x="2871485" y="213775"/>
                  <a:pt x="2891066" y="183787"/>
                  <a:pt x="2921000" y="177800"/>
                </a:cubicBezTo>
                <a:cubicBezTo>
                  <a:pt x="2942167" y="173567"/>
                  <a:pt x="2963559" y="170335"/>
                  <a:pt x="2984500" y="165100"/>
                </a:cubicBezTo>
                <a:cubicBezTo>
                  <a:pt x="2997487" y="161853"/>
                  <a:pt x="3009728" y="156078"/>
                  <a:pt x="3022600" y="152400"/>
                </a:cubicBezTo>
                <a:cubicBezTo>
                  <a:pt x="3039383" y="147605"/>
                  <a:pt x="3056467" y="143933"/>
                  <a:pt x="3073400" y="139700"/>
                </a:cubicBezTo>
                <a:cubicBezTo>
                  <a:pt x="3115733" y="143933"/>
                  <a:pt x="3158584" y="144560"/>
                  <a:pt x="3200400" y="152400"/>
                </a:cubicBezTo>
                <a:cubicBezTo>
                  <a:pt x="3226715" y="157334"/>
                  <a:pt x="3249990" y="174843"/>
                  <a:pt x="3276600" y="177800"/>
                </a:cubicBezTo>
                <a:cubicBezTo>
                  <a:pt x="3487763" y="201263"/>
                  <a:pt x="3352602" y="188835"/>
                  <a:pt x="3683000" y="203200"/>
                </a:cubicBezTo>
                <a:cubicBezTo>
                  <a:pt x="3690626" y="233705"/>
                  <a:pt x="3693692" y="270174"/>
                  <a:pt x="3721100" y="292100"/>
                </a:cubicBezTo>
                <a:cubicBezTo>
                  <a:pt x="3731553" y="300463"/>
                  <a:pt x="3746500" y="300567"/>
                  <a:pt x="3759200" y="304800"/>
                </a:cubicBezTo>
                <a:cubicBezTo>
                  <a:pt x="3771900" y="292100"/>
                  <a:pt x="3782932" y="277476"/>
                  <a:pt x="3797300" y="266700"/>
                </a:cubicBezTo>
                <a:cubicBezTo>
                  <a:pt x="3818709" y="250643"/>
                  <a:pt x="3883455" y="215262"/>
                  <a:pt x="3911600" y="203200"/>
                </a:cubicBezTo>
                <a:cubicBezTo>
                  <a:pt x="3923905" y="197927"/>
                  <a:pt x="3937000" y="194733"/>
                  <a:pt x="3949700" y="190500"/>
                </a:cubicBezTo>
                <a:cubicBezTo>
                  <a:pt x="3962400" y="194733"/>
                  <a:pt x="3975826" y="197213"/>
                  <a:pt x="3987800" y="203200"/>
                </a:cubicBezTo>
                <a:cubicBezTo>
                  <a:pt x="4001452" y="210026"/>
                  <a:pt x="4010730" y="226914"/>
                  <a:pt x="4025900" y="228600"/>
                </a:cubicBezTo>
                <a:cubicBezTo>
                  <a:pt x="4143372" y="241652"/>
                  <a:pt x="4245313" y="241300"/>
                  <a:pt x="4356100" y="241300"/>
                </a:cubicBezTo>
              </a:path>
            </a:pathLst>
          </a:custGeom>
          <a:noFill/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2417736" y="3429000"/>
            <a:ext cx="4463511" cy="266065"/>
          </a:xfrm>
          <a:custGeom>
            <a:avLst/>
            <a:gdLst>
              <a:gd name="connsiteX0" fmla="*/ 0 w 4463511"/>
              <a:gd name="connsiteY0" fmla="*/ 111082 h 266065"/>
              <a:gd name="connsiteX1" fmla="*/ 77491 w 4463511"/>
              <a:gd name="connsiteY1" fmla="*/ 80086 h 266065"/>
              <a:gd name="connsiteX2" fmla="*/ 139484 w 4463511"/>
              <a:gd name="connsiteY2" fmla="*/ 49089 h 266065"/>
              <a:gd name="connsiteX3" fmla="*/ 402956 w 4463511"/>
              <a:gd name="connsiteY3" fmla="*/ 95584 h 266065"/>
              <a:gd name="connsiteX4" fmla="*/ 604433 w 4463511"/>
              <a:gd name="connsiteY4" fmla="*/ 49089 h 266065"/>
              <a:gd name="connsiteX5" fmla="*/ 728420 w 4463511"/>
              <a:gd name="connsiteY5" fmla="*/ 33591 h 266065"/>
              <a:gd name="connsiteX6" fmla="*/ 790413 w 4463511"/>
              <a:gd name="connsiteY6" fmla="*/ 18092 h 266065"/>
              <a:gd name="connsiteX7" fmla="*/ 836908 w 4463511"/>
              <a:gd name="connsiteY7" fmla="*/ 2594 h 266065"/>
              <a:gd name="connsiteX8" fmla="*/ 852406 w 4463511"/>
              <a:gd name="connsiteY8" fmla="*/ 64587 h 266065"/>
              <a:gd name="connsiteX9" fmla="*/ 883403 w 4463511"/>
              <a:gd name="connsiteY9" fmla="*/ 111082 h 266065"/>
              <a:gd name="connsiteX10" fmla="*/ 898901 w 4463511"/>
              <a:gd name="connsiteY10" fmla="*/ 157577 h 266065"/>
              <a:gd name="connsiteX11" fmla="*/ 1053884 w 4463511"/>
              <a:gd name="connsiteY11" fmla="*/ 157577 h 266065"/>
              <a:gd name="connsiteX12" fmla="*/ 1100379 w 4463511"/>
              <a:gd name="connsiteY12" fmla="*/ 126581 h 266065"/>
              <a:gd name="connsiteX13" fmla="*/ 1162372 w 4463511"/>
              <a:gd name="connsiteY13" fmla="*/ 64587 h 266065"/>
              <a:gd name="connsiteX14" fmla="*/ 1177871 w 4463511"/>
              <a:gd name="connsiteY14" fmla="*/ 111082 h 266065"/>
              <a:gd name="connsiteX15" fmla="*/ 1270861 w 4463511"/>
              <a:gd name="connsiteY15" fmla="*/ 157577 h 266065"/>
              <a:gd name="connsiteX16" fmla="*/ 1425844 w 4463511"/>
              <a:gd name="connsiteY16" fmla="*/ 111082 h 266065"/>
              <a:gd name="connsiteX17" fmla="*/ 1472339 w 4463511"/>
              <a:gd name="connsiteY17" fmla="*/ 142079 h 266065"/>
              <a:gd name="connsiteX18" fmla="*/ 1518833 w 4463511"/>
              <a:gd name="connsiteY18" fmla="*/ 188574 h 266065"/>
              <a:gd name="connsiteX19" fmla="*/ 1565328 w 4463511"/>
              <a:gd name="connsiteY19" fmla="*/ 204072 h 266065"/>
              <a:gd name="connsiteX20" fmla="*/ 1766806 w 4463511"/>
              <a:gd name="connsiteY20" fmla="*/ 173075 h 266065"/>
              <a:gd name="connsiteX21" fmla="*/ 1813301 w 4463511"/>
              <a:gd name="connsiteY21" fmla="*/ 142079 h 266065"/>
              <a:gd name="connsiteX22" fmla="*/ 1906291 w 4463511"/>
              <a:gd name="connsiteY22" fmla="*/ 111082 h 266065"/>
              <a:gd name="connsiteX23" fmla="*/ 2030278 w 4463511"/>
              <a:gd name="connsiteY23" fmla="*/ 126581 h 266065"/>
              <a:gd name="connsiteX24" fmla="*/ 2123267 w 4463511"/>
              <a:gd name="connsiteY24" fmla="*/ 157577 h 266065"/>
              <a:gd name="connsiteX25" fmla="*/ 2185261 w 4463511"/>
              <a:gd name="connsiteY25" fmla="*/ 142079 h 266065"/>
              <a:gd name="connsiteX26" fmla="*/ 2278250 w 4463511"/>
              <a:gd name="connsiteY26" fmla="*/ 80086 h 266065"/>
              <a:gd name="connsiteX27" fmla="*/ 2324745 w 4463511"/>
              <a:gd name="connsiteY27" fmla="*/ 111082 h 266065"/>
              <a:gd name="connsiteX28" fmla="*/ 2355742 w 4463511"/>
              <a:gd name="connsiteY28" fmla="*/ 157577 h 266065"/>
              <a:gd name="connsiteX29" fmla="*/ 2402237 w 4463511"/>
              <a:gd name="connsiteY29" fmla="*/ 173075 h 266065"/>
              <a:gd name="connsiteX30" fmla="*/ 2572718 w 4463511"/>
              <a:gd name="connsiteY30" fmla="*/ 188574 h 266065"/>
              <a:gd name="connsiteX31" fmla="*/ 2650210 w 4463511"/>
              <a:gd name="connsiteY31" fmla="*/ 204072 h 266065"/>
              <a:gd name="connsiteX32" fmla="*/ 2712203 w 4463511"/>
              <a:gd name="connsiteY32" fmla="*/ 219570 h 266065"/>
              <a:gd name="connsiteX33" fmla="*/ 2805193 w 4463511"/>
              <a:gd name="connsiteY33" fmla="*/ 204072 h 266065"/>
              <a:gd name="connsiteX34" fmla="*/ 2898183 w 4463511"/>
              <a:gd name="connsiteY34" fmla="*/ 173075 h 266065"/>
              <a:gd name="connsiteX35" fmla="*/ 3037667 w 4463511"/>
              <a:gd name="connsiteY35" fmla="*/ 188574 h 266065"/>
              <a:gd name="connsiteX36" fmla="*/ 3130657 w 4463511"/>
              <a:gd name="connsiteY36" fmla="*/ 219570 h 266065"/>
              <a:gd name="connsiteX37" fmla="*/ 3177152 w 4463511"/>
              <a:gd name="connsiteY37" fmla="*/ 204072 h 266065"/>
              <a:gd name="connsiteX38" fmla="*/ 3208149 w 4463511"/>
              <a:gd name="connsiteY38" fmla="*/ 157577 h 266065"/>
              <a:gd name="connsiteX39" fmla="*/ 3254644 w 4463511"/>
              <a:gd name="connsiteY39" fmla="*/ 126581 h 266065"/>
              <a:gd name="connsiteX40" fmla="*/ 3363132 w 4463511"/>
              <a:gd name="connsiteY40" fmla="*/ 142079 h 266065"/>
              <a:gd name="connsiteX41" fmla="*/ 3471620 w 4463511"/>
              <a:gd name="connsiteY41" fmla="*/ 173075 h 266065"/>
              <a:gd name="connsiteX42" fmla="*/ 3518115 w 4463511"/>
              <a:gd name="connsiteY42" fmla="*/ 157577 h 266065"/>
              <a:gd name="connsiteX43" fmla="*/ 3611105 w 4463511"/>
              <a:gd name="connsiteY43" fmla="*/ 219570 h 266065"/>
              <a:gd name="connsiteX44" fmla="*/ 3657600 w 4463511"/>
              <a:gd name="connsiteY44" fmla="*/ 235069 h 266065"/>
              <a:gd name="connsiteX45" fmla="*/ 3843579 w 4463511"/>
              <a:gd name="connsiteY45" fmla="*/ 250567 h 266065"/>
              <a:gd name="connsiteX46" fmla="*/ 3936569 w 4463511"/>
              <a:gd name="connsiteY46" fmla="*/ 235069 h 266065"/>
              <a:gd name="connsiteX47" fmla="*/ 4029559 w 4463511"/>
              <a:gd name="connsiteY47" fmla="*/ 204072 h 266065"/>
              <a:gd name="connsiteX48" fmla="*/ 4231037 w 4463511"/>
              <a:gd name="connsiteY48" fmla="*/ 219570 h 266065"/>
              <a:gd name="connsiteX49" fmla="*/ 4324027 w 4463511"/>
              <a:gd name="connsiteY49" fmla="*/ 250567 h 266065"/>
              <a:gd name="connsiteX50" fmla="*/ 4370522 w 4463511"/>
              <a:gd name="connsiteY50" fmla="*/ 266065 h 266065"/>
              <a:gd name="connsiteX51" fmla="*/ 4463511 w 4463511"/>
              <a:gd name="connsiteY51" fmla="*/ 266065 h 266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463511" h="266065">
                <a:moveTo>
                  <a:pt x="0" y="111082"/>
                </a:moveTo>
                <a:cubicBezTo>
                  <a:pt x="25830" y="100750"/>
                  <a:pt x="56119" y="97896"/>
                  <a:pt x="77491" y="80086"/>
                </a:cubicBezTo>
                <a:cubicBezTo>
                  <a:pt x="136532" y="30885"/>
                  <a:pt x="39113" y="15633"/>
                  <a:pt x="139484" y="49089"/>
                </a:cubicBezTo>
                <a:cubicBezTo>
                  <a:pt x="279952" y="142734"/>
                  <a:pt x="195374" y="114455"/>
                  <a:pt x="402956" y="95584"/>
                </a:cubicBezTo>
                <a:cubicBezTo>
                  <a:pt x="435019" y="-32672"/>
                  <a:pt x="392911" y="49089"/>
                  <a:pt x="604433" y="49089"/>
                </a:cubicBezTo>
                <a:cubicBezTo>
                  <a:pt x="646084" y="49089"/>
                  <a:pt x="687091" y="38757"/>
                  <a:pt x="728420" y="33591"/>
                </a:cubicBezTo>
                <a:cubicBezTo>
                  <a:pt x="749084" y="28425"/>
                  <a:pt x="769932" y="23944"/>
                  <a:pt x="790413" y="18092"/>
                </a:cubicBezTo>
                <a:cubicBezTo>
                  <a:pt x="806121" y="13604"/>
                  <a:pt x="823839" y="-7208"/>
                  <a:pt x="836908" y="2594"/>
                </a:cubicBezTo>
                <a:cubicBezTo>
                  <a:pt x="853948" y="15374"/>
                  <a:pt x="844015" y="45009"/>
                  <a:pt x="852406" y="64587"/>
                </a:cubicBezTo>
                <a:cubicBezTo>
                  <a:pt x="859743" y="81708"/>
                  <a:pt x="873071" y="95584"/>
                  <a:pt x="883403" y="111082"/>
                </a:cubicBezTo>
                <a:cubicBezTo>
                  <a:pt x="888569" y="126580"/>
                  <a:pt x="887349" y="146025"/>
                  <a:pt x="898901" y="157577"/>
                </a:cubicBezTo>
                <a:cubicBezTo>
                  <a:pt x="932713" y="191389"/>
                  <a:pt x="1035075" y="160264"/>
                  <a:pt x="1053884" y="157577"/>
                </a:cubicBezTo>
                <a:cubicBezTo>
                  <a:pt x="1069382" y="147245"/>
                  <a:pt x="1088743" y="141126"/>
                  <a:pt x="1100379" y="126581"/>
                </a:cubicBezTo>
                <a:cubicBezTo>
                  <a:pt x="1160496" y="51437"/>
                  <a:pt x="1060929" y="98403"/>
                  <a:pt x="1162372" y="64587"/>
                </a:cubicBezTo>
                <a:cubicBezTo>
                  <a:pt x="1167538" y="80085"/>
                  <a:pt x="1167665" y="98325"/>
                  <a:pt x="1177871" y="111082"/>
                </a:cubicBezTo>
                <a:cubicBezTo>
                  <a:pt x="1199722" y="138396"/>
                  <a:pt x="1240231" y="147367"/>
                  <a:pt x="1270861" y="157577"/>
                </a:cubicBezTo>
                <a:cubicBezTo>
                  <a:pt x="1384058" y="119845"/>
                  <a:pt x="1332153" y="134506"/>
                  <a:pt x="1425844" y="111082"/>
                </a:cubicBezTo>
                <a:cubicBezTo>
                  <a:pt x="1441342" y="121414"/>
                  <a:pt x="1458030" y="130154"/>
                  <a:pt x="1472339" y="142079"/>
                </a:cubicBezTo>
                <a:cubicBezTo>
                  <a:pt x="1489177" y="156111"/>
                  <a:pt x="1500596" y="176416"/>
                  <a:pt x="1518833" y="188574"/>
                </a:cubicBezTo>
                <a:cubicBezTo>
                  <a:pt x="1532426" y="197636"/>
                  <a:pt x="1549830" y="198906"/>
                  <a:pt x="1565328" y="204072"/>
                </a:cubicBezTo>
                <a:cubicBezTo>
                  <a:pt x="1609789" y="199626"/>
                  <a:pt x="1710949" y="201004"/>
                  <a:pt x="1766806" y="173075"/>
                </a:cubicBezTo>
                <a:cubicBezTo>
                  <a:pt x="1783466" y="164745"/>
                  <a:pt x="1796280" y="149644"/>
                  <a:pt x="1813301" y="142079"/>
                </a:cubicBezTo>
                <a:cubicBezTo>
                  <a:pt x="1843158" y="128809"/>
                  <a:pt x="1906291" y="111082"/>
                  <a:pt x="1906291" y="111082"/>
                </a:cubicBezTo>
                <a:cubicBezTo>
                  <a:pt x="1947620" y="116248"/>
                  <a:pt x="1989552" y="117854"/>
                  <a:pt x="2030278" y="126581"/>
                </a:cubicBezTo>
                <a:cubicBezTo>
                  <a:pt x="2062226" y="133427"/>
                  <a:pt x="2123267" y="157577"/>
                  <a:pt x="2123267" y="157577"/>
                </a:cubicBezTo>
                <a:cubicBezTo>
                  <a:pt x="2143932" y="152411"/>
                  <a:pt x="2166209" y="151605"/>
                  <a:pt x="2185261" y="142079"/>
                </a:cubicBezTo>
                <a:cubicBezTo>
                  <a:pt x="2218581" y="125419"/>
                  <a:pt x="2278250" y="80086"/>
                  <a:pt x="2278250" y="80086"/>
                </a:cubicBezTo>
                <a:cubicBezTo>
                  <a:pt x="2293748" y="90418"/>
                  <a:pt x="2311574" y="97911"/>
                  <a:pt x="2324745" y="111082"/>
                </a:cubicBezTo>
                <a:cubicBezTo>
                  <a:pt x="2337916" y="124253"/>
                  <a:pt x="2341197" y="145941"/>
                  <a:pt x="2355742" y="157577"/>
                </a:cubicBezTo>
                <a:cubicBezTo>
                  <a:pt x="2368499" y="167782"/>
                  <a:pt x="2386065" y="170765"/>
                  <a:pt x="2402237" y="173075"/>
                </a:cubicBezTo>
                <a:cubicBezTo>
                  <a:pt x="2458725" y="181145"/>
                  <a:pt x="2515891" y="183408"/>
                  <a:pt x="2572718" y="188574"/>
                </a:cubicBezTo>
                <a:cubicBezTo>
                  <a:pt x="2598549" y="193740"/>
                  <a:pt x="2624495" y="198358"/>
                  <a:pt x="2650210" y="204072"/>
                </a:cubicBezTo>
                <a:cubicBezTo>
                  <a:pt x="2671003" y="208693"/>
                  <a:pt x="2690903" y="219570"/>
                  <a:pt x="2712203" y="219570"/>
                </a:cubicBezTo>
                <a:cubicBezTo>
                  <a:pt x="2743627" y="219570"/>
                  <a:pt x="2774707" y="211693"/>
                  <a:pt x="2805193" y="204072"/>
                </a:cubicBezTo>
                <a:cubicBezTo>
                  <a:pt x="2836891" y="196148"/>
                  <a:pt x="2898183" y="173075"/>
                  <a:pt x="2898183" y="173075"/>
                </a:cubicBezTo>
                <a:cubicBezTo>
                  <a:pt x="2944678" y="178241"/>
                  <a:pt x="2991795" y="179399"/>
                  <a:pt x="3037667" y="188574"/>
                </a:cubicBezTo>
                <a:cubicBezTo>
                  <a:pt x="3069706" y="194982"/>
                  <a:pt x="3130657" y="219570"/>
                  <a:pt x="3130657" y="219570"/>
                </a:cubicBezTo>
                <a:cubicBezTo>
                  <a:pt x="3146155" y="214404"/>
                  <a:pt x="3164395" y="214277"/>
                  <a:pt x="3177152" y="204072"/>
                </a:cubicBezTo>
                <a:cubicBezTo>
                  <a:pt x="3191697" y="192436"/>
                  <a:pt x="3194978" y="170748"/>
                  <a:pt x="3208149" y="157577"/>
                </a:cubicBezTo>
                <a:cubicBezTo>
                  <a:pt x="3221320" y="144406"/>
                  <a:pt x="3239146" y="136913"/>
                  <a:pt x="3254644" y="126581"/>
                </a:cubicBezTo>
                <a:cubicBezTo>
                  <a:pt x="3290807" y="131747"/>
                  <a:pt x="3327191" y="135544"/>
                  <a:pt x="3363132" y="142079"/>
                </a:cubicBezTo>
                <a:cubicBezTo>
                  <a:pt x="3405945" y="149863"/>
                  <a:pt x="3431784" y="159797"/>
                  <a:pt x="3471620" y="173075"/>
                </a:cubicBezTo>
                <a:cubicBezTo>
                  <a:pt x="3487118" y="167909"/>
                  <a:pt x="3501778" y="157577"/>
                  <a:pt x="3518115" y="157577"/>
                </a:cubicBezTo>
                <a:cubicBezTo>
                  <a:pt x="3573392" y="157577"/>
                  <a:pt x="3569173" y="191615"/>
                  <a:pt x="3611105" y="219570"/>
                </a:cubicBezTo>
                <a:cubicBezTo>
                  <a:pt x="3624698" y="228632"/>
                  <a:pt x="3641407" y="232910"/>
                  <a:pt x="3657600" y="235069"/>
                </a:cubicBezTo>
                <a:cubicBezTo>
                  <a:pt x="3719262" y="243291"/>
                  <a:pt x="3781586" y="245401"/>
                  <a:pt x="3843579" y="250567"/>
                </a:cubicBezTo>
                <a:cubicBezTo>
                  <a:pt x="3874576" y="245401"/>
                  <a:pt x="3906083" y="242690"/>
                  <a:pt x="3936569" y="235069"/>
                </a:cubicBezTo>
                <a:cubicBezTo>
                  <a:pt x="3968267" y="227145"/>
                  <a:pt x="4029559" y="204072"/>
                  <a:pt x="4029559" y="204072"/>
                </a:cubicBezTo>
                <a:cubicBezTo>
                  <a:pt x="4096718" y="209238"/>
                  <a:pt x="4164504" y="209065"/>
                  <a:pt x="4231037" y="219570"/>
                </a:cubicBezTo>
                <a:cubicBezTo>
                  <a:pt x="4263311" y="224666"/>
                  <a:pt x="4293030" y="240235"/>
                  <a:pt x="4324027" y="250567"/>
                </a:cubicBezTo>
                <a:cubicBezTo>
                  <a:pt x="4339525" y="255733"/>
                  <a:pt x="4354185" y="266065"/>
                  <a:pt x="4370522" y="266065"/>
                </a:cubicBezTo>
                <a:lnTo>
                  <a:pt x="4463511" y="26606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>
            <a:stCxn id="12" idx="0"/>
          </p:cNvCxnSpPr>
          <p:nvPr/>
        </p:nvCxnSpPr>
        <p:spPr>
          <a:xfrm flipV="1">
            <a:off x="2393950" y="2852936"/>
            <a:ext cx="23786" cy="537964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12" idx="53"/>
          </p:cNvCxnSpPr>
          <p:nvPr/>
        </p:nvCxnSpPr>
        <p:spPr>
          <a:xfrm flipV="1">
            <a:off x="6750050" y="2852936"/>
            <a:ext cx="0" cy="6649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405843" y="2852936"/>
            <a:ext cx="43442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2393950" y="3562032"/>
            <a:ext cx="11893" cy="731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stCxn id="13" idx="51"/>
          </p:cNvCxnSpPr>
          <p:nvPr/>
        </p:nvCxnSpPr>
        <p:spPr>
          <a:xfrm>
            <a:off x="6881247" y="3695065"/>
            <a:ext cx="0" cy="5980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393950" y="4293096"/>
            <a:ext cx="448729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497363" y="302156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první těleso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851919" y="3742898"/>
            <a:ext cx="1944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druhé těleso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099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vzniká při 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při tření vzniká třecí síla, která působí vždy proti směru pohybu, tím pohyb </a:t>
            </a:r>
            <a:r>
              <a:rPr lang="cs-CZ" dirty="0" err="1" smtClean="0"/>
              <a:t>zbržďuje</a:t>
            </a:r>
            <a:endParaRPr lang="cs-CZ" dirty="0" smtClean="0"/>
          </a:p>
          <a:p>
            <a:r>
              <a:rPr lang="cs-CZ" dirty="0" smtClean="0"/>
              <a:t>                                                       směr třecí síly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směr pohybu kola</a:t>
            </a:r>
            <a:endParaRPr lang="cs-CZ" dirty="0"/>
          </a:p>
        </p:txBody>
      </p:sp>
      <p:pic>
        <p:nvPicPr>
          <p:cNvPr id="2051" name="Picture 3" descr="C:\Documents and Settings\Student\Local Settings\Temporary Internet Files\Content.IE5\N5PIK6OH\MC900197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3206" y="3868978"/>
            <a:ext cx="1804657" cy="161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2995060" y="3508938"/>
            <a:ext cx="244827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>
            <a:off x="2995060" y="5589240"/>
            <a:ext cx="2584978" cy="36003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446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 značka třecí síly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0" lvl="8" indent="0">
              <a:buNone/>
            </a:pPr>
            <a:r>
              <a:rPr lang="cs-CZ" dirty="0" smtClean="0"/>
              <a:t>                                            </a:t>
            </a:r>
          </a:p>
          <a:p>
            <a:pPr marL="3657600" lvl="8" indent="0">
              <a:buNone/>
            </a:pPr>
            <a:r>
              <a:rPr lang="cs-CZ" sz="4800" dirty="0" err="1" smtClean="0">
                <a:solidFill>
                  <a:srgbClr val="FF0000"/>
                </a:solidFill>
              </a:rPr>
              <a:t>F</a:t>
            </a:r>
            <a:r>
              <a:rPr lang="cs-CZ" sz="4800" baseline="-25000" dirty="0" err="1" smtClean="0">
                <a:solidFill>
                  <a:srgbClr val="FF0000"/>
                </a:solidFill>
              </a:rPr>
              <a:t>tř</a:t>
            </a:r>
            <a:r>
              <a:rPr lang="cs-CZ" baseline="-25000" dirty="0" smtClean="0"/>
              <a:t>				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</a:t>
            </a:r>
            <a:r>
              <a:rPr lang="cs-CZ" baseline="-250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tř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značka třecí síly je </a:t>
            </a:r>
            <a:r>
              <a:rPr lang="cs-CZ" dirty="0" err="1" smtClean="0"/>
              <a:t>F</a:t>
            </a:r>
            <a:r>
              <a:rPr lang="cs-CZ" baseline="-25000" dirty="0" err="1" smtClean="0"/>
              <a:t>tř</a:t>
            </a:r>
            <a:endParaRPr lang="cs-CZ" baseline="-25000" dirty="0" smtClean="0"/>
          </a:p>
          <a:p>
            <a:endParaRPr lang="cs-CZ" baseline="-25000" dirty="0"/>
          </a:p>
          <a:p>
            <a:endParaRPr lang="cs-CZ" baseline="-25000" dirty="0" smtClean="0"/>
          </a:p>
          <a:p>
            <a:r>
              <a:rPr lang="cs-CZ" b="1" dirty="0" err="1" smtClean="0"/>
              <a:t>F</a:t>
            </a:r>
            <a:r>
              <a:rPr lang="cs-CZ" b="1" baseline="-25000" dirty="0" err="1" smtClean="0"/>
              <a:t>tř</a:t>
            </a:r>
            <a:r>
              <a:rPr lang="cs-CZ" b="1" baseline="-25000" dirty="0" smtClean="0"/>
              <a:t>                                                                     </a:t>
            </a:r>
            <a:r>
              <a:rPr lang="cs-CZ" sz="4000" b="1" dirty="0" err="1" smtClean="0">
                <a:solidFill>
                  <a:schemeClr val="accent4">
                    <a:lumMod val="75000"/>
                  </a:schemeClr>
                </a:solidFill>
              </a:rPr>
              <a:t>F</a:t>
            </a:r>
            <a:r>
              <a:rPr lang="cs-CZ" sz="4000" b="1" baseline="-25000" dirty="0" err="1" smtClean="0">
                <a:solidFill>
                  <a:schemeClr val="accent4">
                    <a:lumMod val="75000"/>
                  </a:schemeClr>
                </a:solidFill>
              </a:rPr>
              <a:t>tř</a:t>
            </a:r>
            <a:endParaRPr lang="cs-CZ" sz="40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6349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třecí sílu vypočítáme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vzorec pro výpočet      třecí síly je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4000" b="1" dirty="0" err="1" smtClean="0"/>
              <a:t>F</a:t>
            </a:r>
            <a:r>
              <a:rPr lang="cs-CZ" sz="4000" b="1" baseline="-25000" dirty="0" err="1" smtClean="0"/>
              <a:t>tř</a:t>
            </a:r>
            <a:r>
              <a:rPr lang="cs-CZ" sz="4000" b="1" dirty="0" smtClean="0"/>
              <a:t> = </a:t>
            </a:r>
            <a:r>
              <a:rPr lang="cs-CZ" sz="4000" b="1" dirty="0" err="1" smtClean="0"/>
              <a:t>F</a:t>
            </a:r>
            <a:r>
              <a:rPr lang="cs-CZ" sz="4000" b="1" baseline="-25000" dirty="0" err="1" smtClean="0"/>
              <a:t>g</a:t>
            </a:r>
            <a:r>
              <a:rPr lang="cs-CZ" sz="4000" b="1" dirty="0" smtClean="0"/>
              <a:t>  . f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F</a:t>
            </a:r>
            <a:r>
              <a:rPr lang="cs-CZ" baseline="-25000" dirty="0" err="1" smtClean="0"/>
              <a:t>g</a:t>
            </a:r>
            <a:r>
              <a:rPr lang="cs-CZ" baseline="-25000" dirty="0" smtClean="0"/>
              <a:t> </a:t>
            </a:r>
            <a:r>
              <a:rPr lang="cs-CZ" dirty="0" smtClean="0"/>
              <a:t>  = gravitační síla  </a:t>
            </a:r>
          </a:p>
          <a:p>
            <a:r>
              <a:rPr lang="cs-CZ" dirty="0" smtClean="0"/>
              <a:t>f = součinitel tření</a:t>
            </a:r>
          </a:p>
          <a:p>
            <a:r>
              <a:rPr lang="cs-CZ" dirty="0" smtClean="0"/>
              <a:t>najdeme ho v tabulce F9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328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Jaká je hlavní jednotka třecí síly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 hlavní jednotka třecí síly je jeden newton</a:t>
            </a:r>
          </a:p>
          <a:p>
            <a:pPr marL="0" indent="0">
              <a:buNone/>
            </a:pPr>
            <a:r>
              <a:rPr lang="cs-CZ" dirty="0" smtClean="0"/>
              <a:t>- značka hlavní jednotky je 1N</a:t>
            </a:r>
            <a:endParaRPr lang="cs-CZ" dirty="0"/>
          </a:p>
        </p:txBody>
      </p:sp>
      <p:pic>
        <p:nvPicPr>
          <p:cNvPr id="1026" name="Picture 2" descr="C:\Elektrina2\fscommand\Dema\Optika\Obrázky\newt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8149" y="3284984"/>
            <a:ext cx="1766149" cy="216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26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  síla jednoho newtonu velká nebo malá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silou jednoho newtonu  působí těleso </a:t>
            </a:r>
          </a:p>
          <a:p>
            <a:pPr marL="0" indent="0">
              <a:buNone/>
            </a:pPr>
            <a:r>
              <a:rPr lang="cs-CZ" sz="2400" dirty="0" smtClean="0"/>
              <a:t>o hmotnosti 100g = 0,1 kg</a:t>
            </a:r>
          </a:p>
          <a:p>
            <a:pPr marL="0" indent="0">
              <a:buNone/>
            </a:pPr>
            <a:r>
              <a:rPr lang="cs-CZ" sz="2400" dirty="0" smtClean="0"/>
              <a:t>- je to tedy malá síla, proto se používají větší vedlejší jednotky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Vedlejší jednotky síly jsou </a:t>
            </a:r>
          </a:p>
          <a:p>
            <a:r>
              <a:rPr lang="cs-CZ" dirty="0" smtClean="0"/>
              <a:t>1hN = 100 N</a:t>
            </a:r>
          </a:p>
          <a:p>
            <a:r>
              <a:rPr lang="cs-CZ" dirty="0" smtClean="0"/>
              <a:t>1kN = 1000 N</a:t>
            </a:r>
          </a:p>
          <a:p>
            <a:r>
              <a:rPr lang="cs-CZ" dirty="0" smtClean="0"/>
              <a:t>1MN = 1000 000N</a:t>
            </a:r>
          </a:p>
          <a:p>
            <a:r>
              <a:rPr lang="cs-CZ" dirty="0" smtClean="0"/>
              <a:t>1hN = </a:t>
            </a:r>
            <a:r>
              <a:rPr lang="cs-CZ" dirty="0" err="1" smtClean="0"/>
              <a:t>hektonewton</a:t>
            </a:r>
            <a:endParaRPr lang="cs-CZ" dirty="0" smtClean="0"/>
          </a:p>
          <a:p>
            <a:r>
              <a:rPr lang="cs-CZ" dirty="0" smtClean="0"/>
              <a:t>1kN = </a:t>
            </a:r>
            <a:r>
              <a:rPr lang="cs-CZ" dirty="0" err="1" smtClean="0"/>
              <a:t>kilonewton</a:t>
            </a:r>
            <a:endParaRPr lang="cs-CZ" dirty="0" smtClean="0"/>
          </a:p>
          <a:p>
            <a:r>
              <a:rPr lang="cs-CZ" dirty="0" smtClean="0"/>
              <a:t>1MN = </a:t>
            </a:r>
            <a:r>
              <a:rPr lang="cs-CZ" dirty="0" err="1" smtClean="0"/>
              <a:t>meganewton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463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možné třecí sílu zmenšit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Třecí sílu zmenšíme tak, že zmenšíme hmotnost tělesa nebo vyhladíme styčné plochy tělesa.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Co jsou to styčné plochy tělesa ?</a:t>
            </a:r>
          </a:p>
          <a:p>
            <a:r>
              <a:rPr lang="cs-CZ" dirty="0" smtClean="0"/>
              <a:t>Styčné plochy tělesa jsou plochy, ve kterých se tělesa dotýkají, tedy stýkají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763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Změna třecí síly změnou povrchu tělesa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na nerovné silnici je třecí síla větší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 hladké silnici je třecí síla malá</a:t>
            </a:r>
            <a:endParaRPr lang="cs-CZ" dirty="0"/>
          </a:p>
        </p:txBody>
      </p:sp>
      <p:pic>
        <p:nvPicPr>
          <p:cNvPr id="3079" name="Picture 7" descr="C:\Documents and Settings\Student\Local Settings\Temporary Internet Files\Content.IE5\TTIYBR1Q\MC9004323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61048"/>
            <a:ext cx="1373429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Student\Local Settings\Temporary Internet Files\Content.IE5\N5PIK6OH\MP9002895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56564"/>
            <a:ext cx="2880320" cy="1910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00463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Změna třecí síly změnou hmotnosti tělesa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dítě upadne na hladkém povrchu dřív , protože má malou hmotnost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dospělý člověk upadne </a:t>
            </a:r>
            <a:r>
              <a:rPr lang="cs-CZ" dirty="0" smtClean="0"/>
              <a:t>            na </a:t>
            </a:r>
            <a:r>
              <a:rPr lang="cs-CZ" dirty="0" smtClean="0"/>
              <a:t>hladkém povrchu později, protože má větší hmotnost</a:t>
            </a:r>
            <a:endParaRPr lang="cs-CZ" dirty="0"/>
          </a:p>
        </p:txBody>
      </p:sp>
      <p:pic>
        <p:nvPicPr>
          <p:cNvPr id="4100" name="Picture 4" descr="C:\Documents and Settings\Student\Local Settings\Temporary Internet Files\Content.IE5\U9TIWNMA\MP9004221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3377" y="3501008"/>
            <a:ext cx="237998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Student\Local Settings\Temporary Internet Files\Content.IE5\3RNLJFTX\MP900439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64732"/>
            <a:ext cx="1681744" cy="224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3788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nám třecí síla pomáhá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NAPŘÍKLAD</a:t>
            </a:r>
          </a:p>
          <a:p>
            <a:r>
              <a:rPr lang="cs-CZ" dirty="0" smtClean="0"/>
              <a:t>- bez třecí síly bychom nemohli chodit</a:t>
            </a:r>
          </a:p>
          <a:p>
            <a:r>
              <a:rPr lang="cs-CZ" dirty="0" smtClean="0"/>
              <a:t>- bez třecí síly bychom nemohli  psát</a:t>
            </a:r>
          </a:p>
          <a:p>
            <a:r>
              <a:rPr lang="cs-CZ" dirty="0" smtClean="0"/>
              <a:t>- bez třecí síly by se tělesa nezastavila</a:t>
            </a:r>
          </a:p>
          <a:p>
            <a:r>
              <a:rPr lang="cs-CZ" dirty="0" smtClean="0"/>
              <a:t>- bez třecí síly by tkaniny nedržely  pohromadě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- bez tření bychom si nezavázali tkaničky</a:t>
            </a:r>
          </a:p>
          <a:p>
            <a:r>
              <a:rPr lang="cs-CZ" dirty="0" smtClean="0"/>
              <a:t>- bez tření by hřebíky  </a:t>
            </a:r>
            <a:r>
              <a:rPr lang="cs-CZ" dirty="0" smtClean="0"/>
              <a:t>                  a </a:t>
            </a:r>
            <a:r>
              <a:rPr lang="cs-CZ" dirty="0" smtClean="0"/>
              <a:t>šrouby nedržely </a:t>
            </a:r>
            <a:r>
              <a:rPr lang="cs-CZ" dirty="0" smtClean="0"/>
              <a:t>                   na </a:t>
            </a:r>
            <a:r>
              <a:rPr lang="cs-CZ" dirty="0" smtClean="0"/>
              <a:t>svých místech</a:t>
            </a:r>
          </a:p>
          <a:p>
            <a:r>
              <a:rPr lang="cs-CZ" dirty="0" smtClean="0"/>
              <a:t>- bez tření by nám padaly věci z rukou</a:t>
            </a:r>
          </a:p>
          <a:p>
            <a:r>
              <a:rPr lang="cs-CZ" dirty="0" smtClean="0"/>
              <a:t>- bez tření by papír nedržel pohromadě  </a:t>
            </a:r>
            <a:r>
              <a:rPr lang="cs-CZ" dirty="0" smtClean="0"/>
              <a:t>             - a </a:t>
            </a:r>
            <a:r>
              <a:rPr lang="cs-CZ" dirty="0" smtClean="0"/>
              <a:t>i jinak nám tření pomáhá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1220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tedy víme o tření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- vzniká při dotyku těles</a:t>
            </a:r>
          </a:p>
          <a:p>
            <a:r>
              <a:rPr lang="cs-CZ" dirty="0" smtClean="0"/>
              <a:t>- při tření vzniká třecí síla</a:t>
            </a:r>
          </a:p>
          <a:p>
            <a:r>
              <a:rPr lang="cs-CZ" dirty="0" smtClean="0"/>
              <a:t>- značka </a:t>
            </a:r>
            <a:r>
              <a:rPr lang="cs-CZ" dirty="0" err="1" smtClean="0"/>
              <a:t>F</a:t>
            </a:r>
            <a:r>
              <a:rPr lang="cs-CZ" baseline="-25000" dirty="0" err="1" smtClean="0"/>
              <a:t>tř</a:t>
            </a:r>
            <a:r>
              <a:rPr lang="cs-CZ" dirty="0" smtClean="0"/>
              <a:t> </a:t>
            </a:r>
          </a:p>
          <a:p>
            <a:r>
              <a:rPr lang="cs-CZ" dirty="0" smtClean="0"/>
              <a:t>- vzorec </a:t>
            </a:r>
            <a:r>
              <a:rPr lang="cs-CZ" dirty="0"/>
              <a:t>pro </a:t>
            </a:r>
            <a:r>
              <a:rPr lang="cs-CZ" dirty="0" smtClean="0"/>
              <a:t>výpočet   </a:t>
            </a:r>
            <a:r>
              <a:rPr lang="cs-CZ" dirty="0" err="1" smtClean="0"/>
              <a:t>F</a:t>
            </a:r>
            <a:r>
              <a:rPr lang="cs-CZ" sz="1500" dirty="0" err="1" smtClean="0"/>
              <a:t>tř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err="1"/>
              <a:t>Fg</a:t>
            </a:r>
            <a:r>
              <a:rPr lang="cs-CZ" dirty="0"/>
              <a:t>  . </a:t>
            </a:r>
            <a:r>
              <a:rPr lang="cs-CZ" dirty="0" smtClean="0"/>
              <a:t>F</a:t>
            </a:r>
          </a:p>
          <a:p>
            <a:r>
              <a:rPr lang="cs-CZ" dirty="0" smtClean="0"/>
              <a:t>- hlavní jednotka je 1N</a:t>
            </a:r>
          </a:p>
          <a:p>
            <a:r>
              <a:rPr lang="cs-CZ" dirty="0" smtClean="0"/>
              <a:t>- vedlejší jednotky jsou 1hN, 1kN, 1MN</a:t>
            </a:r>
          </a:p>
          <a:p>
            <a:r>
              <a:rPr lang="cs-CZ" dirty="0" smtClean="0"/>
              <a:t>- třecí sílu můžeme zmenšit menší hmotností a hladkou styčnou plochou</a:t>
            </a:r>
          </a:p>
          <a:p>
            <a:r>
              <a:rPr lang="cs-CZ" dirty="0" smtClean="0"/>
              <a:t>- třecí sílu můžeme zvětšit větší hmotností a drsnou styčnou plochou</a:t>
            </a:r>
          </a:p>
          <a:p>
            <a:r>
              <a:rPr lang="cs-CZ" dirty="0" smtClean="0"/>
              <a:t>- tření je velmi důležitý fyzikální </a:t>
            </a:r>
            <a:r>
              <a:rPr lang="cs-CZ" dirty="0" smtClean="0"/>
              <a:t>jev, </a:t>
            </a:r>
            <a:r>
              <a:rPr lang="cs-CZ" dirty="0" smtClean="0"/>
              <a:t>bez tření by nemohl existovat </a:t>
            </a:r>
            <a:r>
              <a:rPr lang="cs-CZ" dirty="0" smtClean="0"/>
              <a:t>život, </a:t>
            </a:r>
            <a:r>
              <a:rPr lang="cs-CZ" dirty="0" smtClean="0"/>
              <a:t>jak ho známe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7903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</a:p>
          <a:p>
            <a:r>
              <a:rPr lang="cs-CZ" dirty="0" smtClean="0"/>
              <a:t>Klipart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68517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497</Words>
  <Application>Microsoft Office PowerPoint</Application>
  <PresentationFormat>Předvádění na obrazovce (4:3)</PresentationFormat>
  <Paragraphs>94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                               TŘENÍ</vt:lpstr>
      <vt:lpstr>Kdy vzniká tření</vt:lpstr>
      <vt:lpstr>Proč vzniká tření</vt:lpstr>
      <vt:lpstr>Co vzniká při tření</vt:lpstr>
      <vt:lpstr>Jaká je značka třecí síly</vt:lpstr>
      <vt:lpstr>Jak třecí sílu vypočítáme</vt:lpstr>
      <vt:lpstr>Jaká je hlavní jednotka třecí síly</vt:lpstr>
      <vt:lpstr>Je  síla jednoho newtonu velká nebo malá</vt:lpstr>
      <vt:lpstr>Jak je možné třecí sílu zmenšit</vt:lpstr>
      <vt:lpstr>Změna třecí síly změnou povrchu tělesa</vt:lpstr>
      <vt:lpstr>Změna třecí síly změnou hmotnosti tělesa</vt:lpstr>
      <vt:lpstr>Jak nám třecí síla pomáhá</vt:lpstr>
      <vt:lpstr>Co tedy víme o tření</vt:lpstr>
      <vt:lpstr>KONEC PREZENTACE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TŘENÍ</dc:title>
  <dc:creator>XXX</dc:creator>
  <cp:lastModifiedBy>Dum</cp:lastModifiedBy>
  <cp:revision>16</cp:revision>
  <dcterms:created xsi:type="dcterms:W3CDTF">2012-01-16T18:39:10Z</dcterms:created>
  <dcterms:modified xsi:type="dcterms:W3CDTF">2012-06-04T18:00:58Z</dcterms:modified>
</cp:coreProperties>
</file>