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90" r:id="rId4"/>
    <p:sldId id="283" r:id="rId5"/>
    <p:sldId id="291" r:id="rId6"/>
    <p:sldId id="286" r:id="rId7"/>
    <p:sldId id="292" r:id="rId8"/>
    <p:sldId id="26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12_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   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ČASOVÁNÍ  SLOVES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04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15260" custScaleY="72247" custLinFactY="25299" custLinFactNeighborX="614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2000240"/>
          <a:ext cx="8001056" cy="4349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572008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ČASOVÁNÍ  SLOVES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11.11.2011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slovesa, časování slovesa (osoba, číslo a čas slovesa)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určování osoby, čísla a času u sloves.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286512" y="1357298"/>
            <a:ext cx="2608262" cy="3370263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428860" y="428604"/>
            <a:ext cx="4857784" cy="1643074"/>
          </a:xfrm>
          <a:prstGeom prst="cloudCallout">
            <a:avLst>
              <a:gd name="adj1" fmla="val 31151"/>
              <a:gd name="adj2" fmla="val 11383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 děti. Odlišíte číslo jednotné a množné u osob sloves?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7572396" y="5000636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4929190" y="5715016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6786578" y="5072074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7715272" y="5715016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5572132" y="5214950"/>
            <a:ext cx="96203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4857752" y="5500702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6786578" y="5715016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5929322" y="5572140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4143372" y="5715016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5357818" y="5643578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Veselý obličej 24"/>
          <p:cNvSpPr/>
          <p:nvPr/>
        </p:nvSpPr>
        <p:spPr>
          <a:xfrm>
            <a:off x="785786" y="2857496"/>
            <a:ext cx="857256" cy="857256"/>
          </a:xfrm>
          <a:prstGeom prst="smileyFac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Veselý obličej 27"/>
          <p:cNvSpPr/>
          <p:nvPr/>
        </p:nvSpPr>
        <p:spPr>
          <a:xfrm>
            <a:off x="3500430" y="2786058"/>
            <a:ext cx="857256" cy="857256"/>
          </a:xfrm>
          <a:prstGeom prst="smileyFac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Veselý obličej 28"/>
          <p:cNvSpPr/>
          <p:nvPr/>
        </p:nvSpPr>
        <p:spPr>
          <a:xfrm>
            <a:off x="4143372" y="3000372"/>
            <a:ext cx="857256" cy="857256"/>
          </a:xfrm>
          <a:prstGeom prst="smileyFace">
            <a:avLst/>
          </a:prstGeom>
          <a:solidFill>
            <a:srgbClr val="FF99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6215074" y="1357298"/>
            <a:ext cx="2608262" cy="3370263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2428860" y="428604"/>
            <a:ext cx="4857784" cy="1643074"/>
          </a:xfrm>
          <a:prstGeom prst="cloudCallout">
            <a:avLst>
              <a:gd name="adj1" fmla="val 31151"/>
              <a:gd name="adj2" fmla="val 113833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Pamatujete si  očíslování osob u sloves?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7572396" y="5000636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4929190" y="5715016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Krychle 16"/>
          <p:cNvSpPr/>
          <p:nvPr/>
        </p:nvSpPr>
        <p:spPr>
          <a:xfrm>
            <a:off x="6786578" y="5072074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Krychle 17"/>
          <p:cNvSpPr/>
          <p:nvPr/>
        </p:nvSpPr>
        <p:spPr>
          <a:xfrm>
            <a:off x="7715272" y="5715016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Krychle 18"/>
          <p:cNvSpPr/>
          <p:nvPr/>
        </p:nvSpPr>
        <p:spPr>
          <a:xfrm>
            <a:off x="5572132" y="5214950"/>
            <a:ext cx="96203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Krychle 19"/>
          <p:cNvSpPr/>
          <p:nvPr/>
        </p:nvSpPr>
        <p:spPr>
          <a:xfrm>
            <a:off x="4857752" y="5500702"/>
            <a:ext cx="857256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6786578" y="5715016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5929322" y="5572140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Krychle 22"/>
          <p:cNvSpPr/>
          <p:nvPr/>
        </p:nvSpPr>
        <p:spPr>
          <a:xfrm>
            <a:off x="4143372" y="5715016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Krychle 23"/>
          <p:cNvSpPr/>
          <p:nvPr/>
        </p:nvSpPr>
        <p:spPr>
          <a:xfrm>
            <a:off x="5357818" y="5643578"/>
            <a:ext cx="1000132" cy="78581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Pěticípá hvězda 24"/>
          <p:cNvSpPr/>
          <p:nvPr/>
        </p:nvSpPr>
        <p:spPr>
          <a:xfrm>
            <a:off x="642910" y="2857496"/>
            <a:ext cx="1143008" cy="785818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Pěticípá hvězda 25"/>
          <p:cNvSpPr/>
          <p:nvPr/>
        </p:nvSpPr>
        <p:spPr>
          <a:xfrm>
            <a:off x="642910" y="4000504"/>
            <a:ext cx="1143008" cy="785818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Pěticípá hvězda 26"/>
          <p:cNvSpPr/>
          <p:nvPr/>
        </p:nvSpPr>
        <p:spPr>
          <a:xfrm>
            <a:off x="642910" y="5143512"/>
            <a:ext cx="1143008" cy="785818"/>
          </a:xfrm>
          <a:prstGeom prst="star5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892" y="428604"/>
            <a:ext cx="1500198" cy="1938724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2857488" y="357166"/>
            <a:ext cx="2857520" cy="1357322"/>
          </a:xfrm>
          <a:prstGeom prst="cloudCallout">
            <a:avLst>
              <a:gd name="adj1" fmla="val 91649"/>
              <a:gd name="adj2" fmla="val 20887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Poznáte, komu patří tato slovesa?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6cípá hvězda 7"/>
          <p:cNvSpPr/>
          <p:nvPr/>
        </p:nvSpPr>
        <p:spPr>
          <a:xfrm>
            <a:off x="3428992" y="1785926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785786" y="1785926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6cípá hvězda 9"/>
          <p:cNvSpPr/>
          <p:nvPr/>
        </p:nvSpPr>
        <p:spPr>
          <a:xfrm>
            <a:off x="2143108" y="1785926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6cípá hvězda 10"/>
          <p:cNvSpPr/>
          <p:nvPr/>
        </p:nvSpPr>
        <p:spPr>
          <a:xfrm>
            <a:off x="4786314" y="2357430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6cípá hvězda 11"/>
          <p:cNvSpPr/>
          <p:nvPr/>
        </p:nvSpPr>
        <p:spPr>
          <a:xfrm>
            <a:off x="6143636" y="2357430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6cípá hvězda 12"/>
          <p:cNvSpPr/>
          <p:nvPr/>
        </p:nvSpPr>
        <p:spPr>
          <a:xfrm>
            <a:off x="7358082" y="2428868"/>
            <a:ext cx="914400" cy="914400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ONI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857488" y="4357694"/>
            <a:ext cx="1000132" cy="57150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pláče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571604" y="4357694"/>
            <a:ext cx="1000132" cy="57150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pláčeš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28992" y="4357694"/>
            <a:ext cx="1000132" cy="57150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pláču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71472" y="4357694"/>
            <a:ext cx="1143008" cy="57150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pláčeme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071538" y="4357694"/>
            <a:ext cx="1071570" cy="57150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pláčete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285984" y="4357694"/>
            <a:ext cx="1000132" cy="57150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pláčou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929454" y="4143380"/>
            <a:ext cx="1000132" cy="57150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skáče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143768" y="4143380"/>
            <a:ext cx="1000132" cy="57150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skáčeš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500826" y="4143380"/>
            <a:ext cx="1000132" cy="57150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skáču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000628" y="4143380"/>
            <a:ext cx="1214446" cy="57150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skáčeme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857884" y="4143380"/>
            <a:ext cx="1071570" cy="57150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skáčete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643834" y="4143380"/>
            <a:ext cx="1000132" cy="571504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skáčou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428728" y="5214950"/>
            <a:ext cx="1000132" cy="57150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prosí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428992" y="5214950"/>
            <a:ext cx="1000132" cy="57150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prosíš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00034" y="5214950"/>
            <a:ext cx="1000132" cy="57150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prosím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571736" y="5214950"/>
            <a:ext cx="1143008" cy="57150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prosíme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00100" y="5214950"/>
            <a:ext cx="1000132" cy="57150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prosíte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214546" y="5214950"/>
            <a:ext cx="1000132" cy="57150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prosí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857752" y="5214950"/>
            <a:ext cx="1000132" cy="57150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běhá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7500958" y="5214950"/>
            <a:ext cx="1000132" cy="57150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běháš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643702" y="5214950"/>
            <a:ext cx="1000132" cy="57150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běhám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5286380" y="5214950"/>
            <a:ext cx="1143008" cy="57150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běháme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715008" y="5214950"/>
            <a:ext cx="1000132" cy="57150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běháte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6143636" y="5214950"/>
            <a:ext cx="1000132" cy="57150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běhají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500430" y="5929330"/>
            <a:ext cx="1000132" cy="5715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5000628" y="5929330"/>
            <a:ext cx="1000132" cy="5715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jíš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5715008" y="5929330"/>
            <a:ext cx="1000132" cy="5715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jím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4286248" y="5929330"/>
            <a:ext cx="1000132" cy="5715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jíme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5357818" y="5929330"/>
            <a:ext cx="1000132" cy="5715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jíte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2928926" y="5929330"/>
            <a:ext cx="1000132" cy="57150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jedí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1285860"/>
            <a:ext cx="2377006" cy="3071834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1500166" y="214290"/>
            <a:ext cx="4286280" cy="2357454"/>
          </a:xfrm>
          <a:prstGeom prst="cloudCallout">
            <a:avLst>
              <a:gd name="adj1" fmla="val 55546"/>
              <a:gd name="adj2" fmla="val 44756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Tvary sloves vyjadřují také nějaký čas – </a:t>
            </a:r>
            <a:r>
              <a:rPr lang="cs-CZ" sz="2400" b="1" dirty="0" smtClean="0">
                <a:solidFill>
                  <a:srgbClr val="FF0000"/>
                </a:solidFill>
              </a:rPr>
              <a:t>KDY</a:t>
            </a:r>
            <a:r>
              <a:rPr lang="cs-CZ" sz="2400" b="1" dirty="0" smtClean="0">
                <a:solidFill>
                  <a:schemeClr val="tx1"/>
                </a:solidFill>
              </a:rPr>
              <a:t> se ta činnost  děje.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Vývojový diagram: magnetický disk 16"/>
          <p:cNvSpPr/>
          <p:nvPr/>
        </p:nvSpPr>
        <p:spPr>
          <a:xfrm>
            <a:off x="3000364" y="4143380"/>
            <a:ext cx="1357322" cy="1000132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dělám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magnetický disk 17"/>
          <p:cNvSpPr/>
          <p:nvPr/>
        </p:nvSpPr>
        <p:spPr>
          <a:xfrm>
            <a:off x="785786" y="3286124"/>
            <a:ext cx="1643074" cy="1000132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dělal jsem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Vývojový diagram: magnetický disk 18"/>
          <p:cNvSpPr/>
          <p:nvPr/>
        </p:nvSpPr>
        <p:spPr>
          <a:xfrm>
            <a:off x="4786314" y="4929198"/>
            <a:ext cx="1643074" cy="1000132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budu dělat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Čtyřiadvaceticípá hvězda 20"/>
          <p:cNvSpPr/>
          <p:nvPr/>
        </p:nvSpPr>
        <p:spPr>
          <a:xfrm>
            <a:off x="2643174" y="3000372"/>
            <a:ext cx="2571768" cy="1428760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ČAS PŘÍTOMNÝ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Čtyřiadvaceticípá hvězda 21"/>
          <p:cNvSpPr/>
          <p:nvPr/>
        </p:nvSpPr>
        <p:spPr>
          <a:xfrm>
            <a:off x="571472" y="4143380"/>
            <a:ext cx="2000264" cy="1428760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ČAS MINULÝ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Čtyřiadvaceticípá hvězda 22"/>
          <p:cNvSpPr/>
          <p:nvPr/>
        </p:nvSpPr>
        <p:spPr>
          <a:xfrm>
            <a:off x="6215074" y="4357694"/>
            <a:ext cx="2286016" cy="1500198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ČAS BUDOUCÍ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17" grpId="0" build="allAtOnce" animBg="1"/>
      <p:bldP spid="18" grpId="0" build="allAtOnce" animBg="1"/>
      <p:bldP spid="19" grpId="0" build="allAtOnce" animBg="1"/>
      <p:bldP spid="21" grpId="0" build="allAtOnce" animBg="1"/>
      <p:bldP spid="22" grpId="0" build="allAtOnce" animBg="1"/>
      <p:bldP spid="23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892" y="214290"/>
            <a:ext cx="1500198" cy="1938724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857488" y="357166"/>
            <a:ext cx="2857520" cy="1357322"/>
          </a:xfrm>
          <a:prstGeom prst="cloudCallout">
            <a:avLst>
              <a:gd name="adj1" fmla="val 91649"/>
              <a:gd name="adj2" fmla="val 2088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Časujte tato slovesa: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357430"/>
          <a:ext cx="8429683" cy="41749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825"/>
                <a:gridCol w="1817701"/>
                <a:gridCol w="2419631"/>
                <a:gridCol w="2263526"/>
              </a:tblGrid>
              <a:tr h="391034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čas minulý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čas přítomný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čas budoucí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624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PÍT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 (vy)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  JSTE  PILI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VY 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 PIJETE</a:t>
                      </a:r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VY BUDETE PÍT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624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POČÍTAT (já)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541411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SMÁT SE (on)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624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KOUSAT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(my)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4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HRÁT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SI (ty)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4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ŘEZAT (oni)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4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LOUČIT SE (ona)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247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LOUPAT (ono)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ČASOVÁNÍ  SLOVES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/>
              <a:t>Slovesa vyjadřují, co </a:t>
            </a:r>
            <a:r>
              <a:rPr lang="cs-CZ" b="1" dirty="0" smtClean="0"/>
              <a:t>osoby, </a:t>
            </a:r>
            <a:r>
              <a:rPr lang="cs-CZ" b="1" dirty="0" smtClean="0"/>
              <a:t>zvířata </a:t>
            </a:r>
            <a:r>
              <a:rPr lang="cs-CZ" b="1" dirty="0" smtClean="0"/>
              <a:t>a </a:t>
            </a:r>
            <a:r>
              <a:rPr lang="cs-CZ" b="1" dirty="0" smtClean="0"/>
              <a:t>věci dělají.</a:t>
            </a:r>
          </a:p>
          <a:p>
            <a:endParaRPr lang="cs-CZ" b="1" dirty="0" smtClean="0"/>
          </a:p>
          <a:p>
            <a:r>
              <a:rPr lang="cs-CZ" b="1" dirty="0" smtClean="0"/>
              <a:t>Tvary sloves se mění – můžeme určit osobu, číslo a čas.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Někdy se setkáme i s tvarem neurčitým (infinitivem), u kterého osobu, číslo a čas určit nemůžeme.</a:t>
            </a:r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</a:t>
            </a:r>
            <a:r>
              <a:rPr lang="cs-CZ" smtClean="0"/>
              <a:t>– </a:t>
            </a:r>
            <a:r>
              <a:rPr lang="cs-CZ" smtClean="0"/>
              <a:t>MC900192205.WMF)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933</TotalTime>
  <Words>302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ČASOVÁNÍ  SLOVES</vt:lpstr>
      <vt:lpstr>Snímek 3</vt:lpstr>
      <vt:lpstr>Snímek 4</vt:lpstr>
      <vt:lpstr>Snímek 5</vt:lpstr>
      <vt:lpstr>Snímek 6</vt:lpstr>
      <vt:lpstr>Snímek 7</vt:lpstr>
      <vt:lpstr>ČASOVÁNÍ  SLOVES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25</cp:revision>
  <dcterms:created xsi:type="dcterms:W3CDTF">2011-07-24T08:19:55Z</dcterms:created>
  <dcterms:modified xsi:type="dcterms:W3CDTF">2012-01-25T20:21:19Z</dcterms:modified>
</cp:coreProperties>
</file>