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3" r:id="rId13"/>
    <p:sldId id="266" r:id="rId14"/>
    <p:sldId id="267" r:id="rId15"/>
    <p:sldId id="268" r:id="rId16"/>
    <p:sldId id="269" r:id="rId17"/>
    <p:sldId id="270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1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NÁZEV:</a:t>
          </a:r>
          <a:r>
            <a:rPr lang="cs-CZ" sz="1500" b="1" baseline="0" dirty="0" smtClean="0"/>
            <a:t> VY_52_INOVACE_17_FYZIKÁLNÍ VELIČINY</a:t>
          </a:r>
          <a:endParaRPr lang="cs-CZ" sz="15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ŠKOLY: 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b="1" dirty="0" smtClean="0"/>
            <a:t>TEMA: TLAK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500" b="1" dirty="0" smtClean="0"/>
            <a:t>ČÍSLO PROJEKTU: 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D052E8-48F9-45B1-BA85-52CB24E75FA0}" type="presOf" srcId="{4C35D32F-0EAB-4CD7-82EE-45574DC2A586}" destId="{8BEBB6EC-1DAA-4CAC-8A25-BC0FCBD5DBD5}" srcOrd="0" destOrd="0" presId="urn:microsoft.com/office/officeart/2005/8/layout/target3"/>
    <dgm:cxn modelId="{9CEAE3D1-9304-4563-A886-9E6B4FC33921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6F5CC3-F99F-47D1-8256-87C8FDE9FB26}" type="presOf" srcId="{B651F6E3-6281-48DB-9319-2AEAFDAE7572}" destId="{6BB5E863-4638-4E1D-BFDE-399D028AC4ED}" srcOrd="1" destOrd="0" presId="urn:microsoft.com/office/officeart/2005/8/layout/target3"/>
    <dgm:cxn modelId="{94F64DC1-721C-43DA-BC4B-2BA3809C53E9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213E9C2-77A5-4135-93C9-05C87DB4849B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51D897B-1207-4E6F-A829-2AF606198D9A}" type="presOf" srcId="{D1B46980-6531-4606-95E6-44980827E919}" destId="{6140AFEC-043D-4C43-A2F9-D0F5331DF3A3}" srcOrd="0" destOrd="0" presId="urn:microsoft.com/office/officeart/2005/8/layout/target3"/>
    <dgm:cxn modelId="{34D4235C-E258-44E5-B96A-23D0D5B06286}" type="presOf" srcId="{4C35D32F-0EAB-4CD7-82EE-45574DC2A586}" destId="{890E4F0B-2866-4A3F-A3C7-2A14B1797930}" srcOrd="1" destOrd="0" presId="urn:microsoft.com/office/officeart/2005/8/layout/target3"/>
    <dgm:cxn modelId="{198AF249-7F9C-420D-B96A-C568E34F0FD2}" type="presOf" srcId="{757F3AB3-0718-4624-B441-E567A8F0AB56}" destId="{333A1088-737F-45CB-B68E-254E46348037}" srcOrd="0" destOrd="0" presId="urn:microsoft.com/office/officeart/2005/8/layout/target3"/>
    <dgm:cxn modelId="{96A5CED7-FDCF-4800-9432-A4E57D3D6B0B}" type="presOf" srcId="{B651F6E3-6281-48DB-9319-2AEAFDAE7572}" destId="{619D679B-A015-4ECF-8348-D1034C574F40}" srcOrd="0" destOrd="0" presId="urn:microsoft.com/office/officeart/2005/8/layout/target3"/>
    <dgm:cxn modelId="{D4B5E55B-B53B-43BA-96FF-E41ADB6750B6}" type="presOf" srcId="{D8197B8C-B260-4A16-BDF4-0947B075E274}" destId="{5A5FFA88-C948-4069-8E93-59FA12366E83}" srcOrd="1" destOrd="0" presId="urn:microsoft.com/office/officeart/2005/8/layout/target3"/>
    <dgm:cxn modelId="{12D6993E-0EBD-417C-91D2-F86A3625ABC3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6BB1A7E-C7CE-4461-898A-AAC1ABE57A58}" type="presParOf" srcId="{333A1088-737F-45CB-B68E-254E46348037}" destId="{F5ABB229-8D3B-4694-996A-96F23CF14429}" srcOrd="0" destOrd="0" presId="urn:microsoft.com/office/officeart/2005/8/layout/target3"/>
    <dgm:cxn modelId="{19DB1BB1-9AD2-4F7F-8A92-B4B09DD594D1}" type="presParOf" srcId="{333A1088-737F-45CB-B68E-254E46348037}" destId="{F41139FD-01EE-4571-8B17-4FB00FC51163}" srcOrd="1" destOrd="0" presId="urn:microsoft.com/office/officeart/2005/8/layout/target3"/>
    <dgm:cxn modelId="{EC971520-8958-4FA8-8A0B-09666AE53952}" type="presParOf" srcId="{333A1088-737F-45CB-B68E-254E46348037}" destId="{D005CE8C-CC26-4C3E-AC11-E15060ECD759}" srcOrd="2" destOrd="0" presId="urn:microsoft.com/office/officeart/2005/8/layout/target3"/>
    <dgm:cxn modelId="{263B0E5E-AA66-4778-84B6-08D6F1605405}" type="presParOf" srcId="{333A1088-737F-45CB-B68E-254E46348037}" destId="{2C702D82-9B77-49B7-9568-BB8EB47C3372}" srcOrd="3" destOrd="0" presId="urn:microsoft.com/office/officeart/2005/8/layout/target3"/>
    <dgm:cxn modelId="{94CE314D-D429-4A4C-970A-7F4CB4F5ABCC}" type="presParOf" srcId="{333A1088-737F-45CB-B68E-254E46348037}" destId="{A52A0455-90FF-4808-ABD0-F02540D31D5A}" srcOrd="4" destOrd="0" presId="urn:microsoft.com/office/officeart/2005/8/layout/target3"/>
    <dgm:cxn modelId="{27695E18-19F9-4EC3-ABBE-0D5FAAC9FE46}" type="presParOf" srcId="{333A1088-737F-45CB-B68E-254E46348037}" destId="{6140AFEC-043D-4C43-A2F9-D0F5331DF3A3}" srcOrd="5" destOrd="0" presId="urn:microsoft.com/office/officeart/2005/8/layout/target3"/>
    <dgm:cxn modelId="{ED1C0DE1-B045-4B88-8B5F-CB3CF0B3ABC3}" type="presParOf" srcId="{333A1088-737F-45CB-B68E-254E46348037}" destId="{9358AC05-5D7D-4327-9F80-1AD486AEA664}" srcOrd="6" destOrd="0" presId="urn:microsoft.com/office/officeart/2005/8/layout/target3"/>
    <dgm:cxn modelId="{405B128D-275F-48C3-AAEC-2A983CC45E7F}" type="presParOf" srcId="{333A1088-737F-45CB-B68E-254E46348037}" destId="{313FC574-E1CD-4FB4-B054-0B805CE0447D}" srcOrd="7" destOrd="0" presId="urn:microsoft.com/office/officeart/2005/8/layout/target3"/>
    <dgm:cxn modelId="{A4FBFBF4-9A43-45AD-AD94-B5EB0CB43125}" type="presParOf" srcId="{333A1088-737F-45CB-B68E-254E46348037}" destId="{619D679B-A015-4ECF-8348-D1034C574F40}" srcOrd="8" destOrd="0" presId="urn:microsoft.com/office/officeart/2005/8/layout/target3"/>
    <dgm:cxn modelId="{E87EA200-40D5-474B-889B-CD2627A5C4C4}" type="presParOf" srcId="{333A1088-737F-45CB-B68E-254E46348037}" destId="{322283A8-4A27-4CDA-BAE3-F381106A9174}" srcOrd="9" destOrd="0" presId="urn:microsoft.com/office/officeart/2005/8/layout/target3"/>
    <dgm:cxn modelId="{5DB66EEE-FE51-4805-87B2-93833B6A048B}" type="presParOf" srcId="{333A1088-737F-45CB-B68E-254E46348037}" destId="{FFC9F71D-1B4F-4AD9-A4A6-86ADEFC8AF5C}" srcOrd="10" destOrd="0" presId="urn:microsoft.com/office/officeart/2005/8/layout/target3"/>
    <dgm:cxn modelId="{F2E9A520-9EA5-4E6F-A223-0DDE2EB4748A}" type="presParOf" srcId="{333A1088-737F-45CB-B68E-254E46348037}" destId="{25B08C86-7E15-44DC-BE7F-FFB55DD49D12}" srcOrd="11" destOrd="0" presId="urn:microsoft.com/office/officeart/2005/8/layout/target3"/>
    <dgm:cxn modelId="{976E5AA6-0F0D-40D9-8820-5B723ABAFB27}" type="presParOf" srcId="{333A1088-737F-45CB-B68E-254E46348037}" destId="{76644BE8-9D7C-4C09-B250-3D10AF48CBB7}" srcOrd="12" destOrd="0" presId="urn:microsoft.com/office/officeart/2005/8/layout/target3"/>
    <dgm:cxn modelId="{31228A45-7647-4160-A402-4E479A401018}" type="presParOf" srcId="{333A1088-737F-45CB-B68E-254E46348037}" destId="{EE85B701-7295-41C0-BA7A-34D3756A2AE6}" srcOrd="13" destOrd="0" presId="urn:microsoft.com/office/officeart/2005/8/layout/target3"/>
    <dgm:cxn modelId="{3393F564-A56E-4498-ACDE-B674AAC82397}" type="presParOf" srcId="{333A1088-737F-45CB-B68E-254E46348037}" destId="{8BEBB6EC-1DAA-4CAC-8A25-BC0FCBD5DBD5}" srcOrd="14" destOrd="0" presId="urn:microsoft.com/office/officeart/2005/8/layout/target3"/>
    <dgm:cxn modelId="{16FF197F-6D41-429D-B8DF-BD33B9F2E2F2}" type="presParOf" srcId="{333A1088-737F-45CB-B68E-254E46348037}" destId="{AED2198E-93D5-4001-81B4-73124B309672}" srcOrd="15" destOrd="0" presId="urn:microsoft.com/office/officeart/2005/8/layout/target3"/>
    <dgm:cxn modelId="{5350AF33-824F-437E-91B6-9CDC0CBACA6F}" type="presParOf" srcId="{333A1088-737F-45CB-B68E-254E46348037}" destId="{2BE915AB-18AA-4053-B92C-3BFC9ED204BB}" srcOrd="16" destOrd="0" presId="urn:microsoft.com/office/officeart/2005/8/layout/target3"/>
    <dgm:cxn modelId="{CF6F416D-9B2F-495A-A952-0C4BAB3CA113}" type="presParOf" srcId="{333A1088-737F-45CB-B68E-254E46348037}" destId="{6BB5E863-4638-4E1D-BFDE-399D028AC4ED}" srcOrd="17" destOrd="0" presId="urn:microsoft.com/office/officeart/2005/8/layout/target3"/>
    <dgm:cxn modelId="{7A3547B8-03EF-4D83-8A3F-C3C721C75FBB}" type="presParOf" srcId="{333A1088-737F-45CB-B68E-254E46348037}" destId="{5A5FFA88-C948-4069-8E93-59FA12366E83}" srcOrd="18" destOrd="0" presId="urn:microsoft.com/office/officeart/2005/8/layout/target3"/>
    <dgm:cxn modelId="{00DE0B75-88CC-47BE-A93B-735BD98F7D6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ŠKOLY: Základní škola a Mateřská škola Osoblaha, příspěvková organizace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NÁZEV:</a:t>
          </a:r>
          <a:r>
            <a:rPr lang="cs-CZ" sz="1500" b="1" kern="1200" baseline="0" dirty="0" smtClean="0"/>
            <a:t> VY_52_INOVACE_17_FYZIKÁLNÍ VELIČINY</a:t>
          </a:r>
          <a:endParaRPr lang="cs-CZ" sz="15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TEMA: TLAK</a:t>
          </a:r>
          <a:endParaRPr lang="cs-CZ" sz="15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ČÍSLO PROJEKTU: CZ.1.07/1.4.00/21.0816</a:t>
          </a:r>
          <a:endParaRPr lang="cs-CZ" sz="15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DA0A84-814E-4806-ADD9-31215D9DFF25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E75AB9-4946-4B5D-A6F4-078831A0A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48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E75AB9-4946-4B5D-A6F4-078831A0A49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4183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A8913-1CB2-4AC2-863E-D2277B84435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14F9C-FB3A-475A-B15D-22A86901F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819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A8913-1CB2-4AC2-863E-D2277B84435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14F9C-FB3A-475A-B15D-22A86901F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973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A8913-1CB2-4AC2-863E-D2277B84435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14F9C-FB3A-475A-B15D-22A86901F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905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A8913-1CB2-4AC2-863E-D2277B84435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14F9C-FB3A-475A-B15D-22A86901F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698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A8913-1CB2-4AC2-863E-D2277B84435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14F9C-FB3A-475A-B15D-22A86901F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640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A8913-1CB2-4AC2-863E-D2277B84435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14F9C-FB3A-475A-B15D-22A86901F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433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A8913-1CB2-4AC2-863E-D2277B84435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14F9C-FB3A-475A-B15D-22A86901F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178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A8913-1CB2-4AC2-863E-D2277B84435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14F9C-FB3A-475A-B15D-22A86901F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633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A8913-1CB2-4AC2-863E-D2277B84435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14F9C-FB3A-475A-B15D-22A86901F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278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A8913-1CB2-4AC2-863E-D2277B84435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14F9C-FB3A-475A-B15D-22A86901F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68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A8913-1CB2-4AC2-863E-D2277B84435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14F9C-FB3A-475A-B15D-22A86901F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974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9A8913-1CB2-4AC2-863E-D2277B84435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14F9C-FB3A-475A-B15D-22A86901F7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671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jpeg"/><Relationship Id="rId4" Type="http://schemas.openxmlformats.org/officeDocument/2006/relationships/image" Target="../media/image22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63823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s-CZ" b="1" dirty="0" smtClean="0"/>
              <a:t>                               TLAK</a:t>
            </a:r>
          </a:p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6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388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462389"/>
              </p:ext>
            </p:extLst>
          </p:nvPr>
        </p:nvGraphicFramePr>
        <p:xfrm>
          <a:off x="1547813" y="1412875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leden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tlakem pevných těles, jak vzniká, jak se zmenšuje a zvětšuje, jaká je značka, vzorec, jednotka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110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TLAK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438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tlak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tlak </a:t>
            </a:r>
            <a:r>
              <a:rPr lang="cs-CZ" dirty="0" smtClean="0"/>
              <a:t>je fyzikální veličina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403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je značka tlaku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značka </a:t>
            </a:r>
            <a:r>
              <a:rPr lang="cs-CZ" dirty="0" smtClean="0"/>
              <a:t>tlaku je malé p</a:t>
            </a:r>
          </a:p>
          <a:p>
            <a:pPr marL="3200400" lvl="7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         </a:t>
            </a: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Blackadder ITC" pitchFamily="82" charset="0"/>
              </a:rPr>
              <a:t>p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Blackadder ITC" pitchFamily="82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Forte" pitchFamily="66" charset="0"/>
              </a:rPr>
              <a:t>P</a:t>
            </a:r>
          </a:p>
          <a:p>
            <a:pPr marL="3657600" lvl="8" indent="0">
              <a:buNone/>
            </a:pPr>
            <a:r>
              <a:rPr lang="cs-CZ" sz="3200" dirty="0" smtClean="0">
                <a:latin typeface="Brush Script MT" pitchFamily="66" charset="0"/>
              </a:rPr>
              <a:t>P</a:t>
            </a:r>
          </a:p>
          <a:p>
            <a:pPr lvl="8"/>
            <a:endParaRPr lang="cs-CZ" dirty="0"/>
          </a:p>
          <a:p>
            <a:pPr marL="3657600" lvl="8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                                       p</a:t>
            </a:r>
          </a:p>
          <a:p>
            <a:pPr marL="3657600" lvl="8" indent="0">
              <a:buNone/>
            </a:pPr>
            <a:endParaRPr lang="cs-CZ" dirty="0">
              <a:latin typeface="Blackadder ITC" pitchFamily="82" charset="0"/>
            </a:endParaRPr>
          </a:p>
          <a:p>
            <a:pPr marL="3657600" lvl="8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3179442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tlak vznikne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Působí – </a:t>
            </a:r>
            <a:r>
              <a:rPr lang="cs-CZ" dirty="0" err="1" smtClean="0"/>
              <a:t>li</a:t>
            </a:r>
            <a:r>
              <a:rPr lang="cs-CZ" dirty="0" smtClean="0"/>
              <a:t> pevné těleso tlakovou silou na plochu jiného tělesa, vzniká tlak.</a:t>
            </a:r>
            <a:endParaRPr lang="cs-CZ" dirty="0"/>
          </a:p>
        </p:txBody>
      </p:sp>
      <p:sp>
        <p:nvSpPr>
          <p:cNvPr id="7" name="Krychle 6"/>
          <p:cNvSpPr/>
          <p:nvPr/>
        </p:nvSpPr>
        <p:spPr>
          <a:xfrm>
            <a:off x="3004751" y="4617132"/>
            <a:ext cx="2808312" cy="151216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>
            <a:off x="3825209" y="3334763"/>
            <a:ext cx="1224136" cy="1584176"/>
          </a:xfrm>
          <a:prstGeom prst="can">
            <a:avLst>
              <a:gd name="adj" fmla="val 30064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4149245" y="4001441"/>
            <a:ext cx="576064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08907" y="3942185"/>
            <a:ext cx="5951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</a:t>
            </a:r>
            <a:r>
              <a:rPr lang="cs-CZ" sz="3200" baseline="-25000" dirty="0" err="1" smtClean="0"/>
              <a:t>tl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3" y="4599341"/>
            <a:ext cx="4773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83352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tlak vypočítáme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tlak </a:t>
                </a:r>
                <a:r>
                  <a:rPr lang="cs-CZ" dirty="0" smtClean="0"/>
                  <a:t>vypočítáme, když tlakovou sílu vydělíme </a:t>
                </a:r>
                <a:r>
                  <a:rPr lang="cs-CZ" dirty="0" smtClean="0"/>
                  <a:t>  plochou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vzorec </a:t>
                </a:r>
                <a:r>
                  <a:rPr lang="cs-CZ" dirty="0" smtClean="0"/>
                  <a:t>pro výpočet tlaku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𝐹</m:t>
                        </m:r>
                        <m:r>
                          <m:rPr>
                            <m:nor/>
                          </m:rPr>
                          <a:rPr lang="cs-CZ" baseline="-25000" dirty="0" smtClean="0">
                            <a:solidFill>
                              <a:srgbClr val="FF0000"/>
                            </a:solidFill>
                          </a:rPr>
                          <m:t>tl</m:t>
                        </m:r>
                        <m:r>
                          <m:rPr>
                            <m:nor/>
                          </m:rPr>
                          <a:rPr lang="cs-CZ" dirty="0" smtClean="0">
                            <a:solidFill>
                              <a:srgbClr val="FF0000"/>
                            </a:solidFill>
                          </a:rPr>
                          <m:t> 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𝑆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r="-5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32883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je hlavní jednotka tlaku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hlavní jednotka tlaku je jeden pascal</a:t>
            </a:r>
          </a:p>
          <a:p>
            <a:r>
              <a:rPr lang="cs-CZ" dirty="0" smtClean="0"/>
              <a:t>značka jednoho pascalu je Pa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tlakem přibližně 1Pa působí </a:t>
            </a:r>
          </a:p>
          <a:p>
            <a:pPr marL="0" indent="0">
              <a:buNone/>
            </a:pPr>
            <a:r>
              <a:rPr lang="cs-CZ" dirty="0" smtClean="0"/>
              <a:t>    tenký koberec na podlahu</a:t>
            </a:r>
          </a:p>
          <a:p>
            <a:endParaRPr lang="cs-CZ" dirty="0"/>
          </a:p>
        </p:txBody>
      </p:sp>
      <p:pic>
        <p:nvPicPr>
          <p:cNvPr id="2050" name="Picture 2" descr="C:\Elektrina2\fscommand\Dema\Kapaliny\Obrázky\pasca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45024"/>
            <a:ext cx="1999109" cy="2132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268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velký je tlak jednoho pascalu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působí – </a:t>
            </a:r>
            <a:r>
              <a:rPr lang="cs-CZ" dirty="0" err="1" smtClean="0"/>
              <a:t>li</a:t>
            </a:r>
            <a:r>
              <a:rPr lang="cs-CZ" dirty="0" smtClean="0"/>
              <a:t> síla jednoho newtonu na plochu jednoho metru čtverečného, je tlak  jeden pascal</a:t>
            </a:r>
          </a:p>
          <a:p>
            <a:r>
              <a:rPr lang="cs-CZ" dirty="0" smtClean="0"/>
              <a:t>tento tlak je velmi malý, proto se používají větší jednotky  </a:t>
            </a:r>
          </a:p>
          <a:p>
            <a:r>
              <a:rPr lang="cs-CZ" dirty="0" smtClean="0"/>
              <a:t>1hPa =  jeden hektopascal</a:t>
            </a:r>
          </a:p>
          <a:p>
            <a:r>
              <a:rPr lang="cs-CZ" dirty="0" smtClean="0"/>
              <a:t>1kPa =  jeden </a:t>
            </a:r>
            <a:r>
              <a:rPr lang="cs-CZ" dirty="0" err="1" smtClean="0"/>
              <a:t>kilopascal</a:t>
            </a:r>
            <a:endParaRPr lang="cs-CZ" dirty="0" smtClean="0"/>
          </a:p>
          <a:p>
            <a:r>
              <a:rPr lang="cs-CZ" dirty="0" smtClean="0"/>
              <a:t>1MPa = jeden megapascal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883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možné tlak zvětšit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tlak zvětšíme zvětšením hmotnosti – čím větší hmotnost, tím větší tlak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1511660" y="3573016"/>
            <a:ext cx="2016224" cy="1584176"/>
          </a:xfrm>
          <a:prstGeom prst="flowChartMagneticDisk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5364088" y="2874993"/>
            <a:ext cx="2304256" cy="2858263"/>
          </a:xfrm>
          <a:prstGeom prst="flowChartMagneticDisk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42542" y="4151551"/>
            <a:ext cx="16921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4000" baseline="-25000" dirty="0" smtClean="0">
                <a:solidFill>
                  <a:schemeClr val="accent2">
                    <a:lumMod val="75000"/>
                  </a:schemeClr>
                </a:solidFill>
              </a:rPr>
              <a:t>1= </a:t>
            </a:r>
            <a:r>
              <a:rPr lang="cs-CZ" sz="5400" baseline="-25000" dirty="0" smtClean="0">
                <a:solidFill>
                  <a:schemeClr val="accent2">
                    <a:lumMod val="75000"/>
                  </a:schemeClr>
                </a:solidFill>
              </a:rPr>
              <a:t>1kg</a:t>
            </a:r>
            <a:endParaRPr lang="cs-CZ" sz="5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70080" y="4228495"/>
            <a:ext cx="209227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4000" baseline="-25000" dirty="0" smtClean="0">
                <a:solidFill>
                  <a:schemeClr val="accent2">
                    <a:lumMod val="75000"/>
                  </a:schemeClr>
                </a:solidFill>
              </a:rPr>
              <a:t>2 = </a:t>
            </a:r>
            <a:r>
              <a:rPr lang="cs-CZ" sz="6600" baseline="-250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r>
              <a:rPr lang="cs-CZ" sz="4000" baseline="-25000" dirty="0" smtClean="0">
                <a:solidFill>
                  <a:schemeClr val="accent2">
                    <a:lumMod val="75000"/>
                  </a:schemeClr>
                </a:solidFill>
              </a:rPr>
              <a:t>kg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781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Student\Local Settings\Temporary Internet Files\Content.IE5\U9TIWNMA\MC900312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437112"/>
            <a:ext cx="1825142" cy="127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tlak můžeme také zvětšit  zmenšením plochy- čím menší plocha, tím větší tlak</a:t>
            </a:r>
            <a:endParaRPr lang="cs-CZ" dirty="0"/>
          </a:p>
        </p:txBody>
      </p:sp>
      <p:pic>
        <p:nvPicPr>
          <p:cNvPr id="3075" name="Picture 3" descr="C:\Documents and Settings\Student\Local Settings\Temporary Internet Files\Content.IE5\TTIYBR1Q\MC9003309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97843"/>
            <a:ext cx="1816729" cy="1536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Student\Local Settings\Temporary Internet Files\Content.IE5\3RNLJFTX\MC900340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34446"/>
            <a:ext cx="1871777" cy="116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Student\Local Settings\Temporary Internet Files\Content.IE5\U9TIWNMA\MP900177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86326"/>
            <a:ext cx="2368860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215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možné tlak zmenšit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tlak zmenšíme zmenšením hmotnosti -</a:t>
            </a:r>
          </a:p>
          <a:p>
            <a:pPr marL="0" indent="0">
              <a:buNone/>
            </a:pPr>
            <a:r>
              <a:rPr lang="cs-CZ" dirty="0" smtClean="0"/>
              <a:t>     čím menší hmotnost, tím menší tlak</a:t>
            </a:r>
          </a:p>
          <a:p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1403648" y="2780928"/>
            <a:ext cx="2808312" cy="2880320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3861048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m</a:t>
            </a:r>
            <a:r>
              <a:rPr lang="cs-CZ" sz="4000" baseline="-25000" dirty="0" smtClean="0">
                <a:solidFill>
                  <a:schemeClr val="accent6">
                    <a:lumMod val="75000"/>
                  </a:schemeClr>
                </a:solidFill>
              </a:rPr>
              <a:t>1 = 10 kg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>
            <a:off x="5796136" y="3861049"/>
            <a:ext cx="1080120" cy="86409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4293097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 </a:t>
            </a:r>
            <a:r>
              <a:rPr lang="cs-CZ" baseline="-25000" dirty="0" smtClean="0"/>
              <a:t>2</a:t>
            </a:r>
            <a:r>
              <a:rPr lang="cs-CZ" dirty="0" smtClean="0"/>
              <a:t> = 1kg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816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tlak můžeme také zmenšit zvětšením plochy – čím větší plocha, tím menší tlak</a:t>
            </a:r>
            <a:endParaRPr lang="cs-CZ" dirty="0"/>
          </a:p>
        </p:txBody>
      </p:sp>
      <p:pic>
        <p:nvPicPr>
          <p:cNvPr id="4098" name="Picture 2" descr="C:\Documents and Settings\Student\Local Settings\Temporary Internet Files\Content.IE5\3RNLJFTX\MP900398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120394"/>
            <a:ext cx="201622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Student\Local Settings\Temporary Internet Files\Content.IE5\TTIYBR1Q\MC9003537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482" y="5157192"/>
            <a:ext cx="1970530" cy="1244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Student\Local Settings\Temporary Internet Files\Content.IE5\U9TIWNMA\MC9003266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629" y="2661361"/>
            <a:ext cx="1818742" cy="153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Student\Local Settings\Temporary Internet Files\Content.IE5\3RNLJFTX\MC9002342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158" y="2673756"/>
            <a:ext cx="1383671" cy="89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Student\Local Settings\Temporary Internet Files\Content.IE5\3RNLJFTX\MC9002343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935723"/>
            <a:ext cx="1818652" cy="1466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Student\Local Settings\Temporary Internet Files\Content.IE5\N5PIK6OH\MC9002956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92" y="4935723"/>
            <a:ext cx="1385010" cy="109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0464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čem tedy závisí velikost tlaku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Velikost tlaku závisí na hmotnosti tělesa – čím větší hmotnost, tím větší tlak, čím menší hmotnost, tím menší </a:t>
            </a:r>
            <a:r>
              <a:rPr lang="cs-CZ" dirty="0" smtClean="0"/>
              <a:t>tlak.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Dále velikost tlaku závisí na ploše – čím menší plocha na kterou působí tlaková síla, tím větší tak, čím větší plocha na kterou působí tlaková síla, tím menší </a:t>
            </a:r>
            <a:r>
              <a:rPr lang="cs-CZ" dirty="0" smtClean="0"/>
              <a:t>tlak.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770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chceme tlak zvětšit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nůž</a:t>
            </a:r>
          </a:p>
          <a:p>
            <a:r>
              <a:rPr lang="cs-CZ" dirty="0" smtClean="0"/>
              <a:t>- nůžky</a:t>
            </a:r>
          </a:p>
          <a:p>
            <a:r>
              <a:rPr lang="cs-CZ" dirty="0" smtClean="0"/>
              <a:t>- jehly</a:t>
            </a:r>
          </a:p>
          <a:p>
            <a:r>
              <a:rPr lang="cs-CZ" dirty="0" smtClean="0"/>
              <a:t>- sekyra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Documents and Settings\Student\Local Settings\Temporary Internet Files\Content.IE5\U9TIWNMA\MC900290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680" y="1470441"/>
            <a:ext cx="1762313" cy="132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Student\Local Settings\Temporary Internet Files\Content.IE5\3RNLJFTX\MP9003866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412" y="4630607"/>
            <a:ext cx="2260848" cy="161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Student\Local Settings\Temporary Internet Files\Content.IE5\N5PIK6OH\MP9003415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076056" y="3068960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Student\Local Settings\Temporary Internet Files\Content.IE5\3RNLJFTX\MP9003096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99592" y="4797133"/>
            <a:ext cx="842253" cy="11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Student\Local Settings\Temporary Internet Files\Content.IE5\U9TIWNMA\MP9001851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3203848" y="5084528"/>
            <a:ext cx="1684784" cy="113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Student\Local Settings\Temporary Internet Files\Content.IE5\3RNLJFTX\MP9003028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510" y="1635700"/>
            <a:ext cx="1284082" cy="1800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0217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chceme tlak zmenšit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pásová vozidla</a:t>
            </a:r>
          </a:p>
          <a:p>
            <a:r>
              <a:rPr lang="cs-CZ" dirty="0"/>
              <a:t>-</a:t>
            </a:r>
            <a:r>
              <a:rPr lang="cs-CZ" dirty="0" smtClean="0"/>
              <a:t> traktory</a:t>
            </a:r>
          </a:p>
          <a:p>
            <a:r>
              <a:rPr lang="cs-CZ" dirty="0"/>
              <a:t>-</a:t>
            </a:r>
            <a:r>
              <a:rPr lang="cs-CZ" dirty="0" smtClean="0"/>
              <a:t> kamiony</a:t>
            </a:r>
          </a:p>
          <a:p>
            <a:r>
              <a:rPr lang="cs-CZ" dirty="0"/>
              <a:t>-</a:t>
            </a:r>
            <a:r>
              <a:rPr lang="cs-CZ" dirty="0" smtClean="0"/>
              <a:t> lyže </a:t>
            </a:r>
          </a:p>
          <a:p>
            <a:r>
              <a:rPr lang="cs-CZ" dirty="0" smtClean="0"/>
              <a:t>- sáně</a:t>
            </a:r>
          </a:p>
          <a:p>
            <a:r>
              <a:rPr lang="cs-CZ" dirty="0" smtClean="0"/>
              <a:t>- všechny plochy, které tlačí </a:t>
            </a:r>
          </a:p>
          <a:p>
            <a:r>
              <a:rPr lang="cs-CZ" dirty="0" smtClean="0"/>
              <a:t>na lidské tělo </a:t>
            </a:r>
            <a:endParaRPr lang="cs-CZ" dirty="0"/>
          </a:p>
        </p:txBody>
      </p:sp>
      <p:pic>
        <p:nvPicPr>
          <p:cNvPr id="6146" name="Picture 2" descr="C:\Documents and Settings\Student\Local Settings\Temporary Internet Files\Content.IE5\N5PIK6OH\MC90031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47164"/>
            <a:ext cx="1824228" cy="125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Student\Local Settings\Temporary Internet Files\Content.IE5\N5PIK6OH\MC9001556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649736"/>
            <a:ext cx="1548299" cy="1151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Student\Local Settings\Temporary Internet Files\Content.IE5\U9TIWNMA\MC9003183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284984"/>
            <a:ext cx="1828800" cy="1047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Student\Local Settings\Temporary Internet Files\Content.IE5\TTIYBR1Q\MP90043953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57056"/>
            <a:ext cx="1227543" cy="183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Student\Local Settings\Temporary Internet Files\Content.IE5\U9TIWNMA\MC9002003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84984"/>
            <a:ext cx="1783994" cy="837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Student\Local Settings\Temporary Internet Files\Content.IE5\U9TIWNMA\MC90009822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229200"/>
            <a:ext cx="1804111" cy="90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6989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víme o tlaku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r>
                  <a:rPr lang="cs-CZ" dirty="0" smtClean="0"/>
                  <a:t>- je to fyzikální veličina</a:t>
                </a:r>
              </a:p>
              <a:p>
                <a:r>
                  <a:rPr lang="cs-CZ" dirty="0" smtClean="0"/>
                  <a:t>- značka  p</a:t>
                </a:r>
              </a:p>
              <a:p>
                <a:r>
                  <a:rPr lang="cs-CZ" dirty="0" smtClean="0"/>
                  <a:t>- vzorec 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  <m:r>
                          <m:rPr>
                            <m:nor/>
                          </m:rPr>
                          <a:rPr lang="cs-CZ" baseline="-25000" dirty="0" smtClean="0"/>
                          <m:t>tl</m:t>
                        </m:r>
                        <m:r>
                          <m:rPr>
                            <m:nor/>
                          </m:rPr>
                          <a:rPr lang="cs-CZ" dirty="0" smtClean="0"/>
                          <m:t>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</a:p>
              <a:p>
                <a:r>
                  <a:rPr lang="cs-CZ" dirty="0" smtClean="0"/>
                  <a:t>- hlavní jednotka je 1 pascal , značka 1Pa</a:t>
                </a:r>
              </a:p>
              <a:p>
                <a:r>
                  <a:rPr lang="cs-CZ" dirty="0" smtClean="0"/>
                  <a:t>- vedlejší jednotky 1hPa, 1kPa, 1MPa</a:t>
                </a:r>
              </a:p>
              <a:p>
                <a:r>
                  <a:rPr lang="cs-CZ" dirty="0" smtClean="0"/>
                  <a:t>- tlak můžeme zmenšit menší hmotností nebo             </a:t>
                </a:r>
                <a:r>
                  <a:rPr lang="cs-CZ" dirty="0"/>
                  <a:t> </a:t>
                </a:r>
                <a:r>
                  <a:rPr lang="cs-CZ" dirty="0" smtClean="0"/>
                  <a:t>     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větší plochou</a:t>
                </a:r>
              </a:p>
              <a:p>
                <a:r>
                  <a:rPr lang="cs-CZ" dirty="0" smtClean="0"/>
                  <a:t>- tlak můžeme zvětšit větší hmotností nebo menší 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plochou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85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3732235" y="2564904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</a:t>
            </a:r>
            <a:r>
              <a:rPr lang="cs-CZ" baseline="-25000" dirty="0" err="1" smtClean="0"/>
              <a:t>tl</a:t>
            </a:r>
            <a:r>
              <a:rPr lang="cs-CZ" baseline="-25000" dirty="0" smtClean="0"/>
              <a:t> </a:t>
            </a:r>
            <a:r>
              <a:rPr lang="cs-CZ" dirty="0" smtClean="0"/>
              <a:t> je tlaková síla</a:t>
            </a:r>
          </a:p>
          <a:p>
            <a:r>
              <a:rPr lang="cs-CZ" dirty="0" smtClean="0"/>
              <a:t>S je plocha na kterou síla působí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204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</a:p>
          <a:p>
            <a:r>
              <a:rPr lang="cs-CZ" dirty="0" smtClean="0"/>
              <a:t>Klipart </a:t>
            </a:r>
            <a:r>
              <a:rPr lang="cs-CZ" smtClean="0"/>
              <a:t>MS Office 2012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959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461</Words>
  <Application>Microsoft Office PowerPoint</Application>
  <PresentationFormat>Předvádění na obrazovce (4:3)</PresentationFormat>
  <Paragraphs>96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TLAK</vt:lpstr>
      <vt:lpstr>Co je tlak</vt:lpstr>
      <vt:lpstr>Jaká je značka tlaku</vt:lpstr>
      <vt:lpstr>Jak tlak vznikne</vt:lpstr>
      <vt:lpstr>Jak tlak vypočítáme</vt:lpstr>
      <vt:lpstr>Jaká je hlavní jednotka tlaku</vt:lpstr>
      <vt:lpstr>Jak velký je tlak jednoho pascalu</vt:lpstr>
      <vt:lpstr>Jak je možné tlak zvětšit</vt:lpstr>
      <vt:lpstr>Prezentace aplikace PowerPoint</vt:lpstr>
      <vt:lpstr>Jak je možné tlak zmenšit</vt:lpstr>
      <vt:lpstr>Prezentace aplikace PowerPoint</vt:lpstr>
      <vt:lpstr>Na čem tedy závisí velikost tlaku</vt:lpstr>
      <vt:lpstr>Kdy chceme tlak zvětšit</vt:lpstr>
      <vt:lpstr>Kdy chceme tlak zmenšit</vt:lpstr>
      <vt:lpstr>Co víme o tlaku</vt:lpstr>
      <vt:lpstr>KONEC PREZENTACE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TLAK</dc:title>
  <dc:creator>XXX</dc:creator>
  <cp:lastModifiedBy>XXX</cp:lastModifiedBy>
  <cp:revision>13</cp:revision>
  <dcterms:created xsi:type="dcterms:W3CDTF">2012-01-16T15:56:03Z</dcterms:created>
  <dcterms:modified xsi:type="dcterms:W3CDTF">2012-06-02T12:27:45Z</dcterms:modified>
</cp:coreProperties>
</file>