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9"/>
  </p:notesMasterIdLst>
  <p:sldIdLst>
    <p:sldId id="262" r:id="rId2"/>
    <p:sldId id="256" r:id="rId3"/>
    <p:sldId id="257" r:id="rId4"/>
    <p:sldId id="259" r:id="rId5"/>
    <p:sldId id="260" r:id="rId6"/>
    <p:sldId id="263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ECB4766-EBA6-4F56-8E58-4AAC4EBF7E57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5803DAFA-66D8-41AA-9B93-69A2882BC43B}">
      <dgm:prSet phldrT="[Text]" custT="1"/>
      <dgm:spPr/>
      <dgm:t>
        <a:bodyPr/>
        <a:lstStyle/>
        <a:p>
          <a:r>
            <a:rPr lang="cs-CZ" sz="2400" b="1" dirty="0" smtClean="0"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rPr>
            <a:t>Co je anketa</a:t>
          </a:r>
          <a:endParaRPr lang="cs-CZ" sz="2400" b="1" dirty="0">
            <a:solidFill>
              <a:srgbClr val="FFFF00"/>
            </a:solidFill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4009F086-7B34-4D9F-80B5-19199407656E}" type="parTrans" cxnId="{34BFDAD1-85AE-4019-B3F1-9B23AEE96242}">
      <dgm:prSet/>
      <dgm:spPr/>
      <dgm:t>
        <a:bodyPr/>
        <a:lstStyle/>
        <a:p>
          <a:endParaRPr lang="cs-CZ"/>
        </a:p>
      </dgm:t>
    </dgm:pt>
    <dgm:pt modelId="{AA84E5DB-5F44-4D65-92B1-723DAB103A73}" type="sibTrans" cxnId="{34BFDAD1-85AE-4019-B3F1-9B23AEE96242}">
      <dgm:prSet/>
      <dgm:spPr/>
      <dgm:t>
        <a:bodyPr/>
        <a:lstStyle/>
        <a:p>
          <a:endParaRPr lang="cs-CZ"/>
        </a:p>
      </dgm:t>
    </dgm:pt>
    <dgm:pt modelId="{2D14188C-8CE5-4BA2-B28F-82D65F052120}">
      <dgm:prSet phldrT="[Text]" custT="1"/>
      <dgm:spPr/>
      <dgm:t>
        <a:bodyPr/>
        <a:lstStyle/>
        <a:p>
          <a:r>
            <a:rPr lang="cs-CZ" sz="2400" b="1" dirty="0" smtClean="0"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rPr>
            <a:t>Jak ji sestavit</a:t>
          </a:r>
          <a:endParaRPr lang="cs-CZ" sz="2400" b="1" dirty="0">
            <a:solidFill>
              <a:srgbClr val="FFFF00"/>
            </a:solidFill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63350D89-1F54-406C-BD30-04102C7C5E32}" type="parTrans" cxnId="{0B0F5765-5B9C-454B-A356-7A214C085F1C}">
      <dgm:prSet/>
      <dgm:spPr/>
      <dgm:t>
        <a:bodyPr/>
        <a:lstStyle/>
        <a:p>
          <a:endParaRPr lang="cs-CZ"/>
        </a:p>
      </dgm:t>
    </dgm:pt>
    <dgm:pt modelId="{FBCA8D70-B668-415F-9AAA-A03AFF38717C}" type="sibTrans" cxnId="{0B0F5765-5B9C-454B-A356-7A214C085F1C}">
      <dgm:prSet/>
      <dgm:spPr/>
      <dgm:t>
        <a:bodyPr/>
        <a:lstStyle/>
        <a:p>
          <a:endParaRPr lang="cs-CZ"/>
        </a:p>
      </dgm:t>
    </dgm:pt>
    <dgm:pt modelId="{847E5F7D-2C9E-4272-B39F-71C35663AE67}">
      <dgm:prSet phldrT="[Text]" custT="1"/>
      <dgm:spPr/>
      <dgm:t>
        <a:bodyPr/>
        <a:lstStyle/>
        <a:p>
          <a:r>
            <a:rPr lang="cs-CZ" sz="2400" b="1" dirty="0" smtClean="0"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rPr>
            <a:t>Cíle ankety</a:t>
          </a:r>
          <a:endParaRPr lang="cs-CZ" sz="2400" b="1" dirty="0">
            <a:solidFill>
              <a:srgbClr val="FFFF00"/>
            </a:solidFill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FB3A231A-9CC9-4A63-A2EC-A54D00E0430B}" type="parTrans" cxnId="{3B408657-91DD-4503-B9C2-99DA60CB6627}">
      <dgm:prSet/>
      <dgm:spPr/>
      <dgm:t>
        <a:bodyPr/>
        <a:lstStyle/>
        <a:p>
          <a:endParaRPr lang="cs-CZ"/>
        </a:p>
      </dgm:t>
    </dgm:pt>
    <dgm:pt modelId="{63166698-99E0-47DB-8793-95D7D9994A28}" type="sibTrans" cxnId="{3B408657-91DD-4503-B9C2-99DA60CB6627}">
      <dgm:prSet/>
      <dgm:spPr/>
      <dgm:t>
        <a:bodyPr/>
        <a:lstStyle/>
        <a:p>
          <a:endParaRPr lang="cs-CZ"/>
        </a:p>
      </dgm:t>
    </dgm:pt>
    <dgm:pt modelId="{E64F66F2-07D9-4B76-B5AA-1CFFB66D0CBB}">
      <dgm:prSet phldrT="[Text]" custT="1"/>
      <dgm:spPr/>
      <dgm:t>
        <a:bodyPr/>
        <a:lstStyle/>
        <a:p>
          <a:r>
            <a:rPr lang="cs-CZ" sz="2400" b="1" dirty="0" smtClean="0"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rPr>
            <a:t>Obsah ankety</a:t>
          </a:r>
          <a:endParaRPr lang="cs-CZ" sz="2400" b="1" dirty="0">
            <a:solidFill>
              <a:srgbClr val="FFFF00"/>
            </a:solidFill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7ECE2C2B-430A-43DF-96C2-8DAE4A0739F0}" type="parTrans" cxnId="{0C4C1C7A-DB62-424A-B321-AE6C008AFEBB}">
      <dgm:prSet/>
      <dgm:spPr/>
      <dgm:t>
        <a:bodyPr/>
        <a:lstStyle/>
        <a:p>
          <a:endParaRPr lang="cs-CZ"/>
        </a:p>
      </dgm:t>
    </dgm:pt>
    <dgm:pt modelId="{0CF5E52D-601A-4B63-B808-7F00900BCDD3}" type="sibTrans" cxnId="{0C4C1C7A-DB62-424A-B321-AE6C008AFEBB}">
      <dgm:prSet/>
      <dgm:spPr/>
      <dgm:t>
        <a:bodyPr/>
        <a:lstStyle/>
        <a:p>
          <a:endParaRPr lang="cs-CZ"/>
        </a:p>
      </dgm:t>
    </dgm:pt>
    <dgm:pt modelId="{6B71A5C9-D1E0-4961-A09B-F5A3DBE0DC8B}">
      <dgm:prSet phldrT="[Text]" custT="1"/>
      <dgm:spPr/>
      <dgm:t>
        <a:bodyPr/>
        <a:lstStyle/>
        <a:p>
          <a:r>
            <a:rPr lang="cs-CZ" sz="2400" b="1" dirty="0" smtClean="0"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rPr>
            <a:t>Zpracování ankety</a:t>
          </a:r>
          <a:endParaRPr lang="cs-CZ" sz="2400" b="1" dirty="0">
            <a:solidFill>
              <a:srgbClr val="FFFF00"/>
            </a:solidFill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B0998F04-BDEB-4B69-AD5C-E3209A8CB86C}" type="parTrans" cxnId="{E6C64D78-9248-485B-A7C7-9BD6B564DE6D}">
      <dgm:prSet/>
      <dgm:spPr/>
      <dgm:t>
        <a:bodyPr/>
        <a:lstStyle/>
        <a:p>
          <a:endParaRPr lang="cs-CZ"/>
        </a:p>
      </dgm:t>
    </dgm:pt>
    <dgm:pt modelId="{07327473-D546-4860-B17A-A0B1500D0C6D}" type="sibTrans" cxnId="{E6C64D78-9248-485B-A7C7-9BD6B564DE6D}">
      <dgm:prSet/>
      <dgm:spPr/>
      <dgm:t>
        <a:bodyPr/>
        <a:lstStyle/>
        <a:p>
          <a:endParaRPr lang="cs-CZ"/>
        </a:p>
      </dgm:t>
    </dgm:pt>
    <dgm:pt modelId="{9A66DD5D-F7A3-4B4C-961F-A96E9282764B}" type="pres">
      <dgm:prSet presAssocID="{7ECB4766-EBA6-4F56-8E58-4AAC4EBF7E57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94A92DE8-4861-4DCC-8CD1-86ECE89C5B03}" type="pres">
      <dgm:prSet presAssocID="{5803DAFA-66D8-41AA-9B93-69A2882BC43B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4D98170-0A56-47F2-9E86-1DCE6152145C}" type="pres">
      <dgm:prSet presAssocID="{AA84E5DB-5F44-4D65-92B1-723DAB103A73}" presName="sibTrans" presStyleCnt="0"/>
      <dgm:spPr/>
    </dgm:pt>
    <dgm:pt modelId="{7381C37B-67E7-4CCD-9EA8-BF75269DF2BF}" type="pres">
      <dgm:prSet presAssocID="{2D14188C-8CE5-4BA2-B28F-82D65F052120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AC0D343-89FE-485A-BEEA-56750B6DEF2D}" type="pres">
      <dgm:prSet presAssocID="{FBCA8D70-B668-415F-9AAA-A03AFF38717C}" presName="sibTrans" presStyleCnt="0"/>
      <dgm:spPr/>
    </dgm:pt>
    <dgm:pt modelId="{2E0AE523-53D1-42DF-98F9-C8533D89AB6E}" type="pres">
      <dgm:prSet presAssocID="{847E5F7D-2C9E-4272-B39F-71C35663AE67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130EDA0-DEC3-4254-9F57-9836A86AA075}" type="pres">
      <dgm:prSet presAssocID="{63166698-99E0-47DB-8793-95D7D9994A28}" presName="sibTrans" presStyleCnt="0"/>
      <dgm:spPr/>
    </dgm:pt>
    <dgm:pt modelId="{143347E2-3395-48AD-AC61-1E9007E9FCAC}" type="pres">
      <dgm:prSet presAssocID="{E64F66F2-07D9-4B76-B5AA-1CFFB66D0CBB}" presName="node" presStyleLbl="node1" presStyleIdx="3" presStyleCnt="5" custScaleX="13571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D709F62-4263-499D-B887-162926C85B47}" type="pres">
      <dgm:prSet presAssocID="{0CF5E52D-601A-4B63-B808-7F00900BCDD3}" presName="sibTrans" presStyleCnt="0"/>
      <dgm:spPr/>
    </dgm:pt>
    <dgm:pt modelId="{5C69B962-D35D-4BD5-9EC5-3CEA525B1E3A}" type="pres">
      <dgm:prSet presAssocID="{6B71A5C9-D1E0-4961-A09B-F5A3DBE0DC8B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B0F5765-5B9C-454B-A356-7A214C085F1C}" srcId="{7ECB4766-EBA6-4F56-8E58-4AAC4EBF7E57}" destId="{2D14188C-8CE5-4BA2-B28F-82D65F052120}" srcOrd="1" destOrd="0" parTransId="{63350D89-1F54-406C-BD30-04102C7C5E32}" sibTransId="{FBCA8D70-B668-415F-9AAA-A03AFF38717C}"/>
    <dgm:cxn modelId="{34BFDAD1-85AE-4019-B3F1-9B23AEE96242}" srcId="{7ECB4766-EBA6-4F56-8E58-4AAC4EBF7E57}" destId="{5803DAFA-66D8-41AA-9B93-69A2882BC43B}" srcOrd="0" destOrd="0" parTransId="{4009F086-7B34-4D9F-80B5-19199407656E}" sibTransId="{AA84E5DB-5F44-4D65-92B1-723DAB103A73}"/>
    <dgm:cxn modelId="{FAD51C73-0B5F-44E0-B101-91F9BCA0FF99}" type="presOf" srcId="{6B71A5C9-D1E0-4961-A09B-F5A3DBE0DC8B}" destId="{5C69B962-D35D-4BD5-9EC5-3CEA525B1E3A}" srcOrd="0" destOrd="0" presId="urn:microsoft.com/office/officeart/2005/8/layout/default"/>
    <dgm:cxn modelId="{0C4C1C7A-DB62-424A-B321-AE6C008AFEBB}" srcId="{7ECB4766-EBA6-4F56-8E58-4AAC4EBF7E57}" destId="{E64F66F2-07D9-4B76-B5AA-1CFFB66D0CBB}" srcOrd="3" destOrd="0" parTransId="{7ECE2C2B-430A-43DF-96C2-8DAE4A0739F0}" sibTransId="{0CF5E52D-601A-4B63-B808-7F00900BCDD3}"/>
    <dgm:cxn modelId="{E6C64D78-9248-485B-A7C7-9BD6B564DE6D}" srcId="{7ECB4766-EBA6-4F56-8E58-4AAC4EBF7E57}" destId="{6B71A5C9-D1E0-4961-A09B-F5A3DBE0DC8B}" srcOrd="4" destOrd="0" parTransId="{B0998F04-BDEB-4B69-AD5C-E3209A8CB86C}" sibTransId="{07327473-D546-4860-B17A-A0B1500D0C6D}"/>
    <dgm:cxn modelId="{8BE939F3-BCEF-4482-AFF6-BDECE5F9BAFF}" type="presOf" srcId="{5803DAFA-66D8-41AA-9B93-69A2882BC43B}" destId="{94A92DE8-4861-4DCC-8CD1-86ECE89C5B03}" srcOrd="0" destOrd="0" presId="urn:microsoft.com/office/officeart/2005/8/layout/default"/>
    <dgm:cxn modelId="{1F6EC5B5-5BD5-4459-9009-7698089AF376}" type="presOf" srcId="{2D14188C-8CE5-4BA2-B28F-82D65F052120}" destId="{7381C37B-67E7-4CCD-9EA8-BF75269DF2BF}" srcOrd="0" destOrd="0" presId="urn:microsoft.com/office/officeart/2005/8/layout/default"/>
    <dgm:cxn modelId="{DD626A3A-6B8E-4062-9DBA-769F4A04AB8B}" type="presOf" srcId="{E64F66F2-07D9-4B76-B5AA-1CFFB66D0CBB}" destId="{143347E2-3395-48AD-AC61-1E9007E9FCAC}" srcOrd="0" destOrd="0" presId="urn:microsoft.com/office/officeart/2005/8/layout/default"/>
    <dgm:cxn modelId="{7E2A6093-CF3D-45FB-8517-59ACE7DDEE6E}" type="presOf" srcId="{7ECB4766-EBA6-4F56-8E58-4AAC4EBF7E57}" destId="{9A66DD5D-F7A3-4B4C-961F-A96E9282764B}" srcOrd="0" destOrd="0" presId="urn:microsoft.com/office/officeart/2005/8/layout/default"/>
    <dgm:cxn modelId="{3B408657-91DD-4503-B9C2-99DA60CB6627}" srcId="{7ECB4766-EBA6-4F56-8E58-4AAC4EBF7E57}" destId="{847E5F7D-2C9E-4272-B39F-71C35663AE67}" srcOrd="2" destOrd="0" parTransId="{FB3A231A-9CC9-4A63-A2EC-A54D00E0430B}" sibTransId="{63166698-99E0-47DB-8793-95D7D9994A28}"/>
    <dgm:cxn modelId="{EE5975B2-CFF7-4C70-9D33-E252E1CEC722}" type="presOf" srcId="{847E5F7D-2C9E-4272-B39F-71C35663AE67}" destId="{2E0AE523-53D1-42DF-98F9-C8533D89AB6E}" srcOrd="0" destOrd="0" presId="urn:microsoft.com/office/officeart/2005/8/layout/default"/>
    <dgm:cxn modelId="{AAE3CEAC-CE27-48AF-96F6-FE9B10396DE4}" type="presParOf" srcId="{9A66DD5D-F7A3-4B4C-961F-A96E9282764B}" destId="{94A92DE8-4861-4DCC-8CD1-86ECE89C5B03}" srcOrd="0" destOrd="0" presId="urn:microsoft.com/office/officeart/2005/8/layout/default"/>
    <dgm:cxn modelId="{0DC32707-1896-4CFF-A71C-4E18F616ABC7}" type="presParOf" srcId="{9A66DD5D-F7A3-4B4C-961F-A96E9282764B}" destId="{D4D98170-0A56-47F2-9E86-1DCE6152145C}" srcOrd="1" destOrd="0" presId="urn:microsoft.com/office/officeart/2005/8/layout/default"/>
    <dgm:cxn modelId="{74BF6140-9DE8-4C2D-82C0-6C4BE774EBF2}" type="presParOf" srcId="{9A66DD5D-F7A3-4B4C-961F-A96E9282764B}" destId="{7381C37B-67E7-4CCD-9EA8-BF75269DF2BF}" srcOrd="2" destOrd="0" presId="urn:microsoft.com/office/officeart/2005/8/layout/default"/>
    <dgm:cxn modelId="{50C3758F-A3B3-4381-981F-82FD038AF20A}" type="presParOf" srcId="{9A66DD5D-F7A3-4B4C-961F-A96E9282764B}" destId="{BAC0D343-89FE-485A-BEEA-56750B6DEF2D}" srcOrd="3" destOrd="0" presId="urn:microsoft.com/office/officeart/2005/8/layout/default"/>
    <dgm:cxn modelId="{3879D29D-92EC-4982-93FF-6D738CB8E229}" type="presParOf" srcId="{9A66DD5D-F7A3-4B4C-961F-A96E9282764B}" destId="{2E0AE523-53D1-42DF-98F9-C8533D89AB6E}" srcOrd="4" destOrd="0" presId="urn:microsoft.com/office/officeart/2005/8/layout/default"/>
    <dgm:cxn modelId="{D0957197-EC6B-4C00-8C5D-F4D108D361BE}" type="presParOf" srcId="{9A66DD5D-F7A3-4B4C-961F-A96E9282764B}" destId="{0130EDA0-DEC3-4254-9F57-9836A86AA075}" srcOrd="5" destOrd="0" presId="urn:microsoft.com/office/officeart/2005/8/layout/default"/>
    <dgm:cxn modelId="{4A63A3DF-71AB-4BCA-9069-EE3F0222B4D9}" type="presParOf" srcId="{9A66DD5D-F7A3-4B4C-961F-A96E9282764B}" destId="{143347E2-3395-48AD-AC61-1E9007E9FCAC}" srcOrd="6" destOrd="0" presId="urn:microsoft.com/office/officeart/2005/8/layout/default"/>
    <dgm:cxn modelId="{675C897D-BCB9-4E07-8317-0B9037B61F0B}" type="presParOf" srcId="{9A66DD5D-F7A3-4B4C-961F-A96E9282764B}" destId="{CD709F62-4263-499D-B887-162926C85B47}" srcOrd="7" destOrd="0" presId="urn:microsoft.com/office/officeart/2005/8/layout/default"/>
    <dgm:cxn modelId="{3A1FA41C-2588-450D-9822-BF4AABAA2181}" type="presParOf" srcId="{9A66DD5D-F7A3-4B4C-961F-A96E9282764B}" destId="{5C69B962-D35D-4BD5-9EC5-3CEA525B1E3A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A92DE8-4861-4DCC-8CD1-86ECE89C5B03}">
      <dsp:nvSpPr>
        <dsp:cNvPr id="0" name=""/>
        <dsp:cNvSpPr/>
      </dsp:nvSpPr>
      <dsp:spPr>
        <a:xfrm>
          <a:off x="0" y="393817"/>
          <a:ext cx="2520279" cy="151216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rPr>
            <a:t>Co je anketa</a:t>
          </a:r>
          <a:endParaRPr lang="cs-CZ" sz="2400" b="1" kern="1200" dirty="0">
            <a:solidFill>
              <a:srgbClr val="FFFF00"/>
            </a:solidFill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>
        <a:off x="0" y="393817"/>
        <a:ext cx="2520279" cy="1512168"/>
      </dsp:txXfrm>
    </dsp:sp>
    <dsp:sp modelId="{7381C37B-67E7-4CCD-9EA8-BF75269DF2BF}">
      <dsp:nvSpPr>
        <dsp:cNvPr id="0" name=""/>
        <dsp:cNvSpPr/>
      </dsp:nvSpPr>
      <dsp:spPr>
        <a:xfrm>
          <a:off x="2772307" y="393817"/>
          <a:ext cx="2520279" cy="151216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rPr>
            <a:t>Jak ji sestavit</a:t>
          </a:r>
          <a:endParaRPr lang="cs-CZ" sz="2400" b="1" kern="1200" dirty="0">
            <a:solidFill>
              <a:srgbClr val="FFFF00"/>
            </a:solidFill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>
        <a:off x="2772307" y="393817"/>
        <a:ext cx="2520279" cy="1512168"/>
      </dsp:txXfrm>
    </dsp:sp>
    <dsp:sp modelId="{2E0AE523-53D1-42DF-98F9-C8533D89AB6E}">
      <dsp:nvSpPr>
        <dsp:cNvPr id="0" name=""/>
        <dsp:cNvSpPr/>
      </dsp:nvSpPr>
      <dsp:spPr>
        <a:xfrm>
          <a:off x="5544615" y="393817"/>
          <a:ext cx="2520279" cy="151216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rPr>
            <a:t>Cíle ankety</a:t>
          </a:r>
          <a:endParaRPr lang="cs-CZ" sz="2400" b="1" kern="1200" dirty="0">
            <a:solidFill>
              <a:srgbClr val="FFFF00"/>
            </a:solidFill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>
        <a:off x="5544615" y="393817"/>
        <a:ext cx="2520279" cy="1512168"/>
      </dsp:txXfrm>
    </dsp:sp>
    <dsp:sp modelId="{143347E2-3395-48AD-AC61-1E9007E9FCAC}">
      <dsp:nvSpPr>
        <dsp:cNvPr id="0" name=""/>
        <dsp:cNvSpPr/>
      </dsp:nvSpPr>
      <dsp:spPr>
        <a:xfrm>
          <a:off x="936107" y="2158014"/>
          <a:ext cx="3420372" cy="151216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rPr>
            <a:t>Obsah ankety</a:t>
          </a:r>
          <a:endParaRPr lang="cs-CZ" sz="2400" b="1" kern="1200" dirty="0">
            <a:solidFill>
              <a:srgbClr val="FFFF00"/>
            </a:solidFill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>
        <a:off x="936107" y="2158014"/>
        <a:ext cx="3420372" cy="1512168"/>
      </dsp:txXfrm>
    </dsp:sp>
    <dsp:sp modelId="{5C69B962-D35D-4BD5-9EC5-3CEA525B1E3A}">
      <dsp:nvSpPr>
        <dsp:cNvPr id="0" name=""/>
        <dsp:cNvSpPr/>
      </dsp:nvSpPr>
      <dsp:spPr>
        <a:xfrm>
          <a:off x="4608508" y="2158013"/>
          <a:ext cx="2520279" cy="151216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rPr>
            <a:t>Zpracování ankety</a:t>
          </a:r>
          <a:endParaRPr lang="cs-CZ" sz="2400" b="1" kern="1200" dirty="0">
            <a:solidFill>
              <a:srgbClr val="FFFF00"/>
            </a:solidFill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>
        <a:off x="4608508" y="2158013"/>
        <a:ext cx="2520279" cy="15121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64FA5E-822F-43FE-9F0C-FFC65C74681F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33473C-C3CD-4C31-872D-826885D6DD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08618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3473C-C3CD-4C31-872D-826885D6DD2F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47952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00F81-BA34-4445-AE7C-3D12CD9722C9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C3CF2F-51FD-4758-A9A7-76274C97D4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70660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00F81-BA34-4445-AE7C-3D12CD9722C9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C3CF2F-51FD-4758-A9A7-76274C97D4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72543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00F81-BA34-4445-AE7C-3D12CD9722C9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C3CF2F-51FD-4758-A9A7-76274C97D4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8148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00F81-BA34-4445-AE7C-3D12CD9722C9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C3CF2F-51FD-4758-A9A7-76274C97D4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4945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00F81-BA34-4445-AE7C-3D12CD9722C9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C3CF2F-51FD-4758-A9A7-76274C97D4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72451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00F81-BA34-4445-AE7C-3D12CD9722C9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C3CF2F-51FD-4758-A9A7-76274C97D4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55387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00F81-BA34-4445-AE7C-3D12CD9722C9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C3CF2F-51FD-4758-A9A7-76274C97D4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16135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00F81-BA34-4445-AE7C-3D12CD9722C9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C3CF2F-51FD-4758-A9A7-76274C97D4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33528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00F81-BA34-4445-AE7C-3D12CD9722C9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C3CF2F-51FD-4758-A9A7-76274C97D4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8298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00F81-BA34-4445-AE7C-3D12CD9722C9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C3CF2F-51FD-4758-A9A7-76274C97D4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46590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00F81-BA34-4445-AE7C-3D12CD9722C9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C3CF2F-51FD-4758-A9A7-76274C97D4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92228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D00F81-BA34-4445-AE7C-3D12CD9722C9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C3CF2F-51FD-4758-A9A7-76274C97D4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48061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6207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7760011"/>
              </p:ext>
            </p:extLst>
          </p:nvPr>
        </p:nvGraphicFramePr>
        <p:xfrm>
          <a:off x="1665288" y="2414588"/>
          <a:ext cx="5813425" cy="3585909"/>
        </p:xfrm>
        <a:graphic>
          <a:graphicData uri="http://schemas.openxmlformats.org/drawingml/2006/table">
            <a:tbl>
              <a:tblPr/>
              <a:tblGrid>
                <a:gridCol w="1360487"/>
                <a:gridCol w="4452938"/>
              </a:tblGrid>
              <a:tr h="29433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ZŠ Třeboň, Sokolská 296, 379 01 Třeboň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401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Mgr.Radka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Škulaviková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71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Číslo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VY_32_Inovace_3447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602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Název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Anketa, její sestavení a zpracování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91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Téma hodiny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Anketa, její sestavení a zpracování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Mladý žurnalista 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Ročník/y/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7.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2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Materiál seznamuje žáky s pojmem anketa, dává návod, jak ji sestavit, co je jejím cílem. Seznamuje žáky se známými anketami v populárních médiích. Materiál je prolnut interaktivními úkoly, při nichž žáci prokáží zároveň komunikativní schopnosti.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8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Zná zákonitosti ankety, umí ji sestavit a zpracovat. Prokáže komunikativní schopnosti při nácviku tvorby otázek. Plní zadané úkoly. 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Prezentace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819938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ovéPole 13"/>
          <p:cNvSpPr txBox="1"/>
          <p:nvPr/>
        </p:nvSpPr>
        <p:spPr>
          <a:xfrm>
            <a:off x="539552" y="975954"/>
            <a:ext cx="82089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ANKETA, JEJÍ SESTAVENÍ A ZPRACOVÁNÍ </a:t>
            </a:r>
            <a:endParaRPr lang="cs-CZ" sz="4000" b="1" dirty="0"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graphicFrame>
        <p:nvGraphicFramePr>
          <p:cNvPr id="15" name="Diagram 14"/>
          <p:cNvGraphicFramePr/>
          <p:nvPr>
            <p:extLst>
              <p:ext uri="{D42A27DB-BD31-4B8C-83A1-F6EECF244321}">
                <p14:modId xmlns:p14="http://schemas.microsoft.com/office/powerpoint/2010/main" val="2715688470"/>
              </p:ext>
            </p:extLst>
          </p:nvPr>
        </p:nvGraphicFramePr>
        <p:xfrm>
          <a:off x="539552" y="2333495"/>
          <a:ext cx="8064896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81024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39552" y="764704"/>
            <a:ext cx="777686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>
                <a:solidFill>
                  <a:srgbClr val="FFFF00"/>
                </a:solidFill>
              </a:rPr>
              <a:t>ANKETA</a:t>
            </a:r>
            <a:r>
              <a:rPr lang="cs-CZ" sz="2800" b="1" dirty="0" smtClean="0">
                <a:solidFill>
                  <a:srgbClr val="FFFF00"/>
                </a:solidFill>
              </a:rPr>
              <a:t> =MÁ BLÍZKO K ROZHOVORU</a:t>
            </a:r>
          </a:p>
          <a:p>
            <a:r>
              <a:rPr lang="cs-CZ" sz="2800" b="1" dirty="0" smtClean="0">
                <a:solidFill>
                  <a:srgbClr val="FFFF00"/>
                </a:solidFill>
              </a:rPr>
              <a:t>                = STEJNOU OTÁZKU POKLÁDÁME NÁHODNĚ VYBRANÝM LIDEM, VE ŠKOLE ŽÁKŮM A UČITELŮM, OSTATNÍM ZAMĚSTNANCŮM</a:t>
            </a:r>
          </a:p>
          <a:p>
            <a:r>
              <a:rPr lang="cs-CZ" sz="2800" b="1" dirty="0" smtClean="0">
                <a:solidFill>
                  <a:srgbClr val="FFFF00"/>
                </a:solidFill>
              </a:rPr>
              <a:t>= VYPOVÍDACÍ HODNOTA ANKETY JE NÍZKÁ</a:t>
            </a:r>
            <a:endParaRPr lang="cs-CZ" sz="2800" b="1" dirty="0">
              <a:solidFill>
                <a:srgbClr val="FFFF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9552" y="3573016"/>
            <a:ext cx="352839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>
                <a:solidFill>
                  <a:srgbClr val="FFFF00"/>
                </a:solidFill>
              </a:rPr>
              <a:t>SESTAVENÍ ANKETY :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cs-CZ" sz="2800" b="1" dirty="0" smtClean="0">
                <a:solidFill>
                  <a:srgbClr val="FFFF00"/>
                </a:solidFill>
              </a:rPr>
              <a:t>DOBRÝ NÁPAD  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cs-CZ" sz="2800" b="1" dirty="0" smtClean="0">
                <a:solidFill>
                  <a:srgbClr val="FFFF00"/>
                </a:solidFill>
              </a:rPr>
              <a:t>FORMULACE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cs-CZ" sz="2800" b="1" dirty="0" smtClean="0">
                <a:solidFill>
                  <a:srgbClr val="FFFF00"/>
                </a:solidFill>
              </a:rPr>
              <a:t>KULTIVOVANOST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cs-CZ" sz="2800" b="1" dirty="0" smtClean="0">
                <a:solidFill>
                  <a:srgbClr val="FFFF00"/>
                </a:solidFill>
              </a:rPr>
              <a:t>ZAJÍMAVÉ TÉMA</a:t>
            </a:r>
            <a:endParaRPr lang="cs-CZ" sz="2800" b="1" dirty="0">
              <a:solidFill>
                <a:srgbClr val="FFFF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427984" y="3573016"/>
            <a:ext cx="388843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>
                <a:solidFill>
                  <a:srgbClr val="FFFF00"/>
                </a:solidFill>
              </a:rPr>
              <a:t>CÍLE ANKETY: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cs-CZ" sz="2800" b="1" dirty="0" smtClean="0">
                <a:solidFill>
                  <a:srgbClr val="FFFF00"/>
                </a:solidFill>
              </a:rPr>
              <a:t>ZAJÍMAVÉ ODPOVĚDI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cs-CZ" sz="2800" b="1" dirty="0" smtClean="0">
                <a:solidFill>
                  <a:srgbClr val="FFFF00"/>
                </a:solidFill>
              </a:rPr>
              <a:t>PESTROST SDĚLENÍ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cs-CZ" sz="2800" b="1" dirty="0" smtClean="0">
                <a:solidFill>
                  <a:srgbClr val="FFFF00"/>
                </a:solidFill>
              </a:rPr>
              <a:t>OŽIVENÍ PERIODIK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cs-CZ" sz="2800" b="1" dirty="0" smtClean="0">
                <a:solidFill>
                  <a:srgbClr val="FFFF00"/>
                </a:solidFill>
              </a:rPr>
              <a:t>RELAXAČNÍ ČTENÍ</a:t>
            </a:r>
          </a:p>
          <a:p>
            <a:endParaRPr lang="cs-CZ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6540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5783" y="908720"/>
            <a:ext cx="2541168" cy="4680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539552" y="548680"/>
            <a:ext cx="58326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cs-CZ" sz="2800" dirty="0" smtClean="0">
                <a:solidFill>
                  <a:srgbClr val="FFFF00"/>
                </a:solidFill>
              </a:rPr>
              <a:t>JAKÝ BY MĚL BÝT OBSAH ANKETY?</a:t>
            </a:r>
            <a:endParaRPr lang="cs-CZ" sz="2800" dirty="0">
              <a:solidFill>
                <a:srgbClr val="FFFF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9552" y="1340768"/>
            <a:ext cx="58326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FF00"/>
                </a:solidFill>
              </a:rPr>
              <a:t>PESTRÝ, NÁPADITÝ, ZAJÍMAVÝ PRO ČTENÁŘE I DOTAZOVANÉ OSOBY</a:t>
            </a:r>
            <a:endParaRPr lang="cs-CZ" sz="2800" b="1" dirty="0">
              <a:solidFill>
                <a:srgbClr val="FFFF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83568" y="2564904"/>
            <a:ext cx="6264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cs-CZ" sz="2800" b="1" dirty="0" smtClean="0">
                <a:solidFill>
                  <a:srgbClr val="FFFF00"/>
                </a:solidFill>
              </a:rPr>
              <a:t>VÍŠ, KDO POŘÁDÁ VEŘEJNÉ ANKETY?</a:t>
            </a:r>
            <a:endParaRPr lang="cs-CZ" sz="2800" b="1" dirty="0">
              <a:solidFill>
                <a:srgbClr val="FFFF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39552" y="3429000"/>
            <a:ext cx="655272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FF00"/>
                </a:solidFill>
              </a:rPr>
              <a:t>POPULÁRNÍ MÉDIA, NOVINY, ČASOPISY, ROZHLASOVÉ A TELEVIZNÍ STANICE  I INTERNETOVÉ SERVERY</a:t>
            </a:r>
            <a:endParaRPr lang="cs-CZ" sz="2800" dirty="0">
              <a:solidFill>
                <a:srgbClr val="FFFF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83568" y="5013176"/>
            <a:ext cx="58322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cs-CZ" sz="2800" dirty="0" smtClean="0">
                <a:solidFill>
                  <a:srgbClr val="FFFF00"/>
                </a:solidFill>
              </a:rPr>
              <a:t>ZNÁŠ NĚJAKÉ ZNÁMÉ ANKETY?</a:t>
            </a:r>
            <a:endParaRPr lang="cs-CZ" sz="2800" dirty="0">
              <a:solidFill>
                <a:srgbClr val="FFFF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83567" y="5589240"/>
            <a:ext cx="83733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FF00"/>
                </a:solidFill>
              </a:rPr>
              <a:t>ČESKÝ SLAVÍK, ZLATÁ HOKEJKA, TÝTÝ,KRÁL CYKLISTIKY</a:t>
            </a:r>
          </a:p>
          <a:p>
            <a:r>
              <a:rPr lang="cs-CZ" sz="2800" b="1" dirty="0" smtClean="0">
                <a:solidFill>
                  <a:srgbClr val="FFFF00"/>
                </a:solidFill>
              </a:rPr>
              <a:t>SPORTOVEC ROKU, ATLET ROKU,ZLATÝ MÍČ ČR AJ.</a:t>
            </a:r>
            <a:endParaRPr lang="cs-CZ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8801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83568" y="764704"/>
            <a:ext cx="7632848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FF00"/>
                </a:solidFill>
              </a:rPr>
              <a:t>ZPRACOVÁNÍ ANKETY</a:t>
            </a:r>
          </a:p>
          <a:p>
            <a:endParaRPr lang="cs-CZ" sz="3200" b="1" dirty="0">
              <a:solidFill>
                <a:srgbClr val="FFFF00"/>
              </a:solidFill>
            </a:endParaRPr>
          </a:p>
          <a:p>
            <a:pPr marL="457200" indent="-457200">
              <a:buFont typeface="Wingdings" pitchFamily="2" charset="2"/>
              <a:buChar char="v"/>
            </a:pPr>
            <a:r>
              <a:rPr lang="cs-CZ" sz="3200" b="1" dirty="0" smtClean="0">
                <a:solidFill>
                  <a:srgbClr val="FFFF00"/>
                </a:solidFill>
              </a:rPr>
              <a:t> SHROMÁŽDÍME ANKETNÍ LÍSTKY OD DOTAZOVANÝCH OSOB</a:t>
            </a:r>
          </a:p>
          <a:p>
            <a:pPr marL="457200" indent="-457200">
              <a:buFont typeface="Wingdings" pitchFamily="2" charset="2"/>
              <a:buChar char="v"/>
            </a:pPr>
            <a:endParaRPr lang="cs-CZ" sz="3200" b="1" dirty="0">
              <a:solidFill>
                <a:srgbClr val="FFFF00"/>
              </a:solidFill>
            </a:endParaRPr>
          </a:p>
          <a:p>
            <a:pPr marL="457200" indent="-457200">
              <a:buFont typeface="Wingdings" pitchFamily="2" charset="2"/>
              <a:buChar char="v"/>
            </a:pPr>
            <a:r>
              <a:rPr lang="cs-CZ" sz="3200" b="1" dirty="0" smtClean="0">
                <a:solidFill>
                  <a:srgbClr val="FFFF00"/>
                </a:solidFill>
              </a:rPr>
              <a:t>ROZTŘÍDÍME NAPŘ. PODLE VĚKU DOTAZOVANÝCH</a:t>
            </a:r>
          </a:p>
          <a:p>
            <a:pPr marL="457200" indent="-457200">
              <a:buFont typeface="Wingdings" pitchFamily="2" charset="2"/>
              <a:buChar char="v"/>
            </a:pPr>
            <a:endParaRPr lang="cs-CZ" sz="3200" b="1" dirty="0">
              <a:solidFill>
                <a:srgbClr val="FFFF00"/>
              </a:solidFill>
            </a:endParaRPr>
          </a:p>
          <a:p>
            <a:pPr marL="457200" indent="-457200">
              <a:buFont typeface="Wingdings" pitchFamily="2" charset="2"/>
              <a:buChar char="v"/>
            </a:pPr>
            <a:r>
              <a:rPr lang="cs-CZ" sz="3200" b="1" dirty="0" smtClean="0">
                <a:solidFill>
                  <a:srgbClr val="FFFF00"/>
                </a:solidFill>
              </a:rPr>
              <a:t>ODPOVĚDI PREZENTUJEME ANONYMNĚ, NEUPRAVENÉ, NESMÍME POŠKODIT DOTAZOVANÉ</a:t>
            </a:r>
            <a:endParaRPr lang="cs-CZ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0628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76672"/>
            <a:ext cx="3291819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471332" y="476672"/>
            <a:ext cx="542114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</a:rPr>
              <a:t>VYPÁTREJ, CO BYLO OBSAHEM </a:t>
            </a:r>
          </a:p>
          <a:p>
            <a:endParaRPr lang="cs-CZ" sz="3200" b="1" dirty="0">
              <a:solidFill>
                <a:srgbClr val="FFC000"/>
              </a:solidFill>
            </a:endParaRPr>
          </a:p>
          <a:p>
            <a:r>
              <a:rPr lang="cs-CZ" sz="3200" b="1" dirty="0" smtClean="0">
                <a:solidFill>
                  <a:srgbClr val="FFC000"/>
                </a:solidFill>
              </a:rPr>
              <a:t>ANKETY V KECÁLKOVI </a:t>
            </a:r>
          </a:p>
          <a:p>
            <a:endParaRPr lang="cs-CZ" sz="3200" b="1" dirty="0">
              <a:solidFill>
                <a:srgbClr val="FFC000"/>
              </a:solidFill>
            </a:endParaRPr>
          </a:p>
          <a:p>
            <a:r>
              <a:rPr lang="cs-CZ" sz="3200" b="1" dirty="0" smtClean="0">
                <a:solidFill>
                  <a:srgbClr val="FFC000"/>
                </a:solidFill>
              </a:rPr>
              <a:t>VE 2. ČÍSLE VI. ROČNÍKU ROKU 2011</a:t>
            </a:r>
            <a:endParaRPr lang="cs-CZ" sz="3200" b="1" dirty="0">
              <a:solidFill>
                <a:srgbClr val="FFC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55576" y="4293096"/>
            <a:ext cx="81369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C000"/>
                </a:solidFill>
              </a:rPr>
              <a:t>„ČEHO SI NA LIDECH NEJVÍCE VÁŽÍM“</a:t>
            </a:r>
            <a:endParaRPr lang="cs-CZ" sz="40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2672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 rot="10800000" flipH="1" flipV="1">
            <a:off x="251519" y="764704"/>
            <a:ext cx="835292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>
                <a:solidFill>
                  <a:srgbClr val="7030A0"/>
                </a:solidFill>
              </a:rPr>
              <a:t>Zdroje a prameny:</a:t>
            </a:r>
          </a:p>
          <a:p>
            <a:endParaRPr lang="cs-CZ" sz="2800" b="1" u="sng" dirty="0" smtClean="0">
              <a:solidFill>
                <a:srgbClr val="7030A0"/>
              </a:solidFill>
            </a:endParaRPr>
          </a:p>
          <a:p>
            <a:r>
              <a:rPr lang="cs-CZ" sz="2800" dirty="0" smtClean="0">
                <a:solidFill>
                  <a:srgbClr val="7030A0"/>
                </a:solidFill>
              </a:rPr>
              <a:t>Archiv autora </a:t>
            </a:r>
          </a:p>
          <a:p>
            <a:r>
              <a:rPr lang="cs-CZ" sz="2800" dirty="0">
                <a:solidFill>
                  <a:srgbClr val="7030A0"/>
                </a:solidFill>
              </a:rPr>
              <a:t>http://office.microsoft.com/</a:t>
            </a:r>
            <a:r>
              <a:rPr lang="cs-CZ" sz="2800" dirty="0" err="1">
                <a:solidFill>
                  <a:srgbClr val="7030A0"/>
                </a:solidFill>
              </a:rPr>
              <a:t>cs-cz</a:t>
            </a:r>
            <a:r>
              <a:rPr lang="cs-CZ" sz="2800" dirty="0">
                <a:solidFill>
                  <a:srgbClr val="7030A0"/>
                </a:solidFill>
              </a:rPr>
              <a:t>/</a:t>
            </a:r>
            <a:r>
              <a:rPr lang="cs-CZ" sz="2800" dirty="0" err="1">
                <a:solidFill>
                  <a:srgbClr val="7030A0"/>
                </a:solidFill>
              </a:rPr>
              <a:t>images</a:t>
            </a:r>
            <a:r>
              <a:rPr lang="cs-CZ" sz="2800" dirty="0">
                <a:solidFill>
                  <a:srgbClr val="7030A0"/>
                </a:solidFill>
              </a:rPr>
              <a:t>/</a:t>
            </a:r>
            <a:r>
              <a:rPr lang="cs-CZ" sz="2800" dirty="0" err="1">
                <a:solidFill>
                  <a:srgbClr val="7030A0"/>
                </a:solidFill>
              </a:rPr>
              <a:t>results.aspx?ex</a:t>
            </a:r>
            <a:r>
              <a:rPr lang="cs-CZ" sz="2800" dirty="0">
                <a:solidFill>
                  <a:srgbClr val="7030A0"/>
                </a:solidFill>
              </a:rPr>
              <a:t>=2&amp;qu=NOVINÁŘ#mt:0</a:t>
            </a:r>
            <a:endParaRPr lang="cs-CZ" sz="2800" dirty="0" smtClean="0">
              <a:solidFill>
                <a:srgbClr val="7030A0"/>
              </a:solidFill>
            </a:endParaRPr>
          </a:p>
          <a:p>
            <a:r>
              <a:rPr lang="cs-CZ" sz="2800" dirty="0" smtClean="0">
                <a:solidFill>
                  <a:srgbClr val="7030A0"/>
                </a:solidFill>
              </a:rPr>
              <a:t>ARICHIV ŠKOLNÍCH ČASOPISŮ KECÁLEK</a:t>
            </a:r>
          </a:p>
          <a:p>
            <a:r>
              <a:rPr lang="cs-CZ" sz="2800" dirty="0">
                <a:solidFill>
                  <a:srgbClr val="7030A0"/>
                </a:solidFill>
              </a:rPr>
              <a:t>http://office.microsoft.com/cs-cz/images/results.aspx?ex=2&amp;qu=DETEKTIV#mt:0|</a:t>
            </a:r>
            <a:endParaRPr lang="cs-CZ" sz="2800" dirty="0" smtClean="0">
              <a:solidFill>
                <a:srgbClr val="7030A0"/>
              </a:solidFill>
            </a:endParaRPr>
          </a:p>
          <a:p>
            <a:endParaRPr lang="cs-CZ" sz="2800" dirty="0" smtClean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6205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616</TotalTime>
  <Words>302</Words>
  <Application>Microsoft Office PowerPoint</Application>
  <PresentationFormat>Předvádění na obrazovce (4:3)</PresentationFormat>
  <Paragraphs>66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install</dc:creator>
  <cp:lastModifiedBy>install</cp:lastModifiedBy>
  <cp:revision>25</cp:revision>
  <dcterms:created xsi:type="dcterms:W3CDTF">2012-03-24T09:50:14Z</dcterms:created>
  <dcterms:modified xsi:type="dcterms:W3CDTF">2012-04-11T08:39:01Z</dcterms:modified>
</cp:coreProperties>
</file>