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  <p:sldId id="267" r:id="rId14"/>
    <p:sldId id="268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4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NÁZEV:</a:t>
          </a:r>
          <a:r>
            <a:rPr lang="cs-CZ" sz="1500" b="1" baseline="0" dirty="0" smtClean="0"/>
            <a:t> VY_32_INOVACE_19_ FYZIKÁLNÍ VELIČINY</a:t>
          </a:r>
          <a:endParaRPr lang="cs-CZ" sz="15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</a:t>
          </a:r>
          <a:r>
            <a:rPr lang="cs-CZ" sz="1500" dirty="0" smtClean="0"/>
            <a:t>: </a:t>
          </a:r>
          <a:r>
            <a:rPr lang="cs-CZ" sz="1500" b="1" dirty="0" smtClean="0"/>
            <a:t>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OBJEM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9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328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8C63E30-072F-4021-9E48-739F2711F689}" type="presOf" srcId="{D8197B8C-B260-4A16-BDF4-0947B075E274}" destId="{25B08C86-7E15-44DC-BE7F-FFB55DD49D12}" srcOrd="0" destOrd="0" presId="urn:microsoft.com/office/officeart/2005/8/layout/target3"/>
    <dgm:cxn modelId="{51F81BA5-227E-4A09-9BBF-037227784356}" type="presOf" srcId="{757F3AB3-0718-4624-B441-E567A8F0AB56}" destId="{333A1088-737F-45CB-B68E-254E46348037}" srcOrd="0" destOrd="0" presId="urn:microsoft.com/office/officeart/2005/8/layout/target3"/>
    <dgm:cxn modelId="{07D0E0AB-12C3-417B-A7A1-C6238E47F035}" type="presOf" srcId="{4C35D32F-0EAB-4CD7-82EE-45574DC2A586}" destId="{8BEBB6EC-1DAA-4CAC-8A25-BC0FCBD5DBD5}" srcOrd="0" destOrd="0" presId="urn:microsoft.com/office/officeart/2005/8/layout/target3"/>
    <dgm:cxn modelId="{622EBB62-68F2-4F69-8597-B51CAD9B8C65}" type="presOf" srcId="{B651F6E3-6281-48DB-9319-2AEAFDAE7572}" destId="{6BB5E863-4638-4E1D-BFDE-399D028AC4ED}" srcOrd="1" destOrd="0" presId="urn:microsoft.com/office/officeart/2005/8/layout/target3"/>
    <dgm:cxn modelId="{1BF019C2-5166-492B-BD7E-5ACE33871318}" type="presOf" srcId="{D1B46980-6531-4606-95E6-44980827E919}" destId="{2BE915AB-18AA-4053-B92C-3BFC9ED204BB}" srcOrd="1" destOrd="0" presId="urn:microsoft.com/office/officeart/2005/8/layout/target3"/>
    <dgm:cxn modelId="{8BF094DE-8AB8-4D8B-A708-6DF82774068A}" type="presOf" srcId="{B651F6E3-6281-48DB-9319-2AEAFDAE7572}" destId="{619D679B-A015-4ECF-8348-D1034C574F40}" srcOrd="0" destOrd="0" presId="urn:microsoft.com/office/officeart/2005/8/layout/target3"/>
    <dgm:cxn modelId="{4A52D3A1-7E5C-4BB7-96D7-F880EB8F3C72}" type="presOf" srcId="{D1B46980-6531-4606-95E6-44980827E919}" destId="{6140AFEC-043D-4C43-A2F9-D0F5331DF3A3}" srcOrd="0" destOrd="0" presId="urn:microsoft.com/office/officeart/2005/8/layout/target3"/>
    <dgm:cxn modelId="{0717F0DD-55FB-465D-A8E0-1E3F6F701885}" type="presOf" srcId="{4C35D32F-0EAB-4CD7-82EE-45574DC2A586}" destId="{890E4F0B-2866-4A3F-A3C7-2A14B1797930}" srcOrd="1" destOrd="0" presId="urn:microsoft.com/office/officeart/2005/8/layout/target3"/>
    <dgm:cxn modelId="{E8433C9A-0E2C-4AF1-93F7-A74ACFE51222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F7AE04A-4DB9-4B38-B3D0-9028C37E8AD3}" type="presOf" srcId="{D1D4F407-5343-4D3F-B5B9-D407B03CAEB4}" destId="{D005CE8C-CC26-4C3E-AC11-E15060ECD759}" srcOrd="0" destOrd="0" presId="urn:microsoft.com/office/officeart/2005/8/layout/target3"/>
    <dgm:cxn modelId="{7ED990D4-74D2-471F-A8EB-4E11ABCC6AF2}" type="presOf" srcId="{D1D4F407-5343-4D3F-B5B9-D407B03CAEB4}" destId="{AED2198E-93D5-4001-81B4-73124B309672}" srcOrd="1" destOrd="0" presId="urn:microsoft.com/office/officeart/2005/8/layout/target3"/>
    <dgm:cxn modelId="{FF5B640C-DA70-47E4-AEEA-36F4AED633BB}" type="presParOf" srcId="{333A1088-737F-45CB-B68E-254E46348037}" destId="{F5ABB229-8D3B-4694-996A-96F23CF14429}" srcOrd="0" destOrd="0" presId="urn:microsoft.com/office/officeart/2005/8/layout/target3"/>
    <dgm:cxn modelId="{8A4DA5AC-761D-4892-8C66-5AB965D297E9}" type="presParOf" srcId="{333A1088-737F-45CB-B68E-254E46348037}" destId="{F41139FD-01EE-4571-8B17-4FB00FC51163}" srcOrd="1" destOrd="0" presId="urn:microsoft.com/office/officeart/2005/8/layout/target3"/>
    <dgm:cxn modelId="{17332FED-2C64-4638-999A-223C380B967D}" type="presParOf" srcId="{333A1088-737F-45CB-B68E-254E46348037}" destId="{D005CE8C-CC26-4C3E-AC11-E15060ECD759}" srcOrd="2" destOrd="0" presId="urn:microsoft.com/office/officeart/2005/8/layout/target3"/>
    <dgm:cxn modelId="{5EC7BFA4-81A9-4159-B2D7-E3D2F25EB850}" type="presParOf" srcId="{333A1088-737F-45CB-B68E-254E46348037}" destId="{2C702D82-9B77-49B7-9568-BB8EB47C3372}" srcOrd="3" destOrd="0" presId="urn:microsoft.com/office/officeart/2005/8/layout/target3"/>
    <dgm:cxn modelId="{1D70F123-67EF-40A0-A52C-03D791AFB246}" type="presParOf" srcId="{333A1088-737F-45CB-B68E-254E46348037}" destId="{A52A0455-90FF-4808-ABD0-F02540D31D5A}" srcOrd="4" destOrd="0" presId="urn:microsoft.com/office/officeart/2005/8/layout/target3"/>
    <dgm:cxn modelId="{C94BE868-8D91-4DE9-8C7F-BCA6BD48D830}" type="presParOf" srcId="{333A1088-737F-45CB-B68E-254E46348037}" destId="{6140AFEC-043D-4C43-A2F9-D0F5331DF3A3}" srcOrd="5" destOrd="0" presId="urn:microsoft.com/office/officeart/2005/8/layout/target3"/>
    <dgm:cxn modelId="{DF90D06B-E6F5-404F-8543-EC7387465555}" type="presParOf" srcId="{333A1088-737F-45CB-B68E-254E46348037}" destId="{9358AC05-5D7D-4327-9F80-1AD486AEA664}" srcOrd="6" destOrd="0" presId="urn:microsoft.com/office/officeart/2005/8/layout/target3"/>
    <dgm:cxn modelId="{60966CF5-E037-451F-861A-0765CA6E6D3C}" type="presParOf" srcId="{333A1088-737F-45CB-B68E-254E46348037}" destId="{313FC574-E1CD-4FB4-B054-0B805CE0447D}" srcOrd="7" destOrd="0" presId="urn:microsoft.com/office/officeart/2005/8/layout/target3"/>
    <dgm:cxn modelId="{E90BDDD2-B287-4FCB-B589-055F64FE5DCF}" type="presParOf" srcId="{333A1088-737F-45CB-B68E-254E46348037}" destId="{619D679B-A015-4ECF-8348-D1034C574F40}" srcOrd="8" destOrd="0" presId="urn:microsoft.com/office/officeart/2005/8/layout/target3"/>
    <dgm:cxn modelId="{1C38FB4B-389D-4D23-8557-6CCA279038C8}" type="presParOf" srcId="{333A1088-737F-45CB-B68E-254E46348037}" destId="{322283A8-4A27-4CDA-BAE3-F381106A9174}" srcOrd="9" destOrd="0" presId="urn:microsoft.com/office/officeart/2005/8/layout/target3"/>
    <dgm:cxn modelId="{ABD0BAB0-7645-4FF1-A694-7B6C3ED2F8CB}" type="presParOf" srcId="{333A1088-737F-45CB-B68E-254E46348037}" destId="{FFC9F71D-1B4F-4AD9-A4A6-86ADEFC8AF5C}" srcOrd="10" destOrd="0" presId="urn:microsoft.com/office/officeart/2005/8/layout/target3"/>
    <dgm:cxn modelId="{322F6D8C-A550-4E18-9EEE-8C9E5C442793}" type="presParOf" srcId="{333A1088-737F-45CB-B68E-254E46348037}" destId="{25B08C86-7E15-44DC-BE7F-FFB55DD49D12}" srcOrd="11" destOrd="0" presId="urn:microsoft.com/office/officeart/2005/8/layout/target3"/>
    <dgm:cxn modelId="{0EB8C6D1-20C6-47AB-AEC8-CA0831009E3C}" type="presParOf" srcId="{333A1088-737F-45CB-B68E-254E46348037}" destId="{76644BE8-9D7C-4C09-B250-3D10AF48CBB7}" srcOrd="12" destOrd="0" presId="urn:microsoft.com/office/officeart/2005/8/layout/target3"/>
    <dgm:cxn modelId="{A350D6E1-49CE-4CFA-B457-EEF561D7C08D}" type="presParOf" srcId="{333A1088-737F-45CB-B68E-254E46348037}" destId="{EE85B701-7295-41C0-BA7A-34D3756A2AE6}" srcOrd="13" destOrd="0" presId="urn:microsoft.com/office/officeart/2005/8/layout/target3"/>
    <dgm:cxn modelId="{FD0CA296-B44C-49B0-8AA5-C799EAF53B2A}" type="presParOf" srcId="{333A1088-737F-45CB-B68E-254E46348037}" destId="{8BEBB6EC-1DAA-4CAC-8A25-BC0FCBD5DBD5}" srcOrd="14" destOrd="0" presId="urn:microsoft.com/office/officeart/2005/8/layout/target3"/>
    <dgm:cxn modelId="{9104777E-B4C2-4229-A884-683B4F03F52A}" type="presParOf" srcId="{333A1088-737F-45CB-B68E-254E46348037}" destId="{AED2198E-93D5-4001-81B4-73124B309672}" srcOrd="15" destOrd="0" presId="urn:microsoft.com/office/officeart/2005/8/layout/target3"/>
    <dgm:cxn modelId="{5A6C9B71-BDFA-4CC9-8040-80DD4C2191C3}" type="presParOf" srcId="{333A1088-737F-45CB-B68E-254E46348037}" destId="{2BE915AB-18AA-4053-B92C-3BFC9ED204BB}" srcOrd="16" destOrd="0" presId="urn:microsoft.com/office/officeart/2005/8/layout/target3"/>
    <dgm:cxn modelId="{9F6421BB-B6D3-4918-8F6B-5CC7D466301E}" type="presParOf" srcId="{333A1088-737F-45CB-B68E-254E46348037}" destId="{6BB5E863-4638-4E1D-BFDE-399D028AC4ED}" srcOrd="17" destOrd="0" presId="urn:microsoft.com/office/officeart/2005/8/layout/target3"/>
    <dgm:cxn modelId="{835C345D-E0FD-45AD-96A3-67E626A16527}" type="presParOf" srcId="{333A1088-737F-45CB-B68E-254E46348037}" destId="{5A5FFA88-C948-4069-8E93-59FA12366E83}" srcOrd="18" destOrd="0" presId="urn:microsoft.com/office/officeart/2005/8/layout/target3"/>
    <dgm:cxn modelId="{25C860DF-F26E-4D56-9D1B-1BF516F0ED5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</a:t>
          </a:r>
          <a:r>
            <a:rPr lang="cs-CZ" sz="1500" kern="1200" dirty="0" smtClean="0"/>
            <a:t>: </a:t>
          </a:r>
          <a:r>
            <a:rPr lang="cs-CZ" sz="1500" b="1" kern="1200" dirty="0" smtClean="0"/>
            <a:t>Základní škola a Mateřská škola Osoblaha, příspěvková organizace</a:t>
          </a:r>
          <a:endParaRPr lang="cs-CZ" sz="1500" b="1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NÁZEV:</a:t>
          </a:r>
          <a:r>
            <a:rPr lang="cs-CZ" sz="1500" b="1" kern="1200" baseline="0" dirty="0" smtClean="0"/>
            <a:t> VY_32_INOVACE_19_ FYZIKÁLNÍ VELIČINY</a:t>
          </a:r>
          <a:endParaRPr lang="cs-CZ" sz="15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OBJEM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3562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53562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63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656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967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966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617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98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003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520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545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064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043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5CF796-25BC-4902-9E2A-4620B122CC78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FBEB58-5988-4A9B-ACE3-681F8B0AA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9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boratorni-potreby.cz/odmerne-valce-a-dzbanky-sklo/odmerny-valec-nizky-trb-sklo/" TargetMode="External"/><Relationship Id="rId2" Type="http://schemas.openxmlformats.org/officeDocument/2006/relationships/hyperlink" Target="http://www.laboratorni-potreby.cz/odmerne-valce-a-dzbanky-sklo/odmerny-valec-nizky-trb-sklo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676951480"/>
              </p:ext>
            </p:extLst>
          </p:nvPr>
        </p:nvGraphicFramePr>
        <p:xfrm>
          <a:off x="539552" y="95727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cs-CZ" b="1" dirty="0" smtClean="0"/>
              <a:t>OBJEM</a:t>
            </a: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083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2228045"/>
              </p:ext>
            </p:extLst>
          </p:nvPr>
        </p:nvGraphicFramePr>
        <p:xfrm>
          <a:off x="457200" y="1600200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leden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fyzikální veličinou objem, s jednotkami, s postupem měření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5529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Objem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54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objem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objem je fyzikální veličina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PROČ  ?</a:t>
            </a:r>
          </a:p>
          <a:p>
            <a:endParaRPr lang="cs-CZ" dirty="0"/>
          </a:p>
          <a:p>
            <a:r>
              <a:rPr lang="cs-CZ" dirty="0" smtClean="0"/>
              <a:t>protože ji můžeme měřit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470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měříme objem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r>
              <a:rPr lang="cs-CZ" sz="3100" dirty="0" smtClean="0"/>
              <a:t>Objem kapalných těles měříme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odměrnými nádobami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Přesněji změříme objem kapalných těles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odměrným válcem</a:t>
            </a:r>
            <a:endParaRPr lang="cs-CZ" dirty="0"/>
          </a:p>
        </p:txBody>
      </p:sp>
      <p:pic>
        <p:nvPicPr>
          <p:cNvPr id="1026" name="Picture 2" descr="C:\Documents and Settings\Student\Local Settings\Temporary Internet Files\Content.IE5\N5PIK6OH\MC900441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443" y="2995639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tudent\Local Settings\Temporary Internet Files\Content.IE5\U9TIWNMA\MC9004417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421" y="3372080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tudent\Local Settings\Temporary Internet Files\Content.IE5\3RNLJFTX\MC9002379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03802"/>
            <a:ext cx="1252120" cy="1131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tudent\Local Settings\Temporary Internet Files\Content.IE5\U9TIWNMA\MC9002961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537" y="4738985"/>
            <a:ext cx="1875811" cy="166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116950"/>
            <a:ext cx="1368152" cy="2637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795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je značka objemu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značka objemu je                </a:t>
            </a:r>
            <a:r>
              <a:rPr lang="cs-CZ" sz="8800" dirty="0" smtClean="0"/>
              <a:t>V</a:t>
            </a:r>
          </a:p>
          <a:p>
            <a:pPr marL="0" indent="0">
              <a:buNone/>
            </a:pPr>
            <a:r>
              <a:rPr lang="cs-CZ" sz="8800" dirty="0" smtClean="0"/>
              <a:t>    V                     </a:t>
            </a:r>
            <a:r>
              <a:rPr lang="cs-CZ" sz="8800" dirty="0" err="1" smtClean="0"/>
              <a:t>V</a:t>
            </a:r>
            <a:endParaRPr lang="cs-CZ" sz="8800" dirty="0" smtClean="0"/>
          </a:p>
          <a:p>
            <a:pPr marL="0" indent="0">
              <a:buNone/>
            </a:pPr>
            <a:r>
              <a:rPr lang="cs-CZ" sz="8800" dirty="0"/>
              <a:t> </a:t>
            </a:r>
            <a:r>
              <a:rPr lang="cs-CZ" sz="8800" dirty="0" smtClean="0"/>
              <a:t>            V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0413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je hlavní jednotka objemu 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Hlavní jednotka objemu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jeden metr krychlový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dirty="0" smtClean="0">
                <a:solidFill>
                  <a:srgbClr val="FF0000"/>
                </a:solidFill>
              </a:rPr>
              <a:t>1 m</a:t>
            </a:r>
            <a:r>
              <a:rPr lang="cs-CZ" baseline="30000" dirty="0" smtClean="0">
                <a:solidFill>
                  <a:srgbClr val="FF0000"/>
                </a:solidFill>
              </a:rPr>
              <a:t>3                                                         </a:t>
            </a:r>
          </a:p>
          <a:p>
            <a:pPr marL="0" indent="0">
              <a:buNone/>
            </a:pPr>
            <a:r>
              <a:rPr lang="cs-CZ" baseline="30000" dirty="0" smtClean="0"/>
              <a:t>  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ještě dnes se používá název pro  1 m</a:t>
            </a:r>
            <a:r>
              <a:rPr lang="cs-CZ" baseline="30000" dirty="0" smtClean="0"/>
              <a:t>3   </a:t>
            </a:r>
            <a:r>
              <a:rPr lang="cs-CZ" dirty="0" smtClean="0">
                <a:solidFill>
                  <a:srgbClr val="FF0000"/>
                </a:solidFill>
              </a:rPr>
              <a:t>kubík</a:t>
            </a:r>
          </a:p>
          <a:p>
            <a:r>
              <a:rPr lang="cs-CZ" dirty="0" smtClean="0"/>
              <a:t>Například spotřeba vody se udává v kubících</a:t>
            </a: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1691680" y="4005064"/>
            <a:ext cx="2376264" cy="216024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99692" y="522920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m</a:t>
            </a:r>
            <a:r>
              <a:rPr lang="cs-CZ" baseline="30000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780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jednotky objemu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krychlové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 dm</a:t>
            </a:r>
            <a:r>
              <a:rPr lang="cs-CZ" baseline="30000" dirty="0" smtClean="0"/>
              <a:t>3</a:t>
            </a:r>
            <a:endParaRPr lang="cs-CZ" dirty="0" smtClean="0"/>
          </a:p>
          <a:p>
            <a:r>
              <a:rPr lang="cs-CZ" dirty="0" smtClean="0"/>
              <a:t>1 cm</a:t>
            </a:r>
            <a:r>
              <a:rPr lang="cs-CZ" baseline="30000" dirty="0" smtClean="0"/>
              <a:t>3</a:t>
            </a:r>
            <a:endParaRPr lang="cs-CZ" dirty="0" smtClean="0"/>
          </a:p>
          <a:p>
            <a:r>
              <a:rPr lang="cs-CZ" dirty="0" smtClean="0"/>
              <a:t>1 mm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litrové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 l</a:t>
            </a:r>
          </a:p>
          <a:p>
            <a:r>
              <a:rPr lang="cs-CZ" dirty="0" smtClean="0"/>
              <a:t>1 dl</a:t>
            </a:r>
          </a:p>
          <a:p>
            <a:r>
              <a:rPr lang="cs-CZ" dirty="0" smtClean="0"/>
              <a:t>1 cl</a:t>
            </a:r>
          </a:p>
          <a:p>
            <a:r>
              <a:rPr lang="cs-CZ" dirty="0" smtClean="0"/>
              <a:t>1 ml</a:t>
            </a:r>
          </a:p>
          <a:p>
            <a:r>
              <a:rPr lang="cs-CZ" dirty="0" smtClean="0"/>
              <a:t>1 hl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753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Převody jednotek objemu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krychlové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 dm</a:t>
            </a:r>
            <a:r>
              <a:rPr lang="cs-CZ" baseline="30000" dirty="0" smtClean="0"/>
              <a:t>3   </a:t>
            </a:r>
            <a:r>
              <a:rPr lang="cs-CZ" dirty="0" smtClean="0"/>
              <a:t>= 1000 cm</a:t>
            </a:r>
            <a:r>
              <a:rPr lang="cs-CZ" baseline="30000" dirty="0"/>
              <a:t>3 </a:t>
            </a:r>
            <a:endParaRPr lang="cs-CZ" baseline="30000" dirty="0" smtClean="0"/>
          </a:p>
          <a:p>
            <a:r>
              <a:rPr lang="cs-CZ" dirty="0" smtClean="0"/>
              <a:t>1 cm</a:t>
            </a:r>
            <a:r>
              <a:rPr lang="cs-CZ" baseline="30000" dirty="0" smtClean="0"/>
              <a:t>3</a:t>
            </a:r>
            <a:r>
              <a:rPr lang="cs-CZ" dirty="0" smtClean="0"/>
              <a:t>   =  1000 mm</a:t>
            </a:r>
            <a:r>
              <a:rPr lang="cs-CZ" baseline="30000" dirty="0"/>
              <a:t>3 </a:t>
            </a:r>
            <a:endParaRPr lang="cs-CZ" dirty="0" smtClean="0"/>
          </a:p>
          <a:p>
            <a:r>
              <a:rPr lang="cs-CZ" dirty="0" smtClean="0"/>
              <a:t>1 mm</a:t>
            </a:r>
            <a:r>
              <a:rPr lang="cs-CZ" baseline="30000" dirty="0" smtClean="0"/>
              <a:t>3 </a:t>
            </a:r>
          </a:p>
          <a:p>
            <a:r>
              <a:rPr lang="cs-CZ" dirty="0" smtClean="0"/>
              <a:t>1 mm</a:t>
            </a:r>
            <a:r>
              <a:rPr lang="cs-CZ" baseline="30000" dirty="0"/>
              <a:t>3 </a:t>
            </a:r>
            <a:r>
              <a:rPr lang="cs-CZ" dirty="0" smtClean="0"/>
              <a:t>   =  0,001 cm</a:t>
            </a:r>
            <a:r>
              <a:rPr lang="cs-CZ" baseline="30000" dirty="0"/>
              <a:t>3 </a:t>
            </a:r>
            <a:endParaRPr lang="cs-CZ" dirty="0" smtClean="0"/>
          </a:p>
          <a:p>
            <a:r>
              <a:rPr lang="cs-CZ" dirty="0" smtClean="0"/>
              <a:t>1 cm</a:t>
            </a:r>
            <a:r>
              <a:rPr lang="cs-CZ" baseline="30000" dirty="0"/>
              <a:t>3 </a:t>
            </a:r>
            <a:r>
              <a:rPr lang="cs-CZ" dirty="0" smtClean="0"/>
              <a:t>    =  0,001 dm</a:t>
            </a:r>
            <a:r>
              <a:rPr lang="cs-CZ" baseline="30000" dirty="0"/>
              <a:t>3 </a:t>
            </a:r>
            <a:endParaRPr lang="cs-CZ" dirty="0" smtClean="0"/>
          </a:p>
          <a:p>
            <a:r>
              <a:rPr lang="cs-CZ" dirty="0" smtClean="0"/>
              <a:t>1 cm</a:t>
            </a:r>
            <a:r>
              <a:rPr lang="cs-CZ" baseline="30000" dirty="0"/>
              <a:t>3 </a:t>
            </a:r>
            <a:r>
              <a:rPr lang="cs-CZ" dirty="0" smtClean="0"/>
              <a:t>    = 0,000001 m</a:t>
            </a:r>
            <a:r>
              <a:rPr lang="cs-CZ" baseline="30000" dirty="0"/>
              <a:t>3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litrové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1 l   =  10 dl</a:t>
            </a:r>
          </a:p>
          <a:p>
            <a:r>
              <a:rPr lang="cs-CZ" dirty="0" smtClean="0"/>
              <a:t>1 l   =  100 cl</a:t>
            </a:r>
          </a:p>
          <a:p>
            <a:r>
              <a:rPr lang="cs-CZ" dirty="0" smtClean="0"/>
              <a:t>1 l   =  1000 ml</a:t>
            </a:r>
          </a:p>
          <a:p>
            <a:r>
              <a:rPr lang="cs-CZ" dirty="0" smtClean="0"/>
              <a:t>1 hl = 100 l</a:t>
            </a:r>
          </a:p>
          <a:p>
            <a:r>
              <a:rPr lang="cs-CZ" dirty="0" smtClean="0"/>
              <a:t>1 dl  = 0,1 l</a:t>
            </a:r>
          </a:p>
          <a:p>
            <a:r>
              <a:rPr lang="cs-CZ" dirty="0" smtClean="0"/>
              <a:t>1 cl  = 0,01 l</a:t>
            </a:r>
          </a:p>
          <a:p>
            <a:r>
              <a:rPr lang="cs-CZ" dirty="0" smtClean="0"/>
              <a:t>1 ml = 0,001 ml</a:t>
            </a:r>
          </a:p>
          <a:p>
            <a:r>
              <a:rPr lang="cs-CZ" dirty="0" smtClean="0"/>
              <a:t>1 l    = 0,01 hl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831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určíme objem kapalného tělesa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Objem kapalného tělesa určíme pomocí odměrného válce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1. vybereme vhodný odměrný válec</a:t>
            </a:r>
          </a:p>
          <a:p>
            <a:r>
              <a:rPr lang="cs-CZ" dirty="0" smtClean="0"/>
              <a:t>2. zjistíme v jakých jednotkách válec měří</a:t>
            </a:r>
          </a:p>
          <a:p>
            <a:r>
              <a:rPr lang="cs-CZ" dirty="0" smtClean="0"/>
              <a:t>3. zjistíme čemu odpovídá jeden dílek na válci</a:t>
            </a:r>
          </a:p>
          <a:p>
            <a:r>
              <a:rPr lang="cs-CZ" dirty="0" smtClean="0"/>
              <a:t>4. zjistíme rozsah válce</a:t>
            </a:r>
          </a:p>
          <a:p>
            <a:r>
              <a:rPr lang="cs-CZ" dirty="0" smtClean="0"/>
              <a:t>5. nalejeme kapalné těleso do válce</a:t>
            </a:r>
          </a:p>
          <a:p>
            <a:r>
              <a:rPr lang="cs-CZ" dirty="0" smtClean="0"/>
              <a:t>6. odstraníme vzduch</a:t>
            </a:r>
          </a:p>
          <a:p>
            <a:r>
              <a:rPr lang="cs-CZ" dirty="0" smtClean="0"/>
              <a:t>7.přečteme kolmo výsledek</a:t>
            </a:r>
          </a:p>
          <a:p>
            <a:r>
              <a:rPr lang="cs-CZ" dirty="0" smtClean="0"/>
              <a:t>8. zapíšeme naměřený objem V = …. ml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50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zjistíme čemu odpovídá jeden dílek na odměrném válci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:r>
                  <a:rPr lang="cs-CZ" dirty="0" smtClean="0"/>
                  <a:t>přečteme dvě čísla, která jsou za sebou</a:t>
                </a:r>
              </a:p>
              <a:p>
                <a:r>
                  <a:rPr lang="cs-CZ" dirty="0" smtClean="0"/>
                  <a:t>odečteme, zjistíme tím kolik je to ml</a:t>
                </a:r>
              </a:p>
              <a:p>
                <a:r>
                  <a:rPr lang="cs-CZ" dirty="0" smtClean="0"/>
                  <a:t>spočítáme počet dílků</a:t>
                </a:r>
              </a:p>
              <a:p>
                <a:r>
                  <a:rPr lang="cs-CZ" dirty="0" smtClean="0"/>
                  <a:t>vydělíme mililitry počtem dílků a zjistíme čemu(kolika mililitrům) odpovídá 1 dílek</a:t>
                </a:r>
              </a:p>
              <a:p>
                <a:r>
                  <a:rPr lang="cs-CZ" dirty="0" smtClean="0"/>
                  <a:t>1d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cs-CZ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dirty="0" smtClean="0"/>
                  <a:t> 10 ml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0698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změříme objem pevného tělesa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Pevná pravidelná tělesa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Objem pevných pravidelných těles vypočítáme podle vzorců, které můžeme najít v tabulce MG 15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Pevná nepravidelná tělesa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Objem pevných nepravidelných těles můžeme určit pomocí odměrného válce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0204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určíme objem pevného nepravidelného tělesa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těleso si zavěsíme na tenkou nit</a:t>
            </a:r>
          </a:p>
          <a:p>
            <a:r>
              <a:rPr lang="cs-CZ" dirty="0" smtClean="0"/>
              <a:t>2. vybereme si vhodný odměrný válec (těleso musí volně viset, nedotýkat se stěn válce)</a:t>
            </a:r>
          </a:p>
          <a:p>
            <a:r>
              <a:rPr lang="cs-CZ" dirty="0" smtClean="0"/>
              <a:t>3. zjistíme si vše potřebné o válci( jednotka, čemu odpovídá jedem dílek)</a:t>
            </a:r>
          </a:p>
          <a:p>
            <a:r>
              <a:rPr lang="cs-CZ" dirty="0" smtClean="0"/>
              <a:t>4. nalijeme si vodu o objemu V</a:t>
            </a:r>
            <a:r>
              <a:rPr lang="cs-CZ" baseline="-25000" dirty="0" smtClean="0"/>
              <a:t>1</a:t>
            </a:r>
          </a:p>
          <a:p>
            <a:r>
              <a:rPr lang="cs-CZ" dirty="0" smtClean="0"/>
              <a:t>5. vložíme těleso do vody (volně visí)</a:t>
            </a:r>
          </a:p>
          <a:p>
            <a:r>
              <a:rPr lang="cs-CZ" dirty="0" smtClean="0"/>
              <a:t>6. zapíšeme si objem V</a:t>
            </a:r>
            <a:r>
              <a:rPr lang="cs-CZ" baseline="-25000" dirty="0" smtClean="0"/>
              <a:t>2</a:t>
            </a:r>
            <a:r>
              <a:rPr lang="cs-CZ" dirty="0" smtClean="0"/>
              <a:t> (objem vody i tělesa)</a:t>
            </a:r>
          </a:p>
          <a:p>
            <a:r>
              <a:rPr lang="cs-CZ" dirty="0" smtClean="0"/>
              <a:t>7. vypočítáme objem tělesa V = V</a:t>
            </a:r>
            <a:r>
              <a:rPr lang="cs-CZ" baseline="-25000" dirty="0" smtClean="0"/>
              <a:t>2 -</a:t>
            </a:r>
            <a:r>
              <a:rPr lang="cs-CZ" dirty="0" smtClean="0"/>
              <a:t> V</a:t>
            </a:r>
            <a:r>
              <a:rPr lang="cs-CZ" baseline="-25000" dirty="0" smtClean="0"/>
              <a:t>1</a:t>
            </a:r>
          </a:p>
          <a:p>
            <a:r>
              <a:rPr lang="cs-CZ" dirty="0" smtClean="0"/>
              <a:t>8. zapíšeme objem nepravidelného pevného tělesa v cm</a:t>
            </a:r>
            <a:r>
              <a:rPr lang="cs-CZ" baseline="30000" dirty="0" smtClean="0"/>
              <a:t>3</a:t>
            </a:r>
            <a:r>
              <a:rPr lang="cs-CZ" baseline="-25000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57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OBJEM</a:t>
            </a:r>
          </a:p>
          <a:p>
            <a:r>
              <a:rPr lang="cs-CZ" dirty="0" smtClean="0"/>
              <a:t>- FV</a:t>
            </a:r>
          </a:p>
          <a:p>
            <a:r>
              <a:rPr lang="cs-CZ" dirty="0" smtClean="0"/>
              <a:t>- značka V</a:t>
            </a:r>
          </a:p>
          <a:p>
            <a:r>
              <a:rPr lang="cs-CZ" dirty="0" smtClean="0"/>
              <a:t>- hlavní </a:t>
            </a:r>
            <a:r>
              <a:rPr lang="cs-CZ" dirty="0"/>
              <a:t>jednotka 1 m</a:t>
            </a:r>
            <a:r>
              <a:rPr lang="cs-CZ" baseline="30000" dirty="0"/>
              <a:t>3 </a:t>
            </a:r>
            <a:endParaRPr lang="cs-CZ" dirty="0" smtClean="0"/>
          </a:p>
          <a:p>
            <a:r>
              <a:rPr lang="cs-CZ" dirty="0" smtClean="0"/>
              <a:t>- vedlejší jednotky : krychlové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litrové</a:t>
            </a:r>
          </a:p>
          <a:p>
            <a:r>
              <a:rPr lang="cs-CZ" dirty="0" smtClean="0"/>
              <a:t>- objem kapalných a plynných látek měříme</a:t>
            </a:r>
          </a:p>
          <a:p>
            <a:r>
              <a:rPr lang="cs-CZ" dirty="0" smtClean="0"/>
              <a:t>odměrnými nádobami nebo odměrným válcem</a:t>
            </a:r>
          </a:p>
          <a:p>
            <a:r>
              <a:rPr lang="cs-CZ" dirty="0" smtClean="0"/>
              <a:t>- objem pevných těles pravidelných vypočítáme pomocí vzorců</a:t>
            </a:r>
          </a:p>
          <a:p>
            <a:r>
              <a:rPr lang="cs-CZ" dirty="0" smtClean="0"/>
              <a:t>- objem pevných nepravidelných těles změříme pomocí odměrného válce </a:t>
            </a:r>
          </a:p>
          <a:p>
            <a:pPr lvl="8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35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187624" y="3886200"/>
            <a:ext cx="6840760" cy="1752600"/>
          </a:xfrm>
        </p:spPr>
        <p:txBody>
          <a:bodyPr>
            <a:noAutofit/>
          </a:bodyPr>
          <a:lstStyle/>
          <a:p>
            <a:pPr algn="l"/>
            <a:r>
              <a:rPr lang="cs-CZ" sz="1400" dirty="0"/>
              <a:t>POUŽITÉ </a:t>
            </a:r>
            <a:r>
              <a:rPr lang="cs-CZ" sz="1400" dirty="0" smtClean="0"/>
              <a:t>ZDROJE:</a:t>
            </a:r>
            <a:endParaRPr lang="cs-CZ" sz="1400" dirty="0"/>
          </a:p>
          <a:p>
            <a:pPr algn="l"/>
            <a:r>
              <a:rPr lang="cs-CZ" sz="1400" dirty="0"/>
              <a:t>Klipart MS Office </a:t>
            </a:r>
            <a:r>
              <a:rPr lang="cs-CZ" sz="1400" dirty="0" smtClean="0"/>
              <a:t>2010</a:t>
            </a:r>
          </a:p>
          <a:p>
            <a:pPr algn="l"/>
            <a:r>
              <a:rPr lang="pl-PL" sz="1400" i="1" dirty="0">
                <a:hlinkClick r:id="rId2"/>
              </a:rPr>
              <a:t>http://</a:t>
            </a:r>
            <a:r>
              <a:rPr lang="pl-PL" sz="1400" i="1" dirty="0" smtClean="0">
                <a:hlinkClick r:id="rId2"/>
              </a:rPr>
              <a:t>www.laboratorni-potreby.cz/odmerne-valce-a-dzbanky-sklo/odmerny-valec-nizky-trb-sklo</a:t>
            </a:r>
            <a:endParaRPr lang="pl-PL" sz="1400" i="1" dirty="0" smtClean="0"/>
          </a:p>
          <a:p>
            <a:pPr algn="l"/>
            <a:r>
              <a:rPr lang="pl-PL" sz="1400" smtClean="0"/>
              <a:t>  </a:t>
            </a:r>
            <a:r>
              <a:rPr lang="pl-PL" sz="1400" dirty="0"/>
              <a:t>[cit. 2.6.2012]. Dostupný na WWW: </a:t>
            </a:r>
            <a:endParaRPr lang="pl-PL" sz="1400" dirty="0" smtClean="0"/>
          </a:p>
          <a:p>
            <a:pPr algn="l"/>
            <a:r>
              <a:rPr lang="pl-PL" sz="1400" dirty="0" smtClean="0">
                <a:hlinkClick r:id="rId3"/>
              </a:rPr>
              <a:t>http</a:t>
            </a:r>
            <a:r>
              <a:rPr lang="pl-PL" sz="1400" dirty="0">
                <a:hlinkClick r:id="rId3"/>
              </a:rPr>
              <a:t>://www.laboratorni-potreby.cz/odmerne-valce-a-dzbanky-sklo/odmerny-valec-nizky-trb-sklo</a:t>
            </a:r>
            <a:r>
              <a:rPr lang="pl-PL" sz="1400" dirty="0" smtClean="0">
                <a:hlinkClick r:id="rId3"/>
              </a:rPr>
              <a:t>/</a:t>
            </a:r>
            <a:endParaRPr lang="pl-PL" sz="1400" dirty="0" smtClean="0"/>
          </a:p>
          <a:p>
            <a:pPr algn="l"/>
            <a:r>
              <a:rPr lang="pl-PL" sz="1400" dirty="0" smtClean="0"/>
              <a:t>.</a:t>
            </a:r>
          </a:p>
          <a:p>
            <a:pPr algn="l"/>
            <a:r>
              <a:rPr lang="pl-PL" sz="1400" dirty="0" smtClean="0"/>
              <a:t> 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25021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547</Words>
  <Application>Microsoft Office PowerPoint</Application>
  <PresentationFormat>Předvádění na obrazovce (4:3)</PresentationFormat>
  <Paragraphs>127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Objem</vt:lpstr>
      <vt:lpstr>Co je to objem</vt:lpstr>
      <vt:lpstr>Čím měříme objem</vt:lpstr>
      <vt:lpstr>Jaká je značka objemu</vt:lpstr>
      <vt:lpstr>Jaká je hlavní jednotka objemu </vt:lpstr>
      <vt:lpstr>Vedlejší jednotky objemu</vt:lpstr>
      <vt:lpstr>Převody jednotek objemu</vt:lpstr>
      <vt:lpstr>Jak určíme objem kapalného tělesa</vt:lpstr>
      <vt:lpstr>Jak zjistíme čemu odpovídá jeden dílek na odměrném válci</vt:lpstr>
      <vt:lpstr>Jak změříme objem pevného tělesa</vt:lpstr>
      <vt:lpstr>Jak určíme objem pevného nepravidelného tělesa</vt:lpstr>
      <vt:lpstr>Zapiš si</vt:lpstr>
      <vt:lpstr>KONEC PREZENTACE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Objem</dc:title>
  <dc:creator>XXX</dc:creator>
  <cp:lastModifiedBy>JZ</cp:lastModifiedBy>
  <cp:revision>21</cp:revision>
  <dcterms:created xsi:type="dcterms:W3CDTF">2012-03-11T14:29:20Z</dcterms:created>
  <dcterms:modified xsi:type="dcterms:W3CDTF">2012-06-02T17:01:23Z</dcterms:modified>
</cp:coreProperties>
</file>