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45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6B5E5-F4B1-423C-B7F4-7DC8236031E9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AB30D4-6C58-4D05-8433-77FCC2DE53CB}">
      <dgm:prSet phldrT="[Text]" custT="1"/>
      <dgm:spPr/>
      <dgm:t>
        <a:bodyPr/>
        <a:lstStyle/>
        <a:p>
          <a:r>
            <a:rPr lang="cs-CZ" sz="4400" dirty="0" smtClean="0">
              <a:solidFill>
                <a:schemeClr val="tx1"/>
              </a:solidFill>
              <a:latin typeface="Aharoni" pitchFamily="2" charset="-79"/>
              <a:cs typeface="Aharoni" pitchFamily="2" charset="-79"/>
            </a:rPr>
            <a:t>POJEM</a:t>
          </a:r>
          <a:endParaRPr lang="cs-CZ" sz="4400" dirty="0">
            <a:solidFill>
              <a:schemeClr val="tx1"/>
            </a:solidFill>
            <a:latin typeface="Aharoni" pitchFamily="2" charset="-79"/>
            <a:cs typeface="Aharoni" pitchFamily="2" charset="-79"/>
          </a:endParaRPr>
        </a:p>
      </dgm:t>
    </dgm:pt>
    <dgm:pt modelId="{8F770DF6-082C-47F4-8616-6962A7C4980C}" type="parTrans" cxnId="{DF702BF1-FEEC-4EC1-83CD-6EB7BDFF377A}">
      <dgm:prSet/>
      <dgm:spPr/>
      <dgm:t>
        <a:bodyPr/>
        <a:lstStyle/>
        <a:p>
          <a:endParaRPr lang="cs-CZ"/>
        </a:p>
      </dgm:t>
    </dgm:pt>
    <dgm:pt modelId="{DEAB8887-6644-4C3E-86C2-0003E3FF8E4D}" type="sibTrans" cxnId="{DF702BF1-FEEC-4EC1-83CD-6EB7BDFF377A}">
      <dgm:prSet/>
      <dgm:spPr/>
      <dgm:t>
        <a:bodyPr/>
        <a:lstStyle/>
        <a:p>
          <a:endParaRPr lang="cs-CZ"/>
        </a:p>
      </dgm:t>
    </dgm:pt>
    <dgm:pt modelId="{9C75B634-85E0-4452-AF3B-54B5897FC310}">
      <dgm:prSet phldrT="[Text]" custT="1"/>
      <dgm:spPr/>
      <dgm:t>
        <a:bodyPr/>
        <a:lstStyle/>
        <a:p>
          <a:r>
            <a:rPr lang="cs-CZ" sz="4000" dirty="0" smtClean="0">
              <a:solidFill>
                <a:schemeClr val="tx1"/>
              </a:solidFill>
              <a:latin typeface="Aharoni" pitchFamily="2" charset="-79"/>
              <a:cs typeface="Aharoni" pitchFamily="2" charset="-79"/>
            </a:rPr>
            <a:t>PRO MLÁDEŽ</a:t>
          </a:r>
          <a:endParaRPr lang="cs-CZ" sz="4000" dirty="0">
            <a:solidFill>
              <a:schemeClr val="tx1"/>
            </a:solidFill>
            <a:latin typeface="Aharoni" pitchFamily="2" charset="-79"/>
            <a:cs typeface="Aharoni" pitchFamily="2" charset="-79"/>
          </a:endParaRPr>
        </a:p>
      </dgm:t>
    </dgm:pt>
    <dgm:pt modelId="{026BF8E9-B391-43E2-90A4-EF3098F69EE7}" type="parTrans" cxnId="{86EF64C7-209F-497D-8710-B09526234A59}">
      <dgm:prSet/>
      <dgm:spPr/>
      <dgm:t>
        <a:bodyPr/>
        <a:lstStyle/>
        <a:p>
          <a:endParaRPr lang="cs-CZ"/>
        </a:p>
      </dgm:t>
    </dgm:pt>
    <dgm:pt modelId="{F6AE6B6A-6B86-4F6D-A92B-98AA81D562A3}" type="sibTrans" cxnId="{86EF64C7-209F-497D-8710-B09526234A59}">
      <dgm:prSet/>
      <dgm:spPr/>
      <dgm:t>
        <a:bodyPr/>
        <a:lstStyle/>
        <a:p>
          <a:endParaRPr lang="cs-CZ"/>
        </a:p>
      </dgm:t>
    </dgm:pt>
    <dgm:pt modelId="{4D8335CD-59F3-4CC2-B0AF-866D9E307F74}" type="pres">
      <dgm:prSet presAssocID="{6456B5E5-F4B1-423C-B7F4-7DC8236031E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8F8C20-6FA1-48E8-AD9E-45B5E20A47F8}" type="pres">
      <dgm:prSet presAssocID="{26AB30D4-6C58-4D05-8433-77FCC2DE53CB}" presName="arrow" presStyleLbl="node1" presStyleIdx="0" presStyleCnt="2" custScaleX="99041" custScaleY="100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890478-4BA5-4E13-96B1-1232495539BB}" type="pres">
      <dgm:prSet presAssocID="{9C75B634-85E0-4452-AF3B-54B5897FC310}" presName="arrow" presStyleLbl="node1" presStyleIdx="1" presStyleCnt="2" custAng="0" custScaleX="95369" custScaleY="100055" custRadScaleRad="74824" custRadScaleInc="-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EF64C7-209F-497D-8710-B09526234A59}" srcId="{6456B5E5-F4B1-423C-B7F4-7DC8236031E9}" destId="{9C75B634-85E0-4452-AF3B-54B5897FC310}" srcOrd="1" destOrd="0" parTransId="{026BF8E9-B391-43E2-90A4-EF3098F69EE7}" sibTransId="{F6AE6B6A-6B86-4F6D-A92B-98AA81D562A3}"/>
    <dgm:cxn modelId="{E663ED5E-65C0-48CA-9A3D-7BE3BE2C3E1A}" type="presOf" srcId="{6456B5E5-F4B1-423C-B7F4-7DC8236031E9}" destId="{4D8335CD-59F3-4CC2-B0AF-866D9E307F74}" srcOrd="0" destOrd="0" presId="urn:microsoft.com/office/officeart/2005/8/layout/arrow5"/>
    <dgm:cxn modelId="{38FDB5DB-ECA1-4587-A9DF-7BFE2F47F166}" type="presOf" srcId="{9C75B634-85E0-4452-AF3B-54B5897FC310}" destId="{D7890478-4BA5-4E13-96B1-1232495539BB}" srcOrd="0" destOrd="0" presId="urn:microsoft.com/office/officeart/2005/8/layout/arrow5"/>
    <dgm:cxn modelId="{59AB20F2-B215-42AB-BD83-2901723FA39E}" type="presOf" srcId="{26AB30D4-6C58-4D05-8433-77FCC2DE53CB}" destId="{098F8C20-6FA1-48E8-AD9E-45B5E20A47F8}" srcOrd="0" destOrd="0" presId="urn:microsoft.com/office/officeart/2005/8/layout/arrow5"/>
    <dgm:cxn modelId="{DF702BF1-FEEC-4EC1-83CD-6EB7BDFF377A}" srcId="{6456B5E5-F4B1-423C-B7F4-7DC8236031E9}" destId="{26AB30D4-6C58-4D05-8433-77FCC2DE53CB}" srcOrd="0" destOrd="0" parTransId="{8F770DF6-082C-47F4-8616-6962A7C4980C}" sibTransId="{DEAB8887-6644-4C3E-86C2-0003E3FF8E4D}"/>
    <dgm:cxn modelId="{A74DADFA-9B0A-4E13-B519-A12A4AA6B440}" type="presParOf" srcId="{4D8335CD-59F3-4CC2-B0AF-866D9E307F74}" destId="{098F8C20-6FA1-48E8-AD9E-45B5E20A47F8}" srcOrd="0" destOrd="0" presId="urn:microsoft.com/office/officeart/2005/8/layout/arrow5"/>
    <dgm:cxn modelId="{2C9B00E6-4FF1-40B4-9512-3C4E8994F201}" type="presParOf" srcId="{4D8335CD-59F3-4CC2-B0AF-866D9E307F74}" destId="{D7890478-4BA5-4E13-96B1-1232495539B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F8C20-6FA1-48E8-AD9E-45B5E20A47F8}">
      <dsp:nvSpPr>
        <dsp:cNvPr id="0" name=""/>
        <dsp:cNvSpPr/>
      </dsp:nvSpPr>
      <dsp:spPr>
        <a:xfrm rot="16200000">
          <a:off x="45380" y="0"/>
          <a:ext cx="3080579" cy="311211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1"/>
              </a:solidFill>
              <a:latin typeface="Aharoni" pitchFamily="2" charset="-79"/>
              <a:cs typeface="Aharoni" pitchFamily="2" charset="-79"/>
            </a:rPr>
            <a:t>POJEM</a:t>
          </a:r>
          <a:endParaRPr lang="cs-CZ" sz="4400" kern="1200" dirty="0">
            <a:solidFill>
              <a:schemeClr val="tx1"/>
            </a:solidFill>
            <a:latin typeface="Aharoni" pitchFamily="2" charset="-79"/>
            <a:cs typeface="Aharoni" pitchFamily="2" charset="-79"/>
          </a:endParaRPr>
        </a:p>
      </dsp:txBody>
      <dsp:txXfrm rot="5400000">
        <a:off x="29611" y="785914"/>
        <a:ext cx="2573017" cy="1540289"/>
      </dsp:txXfrm>
    </dsp:sp>
    <dsp:sp modelId="{D7890478-4BA5-4E13-96B1-1232495539BB}">
      <dsp:nvSpPr>
        <dsp:cNvPr id="0" name=""/>
        <dsp:cNvSpPr/>
      </dsp:nvSpPr>
      <dsp:spPr>
        <a:xfrm rot="5400000">
          <a:off x="3485806" y="-863"/>
          <a:ext cx="2966365" cy="311211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1"/>
              </a:solidFill>
              <a:latin typeface="Aharoni" pitchFamily="2" charset="-79"/>
              <a:cs typeface="Aharoni" pitchFamily="2" charset="-79"/>
            </a:rPr>
            <a:t>PRO MLÁDEŽ</a:t>
          </a:r>
          <a:endParaRPr lang="cs-CZ" sz="4000" kern="1200" dirty="0">
            <a:solidFill>
              <a:schemeClr val="tx1"/>
            </a:solidFill>
            <a:latin typeface="Aharoni" pitchFamily="2" charset="-79"/>
            <a:cs typeface="Aharoni" pitchFamily="2" charset="-79"/>
          </a:endParaRPr>
        </a:p>
      </dsp:txBody>
      <dsp:txXfrm rot="-5400000">
        <a:off x="3932044" y="813604"/>
        <a:ext cx="2593004" cy="14831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6353D-C10A-459E-8F64-FAFA87C30C6A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5F6CE-0007-4854-AB33-C3EA01AB09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018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mluven&#237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440712"/>
              </p:ext>
            </p:extLst>
          </p:nvPr>
        </p:nvGraphicFramePr>
        <p:xfrm>
          <a:off x="1665288" y="2414588"/>
          <a:ext cx="5813425" cy="354704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Mgr.Radka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1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VY_32_Inovace_3449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Periodika a současná periodika pro mládež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Periodika a současná periodika pro mládež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rozvíjí u žáků mediální a komunikační gramotnost. Seznamuje s pojmem periodikum, žáci se aktivně zapojují do diskuse, vyhledávají ve zdrojích, vytvářejí si názor na současná tištěná média.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Vyhledává, diskutuje, toleruje názor druhých, je vstřícný otevřené komunikaci, kultivovaně se vyjadřuje, rozliší kvalitní tištěné médium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 bulvárního.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21167131">
            <a:off x="654403" y="793773"/>
            <a:ext cx="6264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PERIODIKA A PERIODIKA PRO MLÁDEŽ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017170027"/>
              </p:ext>
            </p:extLst>
          </p:nvPr>
        </p:nvGraphicFramePr>
        <p:xfrm>
          <a:off x="827584" y="1988840"/>
          <a:ext cx="6984776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476672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CO JE PERIODIKUM</a:t>
            </a:r>
          </a:p>
          <a:p>
            <a:endParaRPr lang="cs-CZ" sz="36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JE TISKOVINA NEBO PUBLIKACE VYCHÁZEJÍCÍ OPAKOVANĚ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V PRAVIDELNÝCH INTERVALECH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NAPŘ. DENNÍ NOVINY, TÝDENÍKY, MĚSÍČNÍKY, ROČENKY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259412"/>
            <a:ext cx="7560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JAK OZNAČUJEME NEPRAVIDELNĚ VYCHÁZEJÍCÍ TISKOVINY?</a:t>
            </a:r>
            <a:endParaRPr lang="cs-CZ" sz="2000" i="1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5013176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OBČASNÍK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PORAĎTE SE !</a:t>
            </a:r>
            <a:endParaRPr lang="cs-CZ" sz="36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548" y="1484784"/>
            <a:ext cx="36724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Jak často bývají vydávány tiskoviny s vysokou aktuálností?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860032" y="1628800"/>
            <a:ext cx="32403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Velmi často, říkáme jim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tiskovivy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  s vyšší periodicitou.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548" y="3789040"/>
            <a:ext cx="34923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Který typ tiskovin bude asi patřit mezi ty s nižší periodicitou?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3861048"/>
            <a:ext cx="29523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Odborně zaměřené časopisy.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5805264"/>
            <a:ext cx="5904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Pojďme na toto zajímavé téma diskutovat!</a:t>
            </a:r>
            <a:endParaRPr lang="cs-CZ" sz="28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6" name="Picture 2" descr="C:\Users\rskulavikova\AppData\Local\Microsoft\Windows\Temporary Internet Files\Content.IE5\9VF5HLP6\MC90043164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53674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Časopisy pro mládež se snaží prostřednictvím zábavných obsahů přilákat a udržet pozornost mladých čtenářů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Často to vydavatelé řeší přes inzerci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6521" y="2579053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Myslíte si, že obsah časopisů určených pro vás může být ovlivněn inzerenty?</a:t>
            </a:r>
            <a:endParaRPr lang="cs-CZ" sz="28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3933056"/>
            <a:ext cx="4968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Je všeobecně známo, že většina médií je financována právě z prodeje reklamního prostoru inzerentům.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421228">
            <a:off x="298949" y="3906942"/>
            <a:ext cx="18096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PROSTOR PRO DISKUSI</a:t>
            </a:r>
            <a:endParaRPr lang="cs-CZ" sz="24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JAK ZNÁŠ NĚKTERÉ ČASOPISY PRO MLÁDEŽ?</a:t>
            </a:r>
          </a:p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K VYBRANÝM ČASOPISŮM PŘIŘAĎ KRÁTKOU CHARAKTERISTIKU.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JESTLI JSI HLEDAL SPRÁVNĚ, SI OVĚŘÍME.</a:t>
            </a:r>
            <a:endParaRPr lang="cs-CZ" sz="20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29523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TOP DÍVKY</a:t>
            </a:r>
          </a:p>
          <a:p>
            <a:endParaRPr lang="cs-CZ" sz="24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ABC</a:t>
            </a:r>
          </a:p>
          <a:p>
            <a:endParaRPr lang="cs-CZ" sz="24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BRAVO</a:t>
            </a:r>
          </a:p>
          <a:p>
            <a:endParaRPr lang="cs-CZ" sz="24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BRAVO GIRL!</a:t>
            </a:r>
          </a:p>
          <a:p>
            <a:endParaRPr lang="cs-CZ" sz="24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21.STOLETÍ JUNIOR</a:t>
            </a:r>
            <a:endParaRPr lang="cs-CZ" sz="24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1844824"/>
            <a:ext cx="44644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= O MÓDĚ, KOSMETICE, ŘEŠÍ VZTAHOVÁ TÉMATA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= MAGAZÍN O PŘÍRODĚ, VĚDĚ, TECHNICE, MODELY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= ŽHAVÉ INFORMACE ZE SHOWBYZNYSU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= PROBLEMATIKA DOSPÍVÁNÍ, ŠKOLY, RODINY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= REVUE OBJEVŮ, VĚDY, TECHNIKY A LIDÍ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8039" y="5697801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ELEKTRONICKÉ ČASOPISY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: JABLKO, ZAVINÁČ, VŠEVĚD, NETÍK, MOJE 1. NOVINY, KRYSA, ABC ON-LINE</a:t>
            </a:r>
            <a:endParaRPr lang="cs-CZ" sz="2000" dirty="0">
              <a:solidFill>
                <a:schemeClr val="accent4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0303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Zdroje a prameny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</a:t>
            </a:r>
            <a:r>
              <a:rPr lang="cs-CZ" dirty="0" err="1" smtClean="0">
                <a:hlinkClick r:id="rId2"/>
              </a:rPr>
              <a:t>cs-cz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results.aspx?ex</a:t>
            </a:r>
            <a:r>
              <a:rPr lang="cs-CZ" dirty="0" smtClean="0">
                <a:hlinkClick r:id="rId2"/>
              </a:rPr>
              <a:t>=2&amp;qu=mluvení#mt:0</a:t>
            </a:r>
            <a:endParaRPr lang="cs-CZ" dirty="0" smtClean="0"/>
          </a:p>
          <a:p>
            <a:r>
              <a:rPr lang="cs-CZ" dirty="0" smtClean="0"/>
              <a:t>Archiv autora 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223</TotalTime>
  <Words>337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prameny: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Radmila Škulaviková</cp:lastModifiedBy>
  <cp:revision>13</cp:revision>
  <dcterms:created xsi:type="dcterms:W3CDTF">2012-04-10T20:08:16Z</dcterms:created>
  <dcterms:modified xsi:type="dcterms:W3CDTF">2012-04-13T08:56:13Z</dcterms:modified>
</cp:coreProperties>
</file>