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65" r:id="rId4"/>
    <p:sldId id="257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50" autoAdjust="0"/>
  </p:normalViewPr>
  <p:slideViewPr>
    <p:cSldViewPr>
      <p:cViewPr varScale="1">
        <p:scale>
          <a:sx n="70" d="100"/>
          <a:sy n="70" d="100"/>
        </p:scale>
        <p:origin x="-5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25FFEF-2D4A-4354-8D93-C712DEC27A74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CACFF09B-396A-4112-ABBC-B7029A665676}" type="pres">
      <dgm:prSet presAssocID="{9725FFEF-2D4A-4354-8D93-C712DEC27A74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85D24A34-E320-49F8-AD17-5AA6E0E2C63F}" type="presOf" srcId="{9725FFEF-2D4A-4354-8D93-C712DEC27A74}" destId="{CACFF09B-396A-4112-ABBC-B7029A665676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494F0D-4F35-44EA-B6B4-0DD69F3A3DD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6A82725F-C7AE-4A33-A4FA-2524C4E72726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HISTORIE</a:t>
          </a:r>
          <a:endParaRPr lang="cs-CZ" sz="2800" b="1" dirty="0">
            <a:solidFill>
              <a:schemeClr val="accent2">
                <a:lumMod val="50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E596B826-359A-4373-8A17-68A4B2737D0A}" type="parTrans" cxnId="{98A909DB-0D53-4288-A74B-D4A0360ECAEC}">
      <dgm:prSet/>
      <dgm:spPr/>
      <dgm:t>
        <a:bodyPr/>
        <a:lstStyle/>
        <a:p>
          <a:endParaRPr lang="cs-CZ"/>
        </a:p>
      </dgm:t>
    </dgm:pt>
    <dgm:pt modelId="{2059C660-8BD6-4C1D-B15B-DDD311E2DAE5}" type="sibTrans" cxnId="{98A909DB-0D53-4288-A74B-D4A0360ECAEC}">
      <dgm:prSet/>
      <dgm:spPr/>
      <dgm:t>
        <a:bodyPr/>
        <a:lstStyle/>
        <a:p>
          <a:endParaRPr lang="cs-CZ"/>
        </a:p>
      </dgm:t>
    </dgm:pt>
    <dgm:pt modelId="{20B01453-7DF4-47DA-8B18-12B2DCBFA948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JAK ŠEL ČAS</a:t>
          </a:r>
          <a:endParaRPr lang="cs-CZ" sz="2800" b="1" dirty="0">
            <a:solidFill>
              <a:schemeClr val="accent2">
                <a:lumMod val="50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1C87CC6-C55D-4857-968B-E065AD3C41E9}" type="parTrans" cxnId="{5F78F888-BD67-46A7-9162-A8DDACA04293}">
      <dgm:prSet/>
      <dgm:spPr/>
      <dgm:t>
        <a:bodyPr/>
        <a:lstStyle/>
        <a:p>
          <a:endParaRPr lang="cs-CZ"/>
        </a:p>
      </dgm:t>
    </dgm:pt>
    <dgm:pt modelId="{31DB137F-108B-4C92-83D1-A8260402D8D1}" type="sibTrans" cxnId="{5F78F888-BD67-46A7-9162-A8DDACA04293}">
      <dgm:prSet/>
      <dgm:spPr/>
      <dgm:t>
        <a:bodyPr/>
        <a:lstStyle/>
        <a:p>
          <a:endParaRPr lang="cs-CZ"/>
        </a:p>
      </dgm:t>
    </dgm:pt>
    <dgm:pt modelId="{36FDAA29-B849-43D2-A191-E6E1DE4EF5F0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TVŮRCI</a:t>
          </a:r>
          <a:endParaRPr lang="cs-CZ" sz="2800" b="1" dirty="0">
            <a:solidFill>
              <a:schemeClr val="accent2">
                <a:lumMod val="50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4B9A5FBF-C4C6-4879-9566-308DD1E0CDD7}" type="parTrans" cxnId="{742BACBC-5663-49BB-9854-66D28242E1A0}">
      <dgm:prSet/>
      <dgm:spPr/>
      <dgm:t>
        <a:bodyPr/>
        <a:lstStyle/>
        <a:p>
          <a:endParaRPr lang="cs-CZ"/>
        </a:p>
      </dgm:t>
    </dgm:pt>
    <dgm:pt modelId="{06BCDFCE-9DE5-4660-82CE-9E103F5FF505}" type="sibTrans" cxnId="{742BACBC-5663-49BB-9854-66D28242E1A0}">
      <dgm:prSet/>
      <dgm:spPr/>
      <dgm:t>
        <a:bodyPr/>
        <a:lstStyle/>
        <a:p>
          <a:endParaRPr lang="cs-CZ"/>
        </a:p>
      </dgm:t>
    </dgm:pt>
    <dgm:pt modelId="{789C867C-04F7-4AAD-9BF1-641333C8171C}" type="pres">
      <dgm:prSet presAssocID="{0A494F0D-4F35-44EA-B6B4-0DD69F3A3DD8}" presName="Name0" presStyleCnt="0">
        <dgm:presLayoutVars>
          <dgm:dir/>
          <dgm:resizeHandles val="exact"/>
        </dgm:presLayoutVars>
      </dgm:prSet>
      <dgm:spPr/>
    </dgm:pt>
    <dgm:pt modelId="{1624548A-EFA1-421F-80BF-BB5650E63B5B}" type="pres">
      <dgm:prSet presAssocID="{6A82725F-C7AE-4A33-A4FA-2524C4E72726}" presName="node" presStyleLbl="node1" presStyleIdx="0" presStyleCnt="3" custScaleX="278718" custScaleY="867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7DE33-DF01-4DFA-B3DB-8DA536C8A7BC}" type="pres">
      <dgm:prSet presAssocID="{2059C660-8BD6-4C1D-B15B-DDD311E2DAE5}" presName="sibTrans" presStyleLbl="sibTrans2D1" presStyleIdx="0" presStyleCnt="2" custLinFactX="17477" custLinFactNeighborX="100000" custLinFactNeighborY="16135"/>
      <dgm:spPr/>
      <dgm:t>
        <a:bodyPr/>
        <a:lstStyle/>
        <a:p>
          <a:endParaRPr lang="cs-CZ"/>
        </a:p>
      </dgm:t>
    </dgm:pt>
    <dgm:pt modelId="{7EF92D76-B7CA-48D3-BD67-CDC523EDE50C}" type="pres">
      <dgm:prSet presAssocID="{2059C660-8BD6-4C1D-B15B-DDD311E2DAE5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8B10A37B-BA28-42A9-A2C9-7D7383A6C1D1}" type="pres">
      <dgm:prSet presAssocID="{20B01453-7DF4-47DA-8B18-12B2DCBFA948}" presName="node" presStyleLbl="node1" presStyleIdx="1" presStyleCnt="3" custScaleX="229798" custScaleY="137536" custLinFactNeighborX="-52742" custLinFactNeighborY="30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20941-9B16-4EBF-B3F4-FF60840874A2}" type="pres">
      <dgm:prSet presAssocID="{31DB137F-108B-4C92-83D1-A8260402D8D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B033CBEF-CE27-44FD-9658-A25B556B4CC3}" type="pres">
      <dgm:prSet presAssocID="{31DB137F-108B-4C92-83D1-A8260402D8D1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28D86A0A-D1E7-4689-840C-F6ED7477ED74}" type="pres">
      <dgm:prSet presAssocID="{36FDAA29-B849-43D2-A191-E6E1DE4EF5F0}" presName="node" presStyleLbl="node1" presStyleIdx="2" presStyleCnt="3" custScaleX="225059" custScaleY="125326" custLinFactNeighborX="-55179" custLinFactNeighborY="26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BABD12-9F2C-4CDD-BFB0-8ECFAF1C2C6B}" type="presOf" srcId="{31DB137F-108B-4C92-83D1-A8260402D8D1}" destId="{B033CBEF-CE27-44FD-9658-A25B556B4CC3}" srcOrd="1" destOrd="0" presId="urn:microsoft.com/office/officeart/2005/8/layout/process1"/>
    <dgm:cxn modelId="{98A909DB-0D53-4288-A74B-D4A0360ECAEC}" srcId="{0A494F0D-4F35-44EA-B6B4-0DD69F3A3DD8}" destId="{6A82725F-C7AE-4A33-A4FA-2524C4E72726}" srcOrd="0" destOrd="0" parTransId="{E596B826-359A-4373-8A17-68A4B2737D0A}" sibTransId="{2059C660-8BD6-4C1D-B15B-DDD311E2DAE5}"/>
    <dgm:cxn modelId="{5F78F888-BD67-46A7-9162-A8DDACA04293}" srcId="{0A494F0D-4F35-44EA-B6B4-0DD69F3A3DD8}" destId="{20B01453-7DF4-47DA-8B18-12B2DCBFA948}" srcOrd="1" destOrd="0" parTransId="{A1C87CC6-C55D-4857-968B-E065AD3C41E9}" sibTransId="{31DB137F-108B-4C92-83D1-A8260402D8D1}"/>
    <dgm:cxn modelId="{B4AA0659-C281-4B0F-9373-824D5459D6DA}" type="presOf" srcId="{36FDAA29-B849-43D2-A191-E6E1DE4EF5F0}" destId="{28D86A0A-D1E7-4689-840C-F6ED7477ED74}" srcOrd="0" destOrd="0" presId="urn:microsoft.com/office/officeart/2005/8/layout/process1"/>
    <dgm:cxn modelId="{89EB7897-3F95-43D1-91F2-F623C4F1930A}" type="presOf" srcId="{31DB137F-108B-4C92-83D1-A8260402D8D1}" destId="{7D320941-9B16-4EBF-B3F4-FF60840874A2}" srcOrd="0" destOrd="0" presId="urn:microsoft.com/office/officeart/2005/8/layout/process1"/>
    <dgm:cxn modelId="{F3800B31-8549-44EF-8D1C-A686BC4D6008}" type="presOf" srcId="{20B01453-7DF4-47DA-8B18-12B2DCBFA948}" destId="{8B10A37B-BA28-42A9-A2C9-7D7383A6C1D1}" srcOrd="0" destOrd="0" presId="urn:microsoft.com/office/officeart/2005/8/layout/process1"/>
    <dgm:cxn modelId="{DE972E2A-7B12-42CB-A656-8CDFE1DE8A8D}" type="presOf" srcId="{6A82725F-C7AE-4A33-A4FA-2524C4E72726}" destId="{1624548A-EFA1-421F-80BF-BB5650E63B5B}" srcOrd="0" destOrd="0" presId="urn:microsoft.com/office/officeart/2005/8/layout/process1"/>
    <dgm:cxn modelId="{94398152-D9C6-4C85-A6DF-0D8FD24B102B}" type="presOf" srcId="{0A494F0D-4F35-44EA-B6B4-0DD69F3A3DD8}" destId="{789C867C-04F7-4AAD-9BF1-641333C8171C}" srcOrd="0" destOrd="0" presId="urn:microsoft.com/office/officeart/2005/8/layout/process1"/>
    <dgm:cxn modelId="{D744153A-2BB8-4293-88BC-F08441B73CFA}" type="presOf" srcId="{2059C660-8BD6-4C1D-B15B-DDD311E2DAE5}" destId="{7EF92D76-B7CA-48D3-BD67-CDC523EDE50C}" srcOrd="1" destOrd="0" presId="urn:microsoft.com/office/officeart/2005/8/layout/process1"/>
    <dgm:cxn modelId="{07C80446-9A87-4A0D-B175-80A36C5A7B90}" type="presOf" srcId="{2059C660-8BD6-4C1D-B15B-DDD311E2DAE5}" destId="{D307DE33-DF01-4DFA-B3DB-8DA536C8A7BC}" srcOrd="0" destOrd="0" presId="urn:microsoft.com/office/officeart/2005/8/layout/process1"/>
    <dgm:cxn modelId="{742BACBC-5663-49BB-9854-66D28242E1A0}" srcId="{0A494F0D-4F35-44EA-B6B4-0DD69F3A3DD8}" destId="{36FDAA29-B849-43D2-A191-E6E1DE4EF5F0}" srcOrd="2" destOrd="0" parTransId="{4B9A5FBF-C4C6-4879-9566-308DD1E0CDD7}" sibTransId="{06BCDFCE-9DE5-4660-82CE-9E103F5FF505}"/>
    <dgm:cxn modelId="{90422303-C99A-4143-89BE-1B600B9798F8}" type="presParOf" srcId="{789C867C-04F7-4AAD-9BF1-641333C8171C}" destId="{1624548A-EFA1-421F-80BF-BB5650E63B5B}" srcOrd="0" destOrd="0" presId="urn:microsoft.com/office/officeart/2005/8/layout/process1"/>
    <dgm:cxn modelId="{A0F1140A-3952-4C83-BF10-D44FA702CCA4}" type="presParOf" srcId="{789C867C-04F7-4AAD-9BF1-641333C8171C}" destId="{D307DE33-DF01-4DFA-B3DB-8DA536C8A7BC}" srcOrd="1" destOrd="0" presId="urn:microsoft.com/office/officeart/2005/8/layout/process1"/>
    <dgm:cxn modelId="{3B0B4489-8BAB-4310-B7D4-8EB3E3ABD8D5}" type="presParOf" srcId="{D307DE33-DF01-4DFA-B3DB-8DA536C8A7BC}" destId="{7EF92D76-B7CA-48D3-BD67-CDC523EDE50C}" srcOrd="0" destOrd="0" presId="urn:microsoft.com/office/officeart/2005/8/layout/process1"/>
    <dgm:cxn modelId="{3CE58F24-6FD6-40FE-99C8-34B78B67C412}" type="presParOf" srcId="{789C867C-04F7-4AAD-9BF1-641333C8171C}" destId="{8B10A37B-BA28-42A9-A2C9-7D7383A6C1D1}" srcOrd="2" destOrd="0" presId="urn:microsoft.com/office/officeart/2005/8/layout/process1"/>
    <dgm:cxn modelId="{EC260743-7D38-400B-B773-FBEDE0FD320F}" type="presParOf" srcId="{789C867C-04F7-4AAD-9BF1-641333C8171C}" destId="{7D320941-9B16-4EBF-B3F4-FF60840874A2}" srcOrd="3" destOrd="0" presId="urn:microsoft.com/office/officeart/2005/8/layout/process1"/>
    <dgm:cxn modelId="{6DE67703-E239-465D-9CEB-7826590512E7}" type="presParOf" srcId="{7D320941-9B16-4EBF-B3F4-FF60840874A2}" destId="{B033CBEF-CE27-44FD-9658-A25B556B4CC3}" srcOrd="0" destOrd="0" presId="urn:microsoft.com/office/officeart/2005/8/layout/process1"/>
    <dgm:cxn modelId="{8A48C236-75E6-4CCA-A214-9CB9F51A1BB5}" type="presParOf" srcId="{789C867C-04F7-4AAD-9BF1-641333C8171C}" destId="{28D86A0A-D1E7-4689-840C-F6ED7477ED7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4548A-EFA1-421F-80BF-BB5650E63B5B}">
      <dsp:nvSpPr>
        <dsp:cNvPr id="0" name=""/>
        <dsp:cNvSpPr/>
      </dsp:nvSpPr>
      <dsp:spPr>
        <a:xfrm>
          <a:off x="7594" y="1795574"/>
          <a:ext cx="2757703" cy="9551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HISTORIE</a:t>
          </a:r>
          <a:endParaRPr lang="cs-CZ" sz="2800" b="1" kern="1200" dirty="0">
            <a:solidFill>
              <a:schemeClr val="accent2">
                <a:lumMod val="50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35568" y="1823548"/>
        <a:ext cx="2701755" cy="899170"/>
      </dsp:txXfrm>
    </dsp:sp>
    <dsp:sp modelId="{D307DE33-DF01-4DFA-B3DB-8DA536C8A7BC}">
      <dsp:nvSpPr>
        <dsp:cNvPr id="0" name=""/>
        <dsp:cNvSpPr/>
      </dsp:nvSpPr>
      <dsp:spPr>
        <a:xfrm rot="42477">
          <a:off x="2928512" y="2208265"/>
          <a:ext cx="99134" cy="2453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928513" y="2257156"/>
        <a:ext cx="69394" cy="147227"/>
      </dsp:txXfrm>
    </dsp:sp>
    <dsp:sp modelId="{8B10A37B-BA28-42A9-A2C9-7D7383A6C1D1}">
      <dsp:nvSpPr>
        <dsp:cNvPr id="0" name=""/>
        <dsp:cNvSpPr/>
      </dsp:nvSpPr>
      <dsp:spPr>
        <a:xfrm>
          <a:off x="2952330" y="1549315"/>
          <a:ext cx="2273676" cy="15144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JAK ŠEL ČAS</a:t>
          </a:r>
          <a:endParaRPr lang="cs-CZ" sz="2800" b="1" kern="1200" dirty="0">
            <a:solidFill>
              <a:schemeClr val="accent2">
                <a:lumMod val="50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2996686" y="1593671"/>
        <a:ext cx="2184964" cy="1425717"/>
      </dsp:txXfrm>
    </dsp:sp>
    <dsp:sp modelId="{7D320941-9B16-4EBF-B3F4-FF60840874A2}">
      <dsp:nvSpPr>
        <dsp:cNvPr id="0" name=""/>
        <dsp:cNvSpPr/>
      </dsp:nvSpPr>
      <dsp:spPr>
        <a:xfrm rot="339954">
          <a:off x="5322035" y="2316359"/>
          <a:ext cx="205650" cy="2453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22186" y="2362389"/>
        <a:ext cx="143955" cy="147227"/>
      </dsp:txXfrm>
    </dsp:sp>
    <dsp:sp modelId="{28D86A0A-D1E7-4689-840C-F6ED7477ED74}">
      <dsp:nvSpPr>
        <dsp:cNvPr id="0" name=""/>
        <dsp:cNvSpPr/>
      </dsp:nvSpPr>
      <dsp:spPr>
        <a:xfrm>
          <a:off x="5612131" y="1878097"/>
          <a:ext cx="2226787" cy="1379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TVŮRCI</a:t>
          </a:r>
          <a:endParaRPr lang="cs-CZ" sz="2800" b="1" kern="1200" dirty="0">
            <a:solidFill>
              <a:schemeClr val="accent2">
                <a:lumMod val="50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5652549" y="1918515"/>
        <a:ext cx="2145951" cy="12991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E909C-4CDC-44DE-9680-B8536D8BE87B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06FF09-16ED-46C9-B3F4-1867C865B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670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6FF09-16ED-46C9-B3F4-1867C865BB1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423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ti%C5%A1ek_Ko%C5%BE%C3%ADk.jpg" TargetMode="External"/><Relationship Id="rId7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rel_%C4%8Capek.jpg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search=ferdinand+peroutka&amp;title=Special:Search" TargetMode="External"/><Relationship Id="rId2" Type="http://schemas.openxmlformats.org/officeDocument/2006/relationships/hyperlink" Target="http://office.microsoft.com/cs-cz/images/results.aspx?ex=2&amp;qu=HLED&#193;N&#205;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Franti%C5%A1ek_Ko%C5%BE%C3%AD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163961"/>
              </p:ext>
            </p:extLst>
          </p:nvPr>
        </p:nvGraphicFramePr>
        <p:xfrm>
          <a:off x="1665288" y="2414588"/>
          <a:ext cx="5813425" cy="3757612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Historie žurnalistiky v ČR, její vývojové tendence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Historie žurnalistiky v ČR, její vývojové tendence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do volitelného předmětu mladý žurnalista. Seznamuje žáky s hlavními vývojovými směry žurnalistiky u nás a s jejími hlavními představiteli. Materiál je vhodný zařadit v rámci mediální a komunikační výchovy.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seznámí s hlavními vývojovými směry české žurnalistiky, zná její hlavní představitele, orientuje se v historii žurnalistiky, využívá znalostí dějepisu a literární výchovy. Plní úkoly.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11349"/>
            <a:ext cx="84249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HISTORIE ŽURNALISTIKY V ČR</a:t>
            </a:r>
          </a:p>
          <a:p>
            <a:endParaRPr lang="cs-CZ" sz="4400" b="1" dirty="0">
              <a:solidFill>
                <a:schemeClr val="accent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VÝVOJOVÉ TENDENCE</a:t>
            </a:r>
            <a:endParaRPr lang="cs-CZ" sz="4400" b="1" dirty="0">
              <a:solidFill>
                <a:schemeClr val="accent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54246388"/>
              </p:ext>
            </p:extLst>
          </p:nvPr>
        </p:nvGraphicFramePr>
        <p:xfrm>
          <a:off x="1043608" y="1397000"/>
          <a:ext cx="6576392" cy="4192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834446699"/>
              </p:ext>
            </p:extLst>
          </p:nvPr>
        </p:nvGraphicFramePr>
        <p:xfrm>
          <a:off x="323528" y="2311732"/>
          <a:ext cx="8064896" cy="4546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193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92696"/>
            <a:ext cx="784887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HISTORIE ŽURNALISTIKY</a:t>
            </a:r>
          </a:p>
          <a:p>
            <a:endParaRPr lang="cs-CZ" sz="28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NOVINÁŘSTVÍ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CÍLEM JE SBÍRÁNÍ, ZPRACOVÁNÍ A DISTRIBUCE NOVINÁŘSKÝCH SDĚLENÍ V RŮZNÝCH ŽURNALISTICKÝCH ŽÁNRECH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NEJSTARŠÍ ZNÁMÝ NOVINÁŘSKÝ PRODUKT – LIST PAPÍRU V R. 59 PŘ. KR. V ANTICKÉM ŘÍMĚ = „DENNÍ UDÁLOSTI“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ČÍNA – R. 618 PO KR. – OBĚŽNÍK „PAO“=ZPRÁVA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5502" y="605879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STŘEDOVĚKÁ EVROPA – PŘEDCHŮDCE NOVINÁŘŮ BYLI POTULNÍ ZPĚVÁCI, POSLOVÉ, PÍSAŘI, KNIHTISKAŘI, POŠTOVNÍ ÚŘEDNÍCI, OBCHODNÍCI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PŘEDÁVALI ZPRÁVY – HLAVNÍ CÍL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PRVNÍ MODERNÍ NOVINY – VYNÁLEZ KNIHTISKU – J. GUTENBERG – 15.STOLETÍ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293096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VYHLEDEJ, KDE K TOMU DOŠLO?</a:t>
            </a:r>
          </a:p>
          <a:p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78547"/>
            <a:ext cx="2649316" cy="2793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5229200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ANTVERPÁCH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8488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VÝVOJOVÉ TENDENCE ČESKÉ ŽURNALISTIKY ANEB JAK ŠEL ČAS</a:t>
            </a:r>
          </a:p>
          <a:p>
            <a:pPr algn="ctr"/>
            <a:endParaRPr lang="cs-CZ" sz="2800" b="1" dirty="0">
              <a:solidFill>
                <a:schemeClr val="accent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 vznikem knihtisku – sněmovní letáky z 15.století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První české noviny – Praha – únor poč.18. století – ČESKÝ POSTYLION – vydal je tiskař ROSENMÜLLER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VÁCLAV MATĚJ KRAMERIUS: Od 1789 PRAŽSKÉ POŠTOVSKÉ NOVINY – později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KRAMERIUSOVY C.K. VLASTENECKÉ NOVINY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18. a 19.stol.- významně do dějin čes.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urnalistiky přispěli: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NĚKTERÉ SLAVNÉ OSOBNOSTI: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30425"/>
            <a:ext cx="60486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JOSEF DOBROVSKÝ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JOSEF JUNGMANN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JOSEF KAJETÁN TYL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KAREL HAVLÍČEK BOROVSKÝ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JAN NERUDA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FRANTIŠEK PALACKÝ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T.G. MASARYK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J.R. VILÍMEK – NAKLADATEL  AJ.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0376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1893 – BRNO – VYCHÁZEJÍ LIDOVÉ NOVINY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PŘISPÍVALI DO NICH VÝZNAMNÍ SPISOVATELÉ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/E.BASS, K. ČAPEK, F. PEROUTKA,F.KOŽÍK/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0000"/>
                </a:solidFill>
              </a:rPr>
              <a:t>TVÝM ÚKOLEM JE ZA POUŽITÍ PRAMENŮ K FOTOGRAFIÍM TĚCHTO AUTORŮ PŘIŘADIT SPRÁVNĚ JEJICH JMÉNA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Ferdinand Peroutka - archivní foto - Foto: Archiv Slávky Peroutko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27" y="2832185"/>
            <a:ext cx="2235913" cy="167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451356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FERDINAND PEROUTKA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František Kožík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821" y="2741797"/>
            <a:ext cx="1718196" cy="260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7784" y="540832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FRANTIŠEK KOŽÍK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AutoShape 6" descr="data:image/jpeg;base64,/9j/4AAQSkZJRgABAQAAAQABAAD/2wBDAAkGBwgHBgkIBwgKCgkLDRYPDQwMDRsUFRAWIB0iIiAdHx8kKDQsJCYxJx8fLT0tMTU3Ojo6Iys/RD84QzQ5Ojf/2wBDAQoKCg0MDRoPDxo3JR8lNzc3Nzc3Nzc3Nzc3Nzc3Nzc3Nzc3Nzc3Nzc3Nzc3Nzc3Nzc3Nzc3Nzc3Nzc3Nzc3Nzf/wAARCABhAEgDASIAAhEBAxEB/8QAGwAAAQUBAQAAAAAAAAAAAAAAAAMEBQYHAgH/xAA8EAACAQMCBAMFBAYLAAAAAAABAgMABBEFIQYSMUEiUWETMnGBkQdyocEUFiMzNNE1NmJzdIKxsuHw8f/EABQBAQAAAAAAAAAAAAAAAAAAAAD/xAAUEQEAAAAAAAAAAAAAAAAAAAAA/9oADAMBAAIRAxEAPwCi5OeteE4Gc0eZxTrTNNm1GZUhQsWJwB6daBnznqM1z7Ruxq7x8FTMihhkkb7Yrq14HYyMlwcLkYYd6CkKZWOxb1rotJG2HG9aX+qNrb2/s85JBBP0/lVU1/QDZ4dX5vXFBCBs4OfxrrO3Wm65jfDDalvrQe5ORvRXq4zRQNpG2+NaD9n8afoTSqp5icZNZ7J5471onAkyyaQsaheZGIbG31oLxb7r4vpXEnhc52FeRHK77VzJGZD57d8UDe5nUISxG22RVU4lJe1Z1TCjqX8/SrNcRlSAI1Jz5gUy1KELaSs+C+CQSM4+FBlN2Qz52Boh3QZp3qVssQ5nmRpWJyobJA9aa2+4I8qBZRuKKURdxRQMijyHkjVmY9lGTVx+ztlVLsHqpH51W9Ji9rqUEYmeIs4AdDg58vn0+dXi00g3V1cyRTT2dzHJ7M3MagCbbOWU7HyNBN3uoQ2cDTXL8kajJ2qDn440uN+VBd8vZgg3/GuLq14ty0ATT51yCs3Jyg79wTsfTHzplacF3GpWYv76eWa4nAcJEyoq+hyD06bdKB3b8VxalI0drHJHIDzZkwAFHcnOAKgOKeJLi7u2gs7xJLUAYeEYye4zU6ODrWyt7WGfklu57yPPXAUZZkHmOUNmj7TNMX2dnqdvGoVP2UoUYHp/31oM/wDZSsykqxL9PM07toipdWzzVarfW9IgsVFrbg3RXlyyYx/mPb51XWy12PErMzHJXoST2oF44Q2CKKkbezYgHp6YooIOFGWRXTIdWBB8jWqadeLe6dHOqHDY5jnZW71kf6ZLk8pCilIb26XwrcyquQxUOQCR6d6DareflPLgUyvklslmm0uSNDJlmgkXKFu5GMEE9+3pVb4b4jW65YLtgs46En3hU/OrzoxD7EbUEHouqXcut3N9q5LxWUDeC3jJRGbA6DJJwD50lxXxbpeoaFJaW4eSeQ4ClCvL6nNS1pPa8N6Vy3MgDyN7WZupLHt+XyqocS8Rw6xGojtMvye8VGUO/eggIbqSKNol5WR92VgDg+ldB2jdZVxlN96Zbk7bUqzEQnf0oLFpvEdvgJeQFP7Sbj+f+tFVdfeGKKD1AS1OokOP+KbIN9jT2Hl5PFkEdKDx1ZOV1GCpztVt0zWru2gKTK0ylfCcYcAjuPnVSuXC277nJGMmtN4j4Zd7K2vNBXlure3VRFnaeMDGPvDt9PKgrGnaNBq80kt1czs/MfAzZYVItwXpaktNdy8uNl5hVbl1eGb94sltcxkjnTKsp7gj452NRV3ql9OSst5I6+ecZoJLXLPS7LKWE5lkBwQSDioOV+YhQRgVwW9a86AUHSe8KKF94UUCqZU52peNiWO4+Vecnb1pWGPGx3waDi65MIJB4Cw5gPKtya7wLVLaFnhmXmWTOFRcZ/8AKwzUFIKADcqTWyXGowaboftrojkhgHx2GwHr0oMe4hv31PW727fGJJSFAG3KNl/ACo4AkgDJJ2AFABGzdaktMgkiil1DlwkX7ONvORgenwGT8cUDB4nABPcV4FOaduuW69e1INselByN3FFdKMuM0UDxvfP3j+VLp0b7woooEL/+Jj+Aq9faV/QVt/iF/wBrUUUGfX38bJ8alpv6s2X99LRRQRr+6vxpAUUUCy/vFooooP/Z"/>
          <p:cNvSpPr>
            <a:spLocks noChangeAspect="1" noChangeArrowheads="1"/>
          </p:cNvSpPr>
          <p:nvPr/>
        </p:nvSpPr>
        <p:spPr bwMode="auto">
          <a:xfrm>
            <a:off x="155575" y="-455613"/>
            <a:ext cx="666750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8" descr="data:image/jpeg;base64,/9j/4AAQSkZJRgABAQAAAQABAAD/2wBDAAkGBwgHBgkIBwgKCgkLDRYPDQwMDRsUFRAWIB0iIiAdHx8kKDQsJCYxJx8fLT0tMTU3Ojo6Iys/RD84QzQ5Ojf/2wBDAQoKCg0MDRoPDxo3JR8lNzc3Nzc3Nzc3Nzc3Nzc3Nzc3Nzc3Nzc3Nzc3Nzc3Nzc3Nzc3Nzc3Nzc3Nzc3Nzc3Nzf/wAARCABhAEgDASIAAhEBAxEB/8QAGwAAAQUBAQAAAAAAAAAAAAAAAAMEBQYHAgH/xAA8EAACAQMCBAMFBAYLAAAAAAABAgMABBEFIQYSMUEiUWETMnGBkQdyocEUFiMzNNE1NmJzdIKxsuHw8f/EABQBAQAAAAAAAAAAAAAAAAAAAAD/xAAUEQEAAAAAAAAAAAAAAAAAAAAA/9oADAMBAAIRAxEAPwCi5OeteE4Gc0eZxTrTNNm1GZUhQsWJwB6daBnznqM1z7Ruxq7x8FTMihhkkb7Yrq14HYyMlwcLkYYd6CkKZWOxb1rotJG2HG9aX+qNrb2/s85JBBP0/lVU1/QDZ4dX5vXFBCBs4OfxrrO3Wm65jfDDalvrQe5ORvRXq4zRQNpG2+NaD9n8afoTSqp5icZNZ7J5471onAkyyaQsaheZGIbG31oLxb7r4vpXEnhc52FeRHK77VzJGZD57d8UDe5nUISxG22RVU4lJe1Z1TCjqX8/SrNcRlSAI1Jz5gUy1KELaSs+C+CQSM4+FBlN2Qz52Boh3QZp3qVssQ5nmRpWJyobJA9aa2+4I8qBZRuKKURdxRQMijyHkjVmY9lGTVx+ztlVLsHqpH51W9Ji9rqUEYmeIs4AdDg58vn0+dXi00g3V1cyRTT2dzHJ7M3MagCbbOWU7HyNBN3uoQ2cDTXL8kajJ2qDn440uN+VBd8vZgg3/GuLq14ty0ATT51yCs3Jyg79wTsfTHzplacF3GpWYv76eWa4nAcJEyoq+hyD06bdKB3b8VxalI0drHJHIDzZkwAFHcnOAKgOKeJLi7u2gs7xJLUAYeEYye4zU6ODrWyt7WGfklu57yPPXAUZZkHmOUNmj7TNMX2dnqdvGoVP2UoUYHp/31oM/wDZSsykqxL9PM07toipdWzzVarfW9IgsVFrbg3RXlyyYx/mPb51XWy12PErMzHJXoST2oF44Q2CKKkbezYgHp6YooIOFGWRXTIdWBB8jWqadeLe6dHOqHDY5jnZW71kf6ZLk8pCilIb26XwrcyquQxUOQCR6d6DareflPLgUyvklslmm0uSNDJlmgkXKFu5GMEE9+3pVb4b4jW65YLtgs46En3hU/OrzoxD7EbUEHouqXcut3N9q5LxWUDeC3jJRGbA6DJJwD50lxXxbpeoaFJaW4eSeQ4ClCvL6nNS1pPa8N6Vy3MgDyN7WZupLHt+XyqocS8Rw6xGojtMvye8VGUO/eggIbqSKNol5WR92VgDg+ldB2jdZVxlN96Zbk7bUqzEQnf0oLFpvEdvgJeQFP7Sbj+f+tFVdfeGKKD1AS1OokOP+KbIN9jT2Hl5PFkEdKDx1ZOV1GCpztVt0zWru2gKTK0ylfCcYcAjuPnVSuXC277nJGMmtN4j4Zd7K2vNBXlure3VRFnaeMDGPvDt9PKgrGnaNBq80kt1czs/MfAzZYVItwXpaktNdy8uNl5hVbl1eGb94sltcxkjnTKsp7gj452NRV3ql9OSst5I6+ecZoJLXLPS7LKWE5lkBwQSDioOV+YhQRgVwW9a86AUHSe8KKF94UUCqZU52peNiWO4+Vecnb1pWGPGx3waDi65MIJB4Cw5gPKtya7wLVLaFnhmXmWTOFRcZ/8AKwzUFIKADcqTWyXGowaboftrojkhgHx2GwHr0oMe4hv31PW727fGJJSFAG3KNl/ACo4AkgDJJ2AFABGzdaktMgkiil1DlwkX7ONvORgenwGT8cUDB4nABPcV4FOaduuW69e1INselByN3FFdKMuM0UDxvfP3j+VLp0b7woooEL/+Jj+Aq9faV/QVt/iF/wBrUUUGfX38bJ8alpv6s2X99LRRQRr+6vxpAUUUCy/vFooooP/Z"/>
          <p:cNvSpPr>
            <a:spLocks noChangeAspect="1" noChangeArrowheads="1"/>
          </p:cNvSpPr>
          <p:nvPr/>
        </p:nvSpPr>
        <p:spPr bwMode="auto">
          <a:xfrm>
            <a:off x="307975" y="-303213"/>
            <a:ext cx="666750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0" descr="data:image/jpeg;base64,/9j/4AAQSkZJRgABAQAAAQABAAD/2wBDAAkGBwgHBgkIBwgKCgkLDRYPDQwMDRsUFRAWIB0iIiAdHx8kKDQsJCYxJx8fLT0tMTU3Ojo6Iys/RD84QzQ5Ojf/2wBDAQoKCg0MDRoPDxo3JR8lNzc3Nzc3Nzc3Nzc3Nzc3Nzc3Nzc3Nzc3Nzc3Nzc3Nzc3Nzc3Nzc3Nzc3Nzc3Nzc3Nzf/wAARCABhAEgDASIAAhEBAxEB/8QAGwAAAQUBAQAAAAAAAAAAAAAAAAMEBQYHAgH/xAA8EAACAQMCBAMFBAYLAAAAAAABAgMABBEFIQYSMUEiUWETMnGBkQdyocEUFiMzNNE1NmJzdIKxsuHw8f/EABQBAQAAAAAAAAAAAAAAAAAAAAD/xAAUEQEAAAAAAAAAAAAAAAAAAAAA/9oADAMBAAIRAxEAPwCi5OeteE4Gc0eZxTrTNNm1GZUhQsWJwB6daBnznqM1z7Ruxq7x8FTMihhkkb7Yrq14HYyMlwcLkYYd6CkKZWOxb1rotJG2HG9aX+qNrb2/s85JBBP0/lVU1/QDZ4dX5vXFBCBs4OfxrrO3Wm65jfDDalvrQe5ORvRXq4zRQNpG2+NaD9n8afoTSqp5icZNZ7J5471onAkyyaQsaheZGIbG31oLxb7r4vpXEnhc52FeRHK77VzJGZD57d8UDe5nUISxG22RVU4lJe1Z1TCjqX8/SrNcRlSAI1Jz5gUy1KELaSs+C+CQSM4+FBlN2Qz52Boh3QZp3qVssQ5nmRpWJyobJA9aa2+4I8qBZRuKKURdxRQMijyHkjVmY9lGTVx+ztlVLsHqpH51W9Ji9rqUEYmeIs4AdDg58vn0+dXi00g3V1cyRTT2dzHJ7M3MagCbbOWU7HyNBN3uoQ2cDTXL8kajJ2qDn440uN+VBd8vZgg3/GuLq14ty0ATT51yCs3Jyg79wTsfTHzplacF3GpWYv76eWa4nAcJEyoq+hyD06bdKB3b8VxalI0drHJHIDzZkwAFHcnOAKgOKeJLi7u2gs7xJLUAYeEYye4zU6ODrWyt7WGfklu57yPPXAUZZkHmOUNmj7TNMX2dnqdvGoVP2UoUYHp/31oM/wDZSsykqxL9PM07toipdWzzVarfW9IgsVFrbg3RXlyyYx/mPb51XWy12PErMzHJXoST2oF44Q2CKKkbezYgHp6YooIOFGWRXTIdWBB8jWqadeLe6dHOqHDY5jnZW71kf6ZLk8pCilIb26XwrcyquQxUOQCR6d6DareflPLgUyvklslmm0uSNDJlmgkXKFu5GMEE9+3pVb4b4jW65YLtgs46En3hU/OrzoxD7EbUEHouqXcut3N9q5LxWUDeC3jJRGbA6DJJwD50lxXxbpeoaFJaW4eSeQ4ClCvL6nNS1pPa8N6Vy3MgDyN7WZupLHt+XyqocS8Rw6xGojtMvye8VGUO/eggIbqSKNol5WR92VgDg+ldB2jdZVxlN96Zbk7bUqzEQnf0oLFpvEdvgJeQFP7Sbj+f+tFVdfeGKKD1AS1OokOP+KbIN9jT2Hl5PFkEdKDx1ZOV1GCpztVt0zWru2gKTK0ylfCcYcAjuPnVSuXC277nJGMmtN4j4Zd7K2vNBXlure3VRFnaeMDGPvDt9PKgrGnaNBq80kt1czs/MfAzZYVItwXpaktNdy8uNl5hVbl1eGb94sltcxkjnTKsp7gj452NRV3ql9OSst5I6+ecZoJLXLPS7LKWE5lkBwQSDioOV+YhQRgVwW9a86AUHSe8KKF94UUCqZU52peNiWO4+Vecnb1pWGPGx3waDi65MIJB4Cw5gPKtya7wLVLaFnhmXmWTOFRcZ/8AKwzUFIKADcqTWyXGowaboftrojkhgHx2GwHr0oMe4hv31PW727fGJJSFAG3KNl/ACo4AkgDJJ2AFABGzdaktMgkiil1DlwkX7ONvORgenwGT8cUDB4nABPcV4FOaduuW69e1INselByN3FFdKMuM0UDxvfP3j+VLp0b7woooEL/+Jj+Aq9faV/QVt/iF/wBrUUUGfX38bJ8alpv6s2X99LRRQRr+6vxpAUUUCy/vFooooP/Z"/>
          <p:cNvSpPr>
            <a:spLocks noChangeAspect="1" noChangeArrowheads="1"/>
          </p:cNvSpPr>
          <p:nvPr/>
        </p:nvSpPr>
        <p:spPr bwMode="auto">
          <a:xfrm>
            <a:off x="460375" y="-150813"/>
            <a:ext cx="666750" cy="90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0" name="Picture 12" descr="http://t2.gstatic.com/images?q=tbn:ANd9GcShLSN_b-6d0VGFjSMuEpEHOa5HNuloPx33Wiu7-yfXeMSnvIxj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204" y="2712988"/>
            <a:ext cx="1838325" cy="24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89659" y="5408320"/>
            <a:ext cx="210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EDUARD BASS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62" name="Picture 14" descr="Karel Čapek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41797"/>
            <a:ext cx="1824698" cy="246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097752" y="5408320"/>
            <a:ext cx="1963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KAREL ČAPEK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6128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548680"/>
            <a:ext cx="784887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1912 – ZAHÁJENO ROZHLASOVÉ VYSÍLÁNÍ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1953 – ZAČÍNÁ VYSÍLAT TELEVIZE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OD 1918 – ČESKÁ TISKOVÁ KANCELÁŘ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ŽURNALISTIKA 20. STOLETÍ – POD VLIVEM IDEOLOGIÍ – NACISMUS, KOMUNISMUS –PŘÍSNÁ CENZURA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1968 – DVA TISÍCE SLOV – LUDVÍK VACULÍK – ODPOR VŮČI REŽIMU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smtClean="0">
                <a:solidFill>
                  <a:schemeClr val="accent2">
                    <a:lumMod val="50000"/>
                  </a:schemeClr>
                </a:solidFill>
              </a:rPr>
              <a:t>ČESKÁ ŽURNALISTIKA – VELKÝ POKROK PO ROCE 1990 – OTEVŘENÉ SVĚTU, BEZ OMEZENÍ INFORMUJE, V ČR PRACUJÍ SVĚTOVÉ AGENTURY, ČEŠTÍ ŽURNALISTÉ SVOBODNĚ CESTUJÍ A ČERPAJÍ ZE SVĚTOVÝCH AGENTUR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75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Prameny a zdroje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/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office.microsoft.com/</a:t>
            </a:r>
            <a:r>
              <a:rPr lang="cs-CZ" sz="2400" dirty="0" err="1" smtClean="0">
                <a:hlinkClick r:id="rId2"/>
              </a:rPr>
              <a:t>cs-cz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results.aspx?ex</a:t>
            </a:r>
            <a:r>
              <a:rPr lang="cs-CZ" sz="2400" dirty="0" smtClean="0">
                <a:hlinkClick r:id="rId2"/>
              </a:rPr>
              <a:t>=2&amp;qu=HLEDÁNÍ#mt:0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commons.wikimedia.org/w/index.php?search=ferdinand+peroutka&amp;title=Special%3ASearch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cs.wikipedia.org/wiki/Franti%C5%A1ek_Ko%C5%BE%C3%ADk</a:t>
            </a:r>
            <a:endParaRPr lang="cs-CZ" sz="2400" dirty="0" smtClean="0"/>
          </a:p>
          <a:p>
            <a:r>
              <a:rPr lang="cs-CZ" sz="2400" dirty="0"/>
              <a:t>http://cs.wikipedia.org/wiki/Wikimedia_Commons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454</Words>
  <Application>Microsoft Office PowerPoint</Application>
  <PresentationFormat>Předvádění na obrazovce (4:3)</PresentationFormat>
  <Paragraphs>84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Prameny a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Radmila Škulaviková</cp:lastModifiedBy>
  <cp:revision>15</cp:revision>
  <dcterms:created xsi:type="dcterms:W3CDTF">2012-04-10T20:08:16Z</dcterms:created>
  <dcterms:modified xsi:type="dcterms:W3CDTF">2012-04-13T10:05:33Z</dcterms:modified>
</cp:coreProperties>
</file>