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64" r:id="rId7"/>
    <p:sldId id="259" r:id="rId8"/>
    <p:sldId id="260" r:id="rId9"/>
    <p:sldId id="261" r:id="rId10"/>
    <p:sldId id="262" r:id="rId11"/>
    <p:sldId id="265" r:id="rId12"/>
    <p:sldId id="263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="1" dirty="0" smtClean="0"/>
            <a:t>NÁZEV:</a:t>
          </a:r>
          <a:r>
            <a:rPr lang="cs-CZ" sz="1600" b="1" baseline="0" dirty="0" smtClean="0"/>
            <a:t> VY_52_INOVACE_23_FYZIKÁLNÍ VELIČINY</a:t>
          </a:r>
          <a:endParaRPr lang="cs-CZ" sz="16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b="1" dirty="0" smtClean="0"/>
            <a:t>AUTOR:  Mgr. Milada </a:t>
          </a:r>
          <a:r>
            <a:rPr lang="cs-CZ" sz="1600" b="1" dirty="0" err="1" smtClean="0"/>
            <a:t>Zetelová</a:t>
          </a:r>
          <a:endParaRPr lang="cs-CZ" sz="16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b="1" dirty="0" smtClean="0"/>
            <a:t>TEMA: HMOTNOST</a:t>
          </a:r>
          <a:endParaRPr lang="cs-CZ" sz="16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b="1" dirty="0" smtClean="0"/>
            <a:t>ČÍSLO PROJEKTU: CZ.1.07/1.4.00/21.0816</a:t>
          </a:r>
          <a:endParaRPr lang="cs-CZ" sz="16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E4A1F6D-583F-4355-8FCC-BFD5BCAC4F6A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174191-5E14-4840-9A41-1F7A7DFFAFC5}" type="presOf" srcId="{D1D4F407-5343-4D3F-B5B9-D407B03CAEB4}" destId="{D005CE8C-CC26-4C3E-AC11-E15060ECD759}" srcOrd="0" destOrd="0" presId="urn:microsoft.com/office/officeart/2005/8/layout/target3"/>
    <dgm:cxn modelId="{F24EA605-E430-4CCB-B054-B609A4A1A536}" type="presOf" srcId="{4C35D32F-0EAB-4CD7-82EE-45574DC2A586}" destId="{8BEBB6EC-1DAA-4CAC-8A25-BC0FCBD5DBD5}" srcOrd="0" destOrd="0" presId="urn:microsoft.com/office/officeart/2005/8/layout/target3"/>
    <dgm:cxn modelId="{0687DC7D-141A-48AE-A714-4B03DE74DC1E}" type="presOf" srcId="{D8197B8C-B260-4A16-BDF4-0947B075E274}" destId="{5A5FFA88-C948-4069-8E93-59FA12366E83}" srcOrd="1" destOrd="0" presId="urn:microsoft.com/office/officeart/2005/8/layout/target3"/>
    <dgm:cxn modelId="{CD39F8C5-FBE2-40EC-A96A-8C144360E284}" type="presOf" srcId="{B651F6E3-6281-48DB-9319-2AEAFDAE7572}" destId="{6BB5E863-4638-4E1D-BFDE-399D028AC4ED}" srcOrd="1" destOrd="0" presId="urn:microsoft.com/office/officeart/2005/8/layout/target3"/>
    <dgm:cxn modelId="{7CB59104-8A92-41D7-9D10-1E74D80F7B14}" type="presOf" srcId="{757F3AB3-0718-4624-B441-E567A8F0AB56}" destId="{333A1088-737F-45CB-B68E-254E46348037}" srcOrd="0" destOrd="0" presId="urn:microsoft.com/office/officeart/2005/8/layout/target3"/>
    <dgm:cxn modelId="{A5C966F1-BCEC-4FC1-B05E-EECCD35AAEF5}" type="presOf" srcId="{4C35D32F-0EAB-4CD7-82EE-45574DC2A586}" destId="{890E4F0B-2866-4A3F-A3C7-2A14B1797930}" srcOrd="1" destOrd="0" presId="urn:microsoft.com/office/officeart/2005/8/layout/target3"/>
    <dgm:cxn modelId="{722351EE-9B7E-4001-BE89-8CCB118E70A9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8C5A9E-7635-42F4-A423-D7D684EBB60B}" type="presOf" srcId="{D8197B8C-B260-4A16-BDF4-0947B075E274}" destId="{25B08C86-7E15-44DC-BE7F-FFB55DD49D12}" srcOrd="0" destOrd="0" presId="urn:microsoft.com/office/officeart/2005/8/layout/target3"/>
    <dgm:cxn modelId="{C1B40011-D85F-4941-92DD-D68CA6D4BAEF}" type="presOf" srcId="{D1B46980-6531-4606-95E6-44980827E919}" destId="{2BE915AB-18AA-4053-B92C-3BFC9ED204BB}" srcOrd="1" destOrd="0" presId="urn:microsoft.com/office/officeart/2005/8/layout/target3"/>
    <dgm:cxn modelId="{032098E9-A0A7-46EB-9FDD-531451836FB7}" type="presOf" srcId="{D1D4F407-5343-4D3F-B5B9-D407B03CAEB4}" destId="{AED2198E-93D5-4001-81B4-73124B309672}" srcOrd="1" destOrd="0" presId="urn:microsoft.com/office/officeart/2005/8/layout/target3"/>
    <dgm:cxn modelId="{61C0FC6E-C180-4A2B-864A-7C5A3EE57B22}" type="presParOf" srcId="{333A1088-737F-45CB-B68E-254E46348037}" destId="{F5ABB229-8D3B-4694-996A-96F23CF14429}" srcOrd="0" destOrd="0" presId="urn:microsoft.com/office/officeart/2005/8/layout/target3"/>
    <dgm:cxn modelId="{B5A79C6D-3742-4224-AD25-FE085118A6EF}" type="presParOf" srcId="{333A1088-737F-45CB-B68E-254E46348037}" destId="{F41139FD-01EE-4571-8B17-4FB00FC51163}" srcOrd="1" destOrd="0" presId="urn:microsoft.com/office/officeart/2005/8/layout/target3"/>
    <dgm:cxn modelId="{2CF5DACE-CF9F-4E69-8D4D-463F676A5002}" type="presParOf" srcId="{333A1088-737F-45CB-B68E-254E46348037}" destId="{D005CE8C-CC26-4C3E-AC11-E15060ECD759}" srcOrd="2" destOrd="0" presId="urn:microsoft.com/office/officeart/2005/8/layout/target3"/>
    <dgm:cxn modelId="{433136B7-F21B-4EDA-8E90-1F8D4B205892}" type="presParOf" srcId="{333A1088-737F-45CB-B68E-254E46348037}" destId="{2C702D82-9B77-49B7-9568-BB8EB47C3372}" srcOrd="3" destOrd="0" presId="urn:microsoft.com/office/officeart/2005/8/layout/target3"/>
    <dgm:cxn modelId="{8F92143B-96A2-4838-A3C3-9AB92B1B31B5}" type="presParOf" srcId="{333A1088-737F-45CB-B68E-254E46348037}" destId="{A52A0455-90FF-4808-ABD0-F02540D31D5A}" srcOrd="4" destOrd="0" presId="urn:microsoft.com/office/officeart/2005/8/layout/target3"/>
    <dgm:cxn modelId="{177463D4-9455-40B4-AEF5-269BB1A67789}" type="presParOf" srcId="{333A1088-737F-45CB-B68E-254E46348037}" destId="{6140AFEC-043D-4C43-A2F9-D0F5331DF3A3}" srcOrd="5" destOrd="0" presId="urn:microsoft.com/office/officeart/2005/8/layout/target3"/>
    <dgm:cxn modelId="{CFC0B1DB-0E7B-4F02-8F43-6F4FB3ECE98B}" type="presParOf" srcId="{333A1088-737F-45CB-B68E-254E46348037}" destId="{9358AC05-5D7D-4327-9F80-1AD486AEA664}" srcOrd="6" destOrd="0" presId="urn:microsoft.com/office/officeart/2005/8/layout/target3"/>
    <dgm:cxn modelId="{B75BCA77-AF46-4A56-8729-2A1CEAB3264C}" type="presParOf" srcId="{333A1088-737F-45CB-B68E-254E46348037}" destId="{313FC574-E1CD-4FB4-B054-0B805CE0447D}" srcOrd="7" destOrd="0" presId="urn:microsoft.com/office/officeart/2005/8/layout/target3"/>
    <dgm:cxn modelId="{168FE047-7098-48BD-BD9B-45B752093B43}" type="presParOf" srcId="{333A1088-737F-45CB-B68E-254E46348037}" destId="{619D679B-A015-4ECF-8348-D1034C574F40}" srcOrd="8" destOrd="0" presId="urn:microsoft.com/office/officeart/2005/8/layout/target3"/>
    <dgm:cxn modelId="{02AC984C-E151-41C0-B7FB-D78FCAA0F3CD}" type="presParOf" srcId="{333A1088-737F-45CB-B68E-254E46348037}" destId="{322283A8-4A27-4CDA-BAE3-F381106A9174}" srcOrd="9" destOrd="0" presId="urn:microsoft.com/office/officeart/2005/8/layout/target3"/>
    <dgm:cxn modelId="{0D251769-1254-4060-A44F-501DB9C6A059}" type="presParOf" srcId="{333A1088-737F-45CB-B68E-254E46348037}" destId="{FFC9F71D-1B4F-4AD9-A4A6-86ADEFC8AF5C}" srcOrd="10" destOrd="0" presId="urn:microsoft.com/office/officeart/2005/8/layout/target3"/>
    <dgm:cxn modelId="{CB4AD577-1FA9-4F6C-A566-50B304661F6D}" type="presParOf" srcId="{333A1088-737F-45CB-B68E-254E46348037}" destId="{25B08C86-7E15-44DC-BE7F-FFB55DD49D12}" srcOrd="11" destOrd="0" presId="urn:microsoft.com/office/officeart/2005/8/layout/target3"/>
    <dgm:cxn modelId="{FC4446B1-D203-4F74-B1FF-DB083F5908F6}" type="presParOf" srcId="{333A1088-737F-45CB-B68E-254E46348037}" destId="{76644BE8-9D7C-4C09-B250-3D10AF48CBB7}" srcOrd="12" destOrd="0" presId="urn:microsoft.com/office/officeart/2005/8/layout/target3"/>
    <dgm:cxn modelId="{499E6138-71C2-4504-B11F-85DBF6D7BD71}" type="presParOf" srcId="{333A1088-737F-45CB-B68E-254E46348037}" destId="{EE85B701-7295-41C0-BA7A-34D3756A2AE6}" srcOrd="13" destOrd="0" presId="urn:microsoft.com/office/officeart/2005/8/layout/target3"/>
    <dgm:cxn modelId="{11362B4B-C041-40C5-B676-057CF2D02C88}" type="presParOf" srcId="{333A1088-737F-45CB-B68E-254E46348037}" destId="{8BEBB6EC-1DAA-4CAC-8A25-BC0FCBD5DBD5}" srcOrd="14" destOrd="0" presId="urn:microsoft.com/office/officeart/2005/8/layout/target3"/>
    <dgm:cxn modelId="{560FF703-4D13-4A10-998F-B80BA40D7F4C}" type="presParOf" srcId="{333A1088-737F-45CB-B68E-254E46348037}" destId="{AED2198E-93D5-4001-81B4-73124B309672}" srcOrd="15" destOrd="0" presId="urn:microsoft.com/office/officeart/2005/8/layout/target3"/>
    <dgm:cxn modelId="{068FF126-2BF2-43C6-B112-9426587D67CD}" type="presParOf" srcId="{333A1088-737F-45CB-B68E-254E46348037}" destId="{2BE915AB-18AA-4053-B92C-3BFC9ED204BB}" srcOrd="16" destOrd="0" presId="urn:microsoft.com/office/officeart/2005/8/layout/target3"/>
    <dgm:cxn modelId="{31B8AAD9-D518-4171-8B9F-1E8E0E52DCFC}" type="presParOf" srcId="{333A1088-737F-45CB-B68E-254E46348037}" destId="{6BB5E863-4638-4E1D-BFDE-399D028AC4ED}" srcOrd="17" destOrd="0" presId="urn:microsoft.com/office/officeart/2005/8/layout/target3"/>
    <dgm:cxn modelId="{0B3C7D22-C488-4736-9793-87D56D1F16D4}" type="presParOf" srcId="{333A1088-737F-45CB-B68E-254E46348037}" destId="{5A5FFA88-C948-4069-8E93-59FA12366E83}" srcOrd="18" destOrd="0" presId="urn:microsoft.com/office/officeart/2005/8/layout/target3"/>
    <dgm:cxn modelId="{BCAA64DD-AB98-453C-AFE3-87C1D16A10D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47726-E2FF-4026-9773-32360EDA9A39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FB28D-344D-49AB-A78C-3E67424BD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2067F-AAFC-465D-BF75-846C8BCFB2CA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56AD9-CF8D-47EB-96C5-D566B2C6A6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79DB6-9403-42EB-9A75-4974C9CD66DE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384B1-CC66-4826-840F-93BFF10FB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9C8C2-C29E-46EA-A38F-57EB3512993A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9DD39-2A47-45A9-B5F8-B563B0ECD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FADC7-E207-4619-BC3F-8A31DBC66DFD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FFBA9-37C4-446F-87EA-FE6324DD1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3FF54-1BBB-4151-AECD-EE6B655D7B54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496C4-A9AC-4631-9035-1ED4A8088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00D62-D064-4B06-81C2-D53F32F020EB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02484-0E57-430D-9B59-9ECF38C78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B450D-2B3D-4EC0-B0D9-E6145AA1B3CB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9C5C1-387B-4A92-B5B7-C236059A3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A7B1C-FA9B-4F25-B75F-9AFA9D64F4BF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0AB71-4AB4-4E1C-8D46-FCAE96D94D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5C3CD-1FD6-42C7-B6D5-D2908F7E52C9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5FB03-9274-4081-85DC-D6C895AFA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EB2A8-1011-413B-BB87-693CD55B19D2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84A0D-8F8D-4DB8-B475-0A43EB84F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1A432D-0F6C-4E6B-8472-8130B8E6C043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CBBB32-A584-4FCE-AC43-4CFB3F74E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                    HMOTNOST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813" y="1412875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únor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si</a:t>
                      </a:r>
                      <a:r>
                        <a:rPr lang="cs-CZ" sz="1800" baseline="0" dirty="0" smtClean="0"/>
                        <a:t> procvičí učivo o </a:t>
                      </a:r>
                    </a:p>
                    <a:p>
                      <a:r>
                        <a:rPr lang="cs-CZ" sz="1800" baseline="0" dirty="0" smtClean="0"/>
                        <a:t>hmotnosti, značce, jednotce, a </a:t>
                      </a:r>
                      <a:r>
                        <a:rPr lang="cs-CZ" sz="1800" baseline="0" smtClean="0"/>
                        <a:t>měření hmotnosti.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HMOTNOST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5363" name="Picture 2" descr="C:\Documents and Settings\Student\Local Settings\Temporary Internet Files\Content.IE5\U9TIWNMA\MC90023737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404813"/>
            <a:ext cx="2014538" cy="278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 descr="C:\Documents and Settings\Student\Local Settings\Temporary Internet Files\Content.IE5\3RNLJFTX\MC9002317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5463" y="3192463"/>
            <a:ext cx="1795462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JE HMOTNOST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Hmotnost je fyzikální veličina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PROČ ? </a:t>
            </a:r>
            <a:endParaRPr lang="cs-CZ" dirty="0"/>
          </a:p>
        </p:txBody>
      </p:sp>
      <p:sp>
        <p:nvSpPr>
          <p:cNvPr id="16387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Je to fyzikální veličina, protože ji můžeme měřit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579438" y="188913"/>
            <a:ext cx="8229600" cy="1143000"/>
          </a:xfrm>
        </p:spPr>
        <p:txBody>
          <a:bodyPr/>
          <a:lstStyle/>
          <a:p>
            <a:r>
              <a:rPr lang="cs-CZ" smtClean="0"/>
              <a:t>ČÍM MŮŽEME MĚŘIT HMOTNOST ?</a:t>
            </a:r>
          </a:p>
        </p:txBody>
      </p:sp>
      <p:sp>
        <p:nvSpPr>
          <p:cNvPr id="17410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hmotnost měříme váhami</a:t>
            </a:r>
          </a:p>
        </p:txBody>
      </p:sp>
      <p:sp>
        <p:nvSpPr>
          <p:cNvPr id="17411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- osobní</a:t>
            </a:r>
          </a:p>
          <a:p>
            <a:r>
              <a:rPr lang="cs-CZ" smtClean="0"/>
              <a:t>- laboratorní</a:t>
            </a:r>
          </a:p>
          <a:p>
            <a:r>
              <a:rPr lang="cs-CZ" smtClean="0"/>
              <a:t>- kuchyňská</a:t>
            </a:r>
          </a:p>
          <a:p>
            <a:r>
              <a:rPr lang="cs-CZ" smtClean="0"/>
              <a:t>- váha na auta</a:t>
            </a:r>
          </a:p>
          <a:p>
            <a:r>
              <a:rPr lang="cs-CZ" smtClean="0"/>
              <a:t>- váha v obchodě</a:t>
            </a:r>
          </a:p>
          <a:p>
            <a:r>
              <a:rPr lang="cs-CZ" smtClean="0"/>
              <a:t>- a jiné …..…..</a:t>
            </a:r>
          </a:p>
        </p:txBody>
      </p:sp>
      <p:pic>
        <p:nvPicPr>
          <p:cNvPr id="17412" name="Picture 2" descr="C:\Documents and Settings\Student\Local Settings\Temporary Internet Files\Content.IE5\U9TIWNMA\MC9002329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4240213"/>
            <a:ext cx="1692275" cy="206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3" descr="C:\Documents and Settings\Student\Local Settings\Temporary Internet Files\Content.IE5\TTIYBR1Q\MC9003356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5463" y="4754563"/>
            <a:ext cx="1584325" cy="1579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4" descr="C:\Documents and Settings\Student\Local Settings\Temporary Internet Files\Content.IE5\N5PIK6OH\MC9002375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5029200"/>
            <a:ext cx="1150937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5" descr="C:\Documents and Settings\Student\Local Settings\Temporary Internet Files\Content.IE5\3RNLJFTX\MC90034793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76600" y="2535238"/>
            <a:ext cx="1281113" cy="183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6" descr="C:\Documents and Settings\Student\Local Settings\Temporary Internet Files\Content.IE5\U9TIWNMA\MC90024129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64388" y="1504950"/>
            <a:ext cx="1524000" cy="123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7" descr="C:\Documents and Settings\Student\Local Settings\Temporary Internet Files\Content.IE5\TTIYBR1Q\MC90031219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879600" y="2706688"/>
            <a:ext cx="1252538" cy="111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JAKÁ JE ZNAČKA HMOTNOSTI ?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Značka hmotnosti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                                je malé 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  m                                           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m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                                      </a:t>
            </a:r>
            <a:r>
              <a:rPr lang="cs-CZ" sz="7200" dirty="0" smtClean="0">
                <a:solidFill>
                  <a:srgbClr val="92D050"/>
                </a:solidFill>
              </a:rPr>
              <a:t>m</a:t>
            </a:r>
            <a:endParaRPr lang="cs-CZ" dirty="0" smtClean="0">
              <a:solidFill>
                <a:srgbClr val="92D05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                      </a:t>
            </a:r>
            <a:r>
              <a:rPr lang="cs-CZ" dirty="0" smtClean="0">
                <a:solidFill>
                  <a:srgbClr val="FF0000"/>
                </a:solidFill>
              </a:rPr>
              <a:t>m  </a:t>
            </a:r>
            <a:r>
              <a:rPr lang="cs-CZ" dirty="0" smtClean="0"/>
              <a:t>                                          </a:t>
            </a:r>
            <a:r>
              <a:rPr lang="cs-CZ" dirty="0" err="1" smtClean="0">
                <a:solidFill>
                  <a:srgbClr val="7030A0"/>
                </a:solidFill>
              </a:rPr>
              <a:t>m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/>
              <a:t>JAKÁ JE HLAVNÍ JEDNOTKA HMOTNOSTI 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Hlavní jednotka hmotnosti je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400" dirty="0" smtClean="0">
                <a:solidFill>
                  <a:srgbClr val="FF0000"/>
                </a:solidFill>
              </a:rPr>
              <a:t>kg </a:t>
            </a:r>
            <a:r>
              <a:rPr lang="cs-CZ" dirty="0" smtClean="0"/>
              <a:t>                               </a:t>
            </a:r>
            <a:r>
              <a:rPr lang="cs-CZ" dirty="0" err="1" smtClean="0"/>
              <a:t>kg</a:t>
            </a:r>
            <a:r>
              <a:rPr lang="cs-CZ" dirty="0" smtClean="0"/>
              <a:t>                        </a:t>
            </a:r>
            <a:r>
              <a:rPr lang="cs-CZ" dirty="0" err="1" smtClean="0">
                <a:solidFill>
                  <a:srgbClr val="00B050"/>
                </a:solidFill>
              </a:rPr>
              <a:t>kg</a:t>
            </a:r>
            <a:endParaRPr lang="cs-CZ" dirty="0" smtClean="0">
              <a:solidFill>
                <a:srgbClr val="00B05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45720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</a:t>
            </a:r>
            <a:r>
              <a:rPr lang="cs-CZ" sz="4000" dirty="0" smtClean="0"/>
              <a:t>jeden kilogram</a:t>
            </a:r>
          </a:p>
          <a:p>
            <a:pPr marL="45720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/>
          </a:p>
          <a:p>
            <a:pPr marL="45720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kg  </a:t>
            </a:r>
            <a:r>
              <a:rPr lang="cs-CZ" sz="4000" dirty="0" smtClean="0"/>
              <a:t>              </a:t>
            </a:r>
            <a:r>
              <a:rPr lang="cs-CZ" sz="4000" dirty="0" err="1" smtClean="0">
                <a:solidFill>
                  <a:schemeClr val="accent6">
                    <a:lumMod val="75000"/>
                  </a:schemeClr>
                </a:solidFill>
              </a:rPr>
              <a:t>kg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dirty="0" smtClean="0"/>
              <a:t>                          </a:t>
            </a:r>
            <a:r>
              <a:rPr lang="cs-CZ" sz="6000" dirty="0" err="1" smtClean="0">
                <a:solidFill>
                  <a:srgbClr val="0070C0"/>
                </a:solidFill>
              </a:rPr>
              <a:t>kg</a:t>
            </a:r>
            <a:endParaRPr lang="cs-CZ" sz="6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/>
              <a:t>JAKÉ JSOU VEDLEJŠÍ JEDNOTKY HMOTNOSTI ?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vedlejší jednotky hmotnosti jsou</a:t>
            </a:r>
          </a:p>
          <a:p>
            <a:r>
              <a:rPr lang="cs-CZ" smtClean="0"/>
              <a:t>gram g</a:t>
            </a:r>
          </a:p>
          <a:p>
            <a:r>
              <a:rPr lang="cs-CZ" smtClean="0"/>
              <a:t>dekagram  dkg</a:t>
            </a:r>
          </a:p>
          <a:p>
            <a:r>
              <a:rPr lang="cs-CZ" smtClean="0"/>
              <a:t>metrický cent   q</a:t>
            </a:r>
          </a:p>
          <a:p>
            <a:r>
              <a:rPr lang="cs-CZ" smtClean="0"/>
              <a:t>tuna   t</a:t>
            </a:r>
          </a:p>
        </p:txBody>
      </p:sp>
      <p:sp>
        <p:nvSpPr>
          <p:cNvPr id="20483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decigram     dg</a:t>
            </a:r>
          </a:p>
          <a:p>
            <a:r>
              <a:rPr lang="cs-CZ" smtClean="0"/>
              <a:t>centigram   cg</a:t>
            </a:r>
          </a:p>
          <a:p>
            <a:r>
              <a:rPr lang="cs-CZ" smtClean="0"/>
              <a:t>miligram      mg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PŘEVODY JEDNOTEK HMOTNOSTI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1 t = 1000 kg</a:t>
            </a:r>
          </a:p>
          <a:p>
            <a:r>
              <a:rPr lang="cs-CZ" smtClean="0"/>
              <a:t>1 q = 100 kg</a:t>
            </a:r>
          </a:p>
          <a:p>
            <a:r>
              <a:rPr lang="cs-CZ" smtClean="0"/>
              <a:t>1 kg = 100 dkg</a:t>
            </a:r>
          </a:p>
          <a:p>
            <a:r>
              <a:rPr lang="cs-CZ" smtClean="0"/>
              <a:t>1 kg = 1000 g</a:t>
            </a:r>
          </a:p>
          <a:p>
            <a:r>
              <a:rPr lang="cs-CZ" smtClean="0"/>
              <a:t>1 dkg = 10g</a:t>
            </a:r>
          </a:p>
          <a:p>
            <a:endParaRPr lang="cs-CZ" smtClean="0"/>
          </a:p>
        </p:txBody>
      </p:sp>
      <p:sp>
        <p:nvSpPr>
          <p:cNvPr id="21507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1 g = 10 dg</a:t>
            </a:r>
          </a:p>
          <a:p>
            <a:r>
              <a:rPr lang="cs-CZ" smtClean="0"/>
              <a:t>1 g = 100 cg</a:t>
            </a:r>
          </a:p>
          <a:p>
            <a:r>
              <a:rPr lang="cs-CZ" smtClean="0"/>
              <a:t>1 g = 1000 mg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choběžník 4"/>
          <p:cNvSpPr/>
          <p:nvPr/>
        </p:nvSpPr>
        <p:spPr>
          <a:xfrm rot="10800000">
            <a:off x="4478338" y="3689350"/>
            <a:ext cx="287337" cy="574675"/>
          </a:xfrm>
          <a:prstGeom prst="trapezoid">
            <a:avLst>
              <a:gd name="adj" fmla="val 5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508125" y="1547813"/>
            <a:ext cx="554513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905250" y="1547813"/>
            <a:ext cx="612775" cy="3313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52813" y="4197350"/>
            <a:ext cx="1655762" cy="663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3" name="TextovéPole 8"/>
          <p:cNvSpPr txBox="1">
            <a:spLocks noChangeArrowheads="1"/>
          </p:cNvSpPr>
          <p:nvPr/>
        </p:nvSpPr>
        <p:spPr bwMode="auto">
          <a:xfrm>
            <a:off x="3992563" y="4408488"/>
            <a:ext cx="5762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0</a:t>
            </a:r>
          </a:p>
        </p:txBody>
      </p:sp>
      <p:sp>
        <p:nvSpPr>
          <p:cNvPr id="10" name="Rovnoramenný trojúhelník 9"/>
          <p:cNvSpPr/>
          <p:nvPr/>
        </p:nvSpPr>
        <p:spPr>
          <a:xfrm rot="3707824">
            <a:off x="6406357" y="5009356"/>
            <a:ext cx="576262" cy="504825"/>
          </a:xfrm>
          <a:prstGeom prst="triangle">
            <a:avLst>
              <a:gd name="adj" fmla="val 51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3707824">
            <a:off x="2015332" y="4987131"/>
            <a:ext cx="576262" cy="504825"/>
          </a:xfrm>
          <a:prstGeom prst="triangle">
            <a:avLst>
              <a:gd name="adj" fmla="val 51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584325" y="4860925"/>
            <a:ext cx="5688013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671888" y="4721225"/>
            <a:ext cx="1079500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2016125" y="1547813"/>
            <a:ext cx="0" cy="216058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335713" y="1547813"/>
            <a:ext cx="0" cy="216058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Ohnutý pruh 15"/>
          <p:cNvSpPr/>
          <p:nvPr/>
        </p:nvSpPr>
        <p:spPr>
          <a:xfrm rot="5400000">
            <a:off x="1438276" y="2519362"/>
            <a:ext cx="1154112" cy="1223963"/>
          </a:xfrm>
          <a:prstGeom prst="blockArc">
            <a:avLst>
              <a:gd name="adj1" fmla="val 15919094"/>
              <a:gd name="adj2" fmla="val 5568009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ý pruh 16"/>
          <p:cNvSpPr/>
          <p:nvPr/>
        </p:nvSpPr>
        <p:spPr>
          <a:xfrm rot="5400000">
            <a:off x="5759451" y="2519362"/>
            <a:ext cx="1154112" cy="1223963"/>
          </a:xfrm>
          <a:prstGeom prst="blockArc">
            <a:avLst>
              <a:gd name="adj1" fmla="val 15919094"/>
              <a:gd name="adj2" fmla="val 5568009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211638" y="1547813"/>
            <a:ext cx="0" cy="2808287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9" name="Rovnoramenný trojúhelník 18"/>
          <p:cNvSpPr/>
          <p:nvPr/>
        </p:nvSpPr>
        <p:spPr>
          <a:xfrm rot="10800000">
            <a:off x="3941763" y="4264025"/>
            <a:ext cx="576262" cy="288925"/>
          </a:xfrm>
          <a:prstGeom prst="triangl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3540125" y="4211638"/>
            <a:ext cx="0" cy="287337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17925" y="4184650"/>
            <a:ext cx="0" cy="287338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844925" y="4197350"/>
            <a:ext cx="0" cy="287338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608513" y="4186238"/>
            <a:ext cx="0" cy="287337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765675" y="4211638"/>
            <a:ext cx="0" cy="287337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895850" y="4197350"/>
            <a:ext cx="0" cy="287338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08513" y="1547813"/>
            <a:ext cx="0" cy="216058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016125" y="2268538"/>
            <a:ext cx="1008063" cy="43180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3024188" y="3006725"/>
            <a:ext cx="968375" cy="68262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211638" y="1970088"/>
            <a:ext cx="879475" cy="290512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06925" y="3130550"/>
            <a:ext cx="828675" cy="55880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1508125" y="3708400"/>
            <a:ext cx="2163763" cy="101282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011988" y="5103813"/>
            <a:ext cx="346075" cy="157162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1116013" y="5148263"/>
            <a:ext cx="1184275" cy="19685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4279900" y="4330700"/>
            <a:ext cx="2308225" cy="1014413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559" name="TextovéPole 38"/>
          <p:cNvSpPr txBox="1">
            <a:spLocks noChangeArrowheads="1"/>
          </p:cNvSpPr>
          <p:nvPr/>
        </p:nvSpPr>
        <p:spPr bwMode="auto">
          <a:xfrm>
            <a:off x="5143500" y="1085850"/>
            <a:ext cx="1868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rameno</a:t>
            </a:r>
          </a:p>
        </p:txBody>
      </p:sp>
      <p:sp>
        <p:nvSpPr>
          <p:cNvPr id="22560" name="TextovéPole 39"/>
          <p:cNvSpPr txBox="1">
            <a:spLocks noChangeArrowheads="1"/>
          </p:cNvSpPr>
          <p:nvPr/>
        </p:nvSpPr>
        <p:spPr bwMode="auto">
          <a:xfrm>
            <a:off x="2754313" y="2603500"/>
            <a:ext cx="11509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misky</a:t>
            </a:r>
          </a:p>
        </p:txBody>
      </p:sp>
      <p:sp>
        <p:nvSpPr>
          <p:cNvPr id="22561" name="TextovéPole 40"/>
          <p:cNvSpPr txBox="1">
            <a:spLocks noChangeArrowheads="1"/>
          </p:cNvSpPr>
          <p:nvPr/>
        </p:nvSpPr>
        <p:spPr bwMode="auto">
          <a:xfrm>
            <a:off x="2260600" y="3627438"/>
            <a:ext cx="2390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sloupek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6588125" y="4000500"/>
            <a:ext cx="206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aretační  šroub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7429500" y="5103813"/>
            <a:ext cx="1152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deska</a:t>
            </a:r>
          </a:p>
        </p:txBody>
      </p:sp>
      <p:sp>
        <p:nvSpPr>
          <p:cNvPr id="22564" name="TextovéPole 46"/>
          <p:cNvSpPr txBox="1">
            <a:spLocks noChangeArrowheads="1"/>
          </p:cNvSpPr>
          <p:nvPr/>
        </p:nvSpPr>
        <p:spPr bwMode="auto">
          <a:xfrm>
            <a:off x="5091113" y="1900238"/>
            <a:ext cx="1497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jazýček</a:t>
            </a:r>
          </a:p>
        </p:txBody>
      </p:sp>
      <p:sp>
        <p:nvSpPr>
          <p:cNvPr id="22565" name="TextovéPole 48"/>
          <p:cNvSpPr txBox="1">
            <a:spLocks noChangeArrowheads="1"/>
          </p:cNvSpPr>
          <p:nvPr/>
        </p:nvSpPr>
        <p:spPr bwMode="auto">
          <a:xfrm>
            <a:off x="5049838" y="3624263"/>
            <a:ext cx="1670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olovnice</a:t>
            </a:r>
          </a:p>
        </p:txBody>
      </p:sp>
      <p:sp>
        <p:nvSpPr>
          <p:cNvPr id="22566" name="Obdélník 53"/>
          <p:cNvSpPr>
            <a:spLocks noChangeArrowheads="1"/>
          </p:cNvSpPr>
          <p:nvPr/>
        </p:nvSpPr>
        <p:spPr bwMode="auto">
          <a:xfrm>
            <a:off x="468313" y="3505200"/>
            <a:ext cx="1244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stupnice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92075" y="5103813"/>
            <a:ext cx="1854200" cy="46196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stavěcí šroub</a:t>
            </a:r>
            <a:endParaRPr lang="cs-CZ" sz="2400" dirty="0"/>
          </a:p>
        </p:txBody>
      </p:sp>
      <p:sp>
        <p:nvSpPr>
          <p:cNvPr id="22568" name="Nadpis 56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mtClean="0"/>
              <a:t>ROVNORAMENNÉ VÁHY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POSTUP PŘI MĚŘENÍ HMOTNOSTI NA ROVNORAMENNÝCH VAHÁCH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1) Misky na břity</a:t>
            </a:r>
          </a:p>
          <a:p>
            <a:r>
              <a:rPr lang="cs-CZ" smtClean="0"/>
              <a:t>2) Rovnoběžná poloha váhy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(pomůcky: 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olovnice, stavěcí šrouby, libela)</a:t>
            </a:r>
          </a:p>
          <a:p>
            <a:r>
              <a:rPr lang="cs-CZ" smtClean="0"/>
              <a:t>3) Na </a:t>
            </a: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LEVOU MISKU </a:t>
            </a:r>
            <a:r>
              <a:rPr lang="cs-CZ" smtClean="0">
                <a:solidFill>
                  <a:srgbClr val="000000"/>
                </a:solidFill>
              </a:rPr>
              <a:t>-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mtClean="0">
                <a:solidFill>
                  <a:srgbClr val="000000"/>
                </a:solidFill>
              </a:rPr>
              <a:t>TĚLESO</a:t>
            </a:r>
          </a:p>
          <a:p>
            <a:r>
              <a:rPr lang="cs-CZ" smtClean="0">
                <a:solidFill>
                  <a:srgbClr val="000000"/>
                </a:solidFill>
              </a:rPr>
              <a:t>4) Na </a:t>
            </a: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PRAVOU MISKU </a:t>
            </a:r>
            <a:r>
              <a:rPr lang="cs-CZ" smtClean="0"/>
              <a:t>- závaží</a:t>
            </a:r>
          </a:p>
          <a:p>
            <a:r>
              <a:rPr lang="cs-CZ" smtClean="0">
                <a:solidFill>
                  <a:srgbClr val="000000"/>
                </a:solidFill>
              </a:rPr>
              <a:t>5) Určení hmotnosti tělesa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mtClean="0">
                <a:solidFill>
                  <a:srgbClr val="000000"/>
                </a:solidFill>
              </a:rPr>
              <a:t>- hmotnost  tělesa se rovná hmotnosti závaží</a:t>
            </a:r>
          </a:p>
          <a:p>
            <a:r>
              <a:rPr lang="cs-CZ" smtClean="0">
                <a:solidFill>
                  <a:srgbClr val="000000"/>
                </a:solidFill>
              </a:rPr>
              <a:t>6) Zapíšeme hmotnost m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 = </a:t>
            </a:r>
            <a:r>
              <a:rPr lang="en-US" smtClean="0">
                <a:solidFill>
                  <a:srgbClr val="000000"/>
                </a:solidFill>
                <a:latin typeface="Arial" charset="0"/>
                <a:cs typeface="Arial" charset="0"/>
              </a:rPr>
              <a:t>———</a:t>
            </a:r>
            <a:r>
              <a:rPr lang="cs-CZ" smtClean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mtClean="0">
                <a:solidFill>
                  <a:srgbClr val="000000"/>
                </a:solidFill>
              </a:rPr>
              <a:t>kg</a:t>
            </a:r>
          </a:p>
        </p:txBody>
      </p:sp>
      <p:pic>
        <p:nvPicPr>
          <p:cNvPr id="23555" name="Picture 2" descr="C:\Documents and Settings\Student\Local Settings\Temporary Internet Files\Content.IE5\N5PIK6OH\MC9003348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1989138"/>
            <a:ext cx="1019175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 PRACUJEME SE ZÁVÁŽÍM?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</a:t>
            </a:r>
            <a:endParaRPr lang="cs-CZ" dirty="0"/>
          </a:p>
        </p:txBody>
      </p:sp>
      <p:sp>
        <p:nvSpPr>
          <p:cNvPr id="24579" name="Zástupný symbol pro obsah 1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b="1" smtClean="0"/>
              <a:t>Závaží bereme vždy pinzetou!!!!</a:t>
            </a:r>
          </a:p>
        </p:txBody>
      </p:sp>
      <p:grpSp>
        <p:nvGrpSpPr>
          <p:cNvPr id="24580" name="Skupina 6"/>
          <p:cNvGrpSpPr>
            <a:grpSpLocks/>
          </p:cNvGrpSpPr>
          <p:nvPr/>
        </p:nvGrpSpPr>
        <p:grpSpPr bwMode="auto">
          <a:xfrm>
            <a:off x="966788" y="5118100"/>
            <a:ext cx="247650" cy="465138"/>
            <a:chOff x="0" y="0"/>
            <a:chExt cx="247650" cy="466478"/>
          </a:xfrm>
        </p:grpSpPr>
        <p:sp>
          <p:nvSpPr>
            <p:cNvPr id="8" name="Obdélník 7"/>
            <p:cNvSpPr/>
            <p:nvPr/>
          </p:nvSpPr>
          <p:spPr>
            <a:xfrm>
              <a:off x="0" y="95524"/>
              <a:ext cx="247650" cy="370954"/>
            </a:xfrm>
            <a:prstGeom prst="rect">
              <a:avLst/>
            </a:prstGeom>
            <a:solidFill>
              <a:sysClr val="window" lastClr="FFFFFF"/>
            </a:solidFill>
            <a:ln w="25400" cap="flat" cmpd="sng" algn="ctr">
              <a:solidFill>
                <a:srgbClr val="8064A2"/>
              </a:solidFill>
              <a:prstDash val="solid"/>
            </a:ln>
            <a:effectLst/>
          </p:spPr>
          <p:txBody>
            <a:bodyPr anchor="ctr"/>
            <a:lstStyle/>
            <a:p>
              <a:pPr fontAlgn="auto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defRPr/>
              </a:pPr>
              <a:r>
                <a:rPr lang="cs-CZ" sz="800" kern="0" dirty="0">
                  <a:solidFill>
                    <a:sysClr val="windowText" lastClr="000000"/>
                  </a:solidFill>
                  <a:latin typeface="Times New Roman"/>
                  <a:ea typeface="Calibri"/>
                </a:rPr>
                <a:t>1</a:t>
              </a:r>
              <a:endParaRPr lang="cs-CZ" sz="1200" kern="0" dirty="0">
                <a:solidFill>
                  <a:sysClr val="windowText" lastClr="000000"/>
                </a:solidFill>
                <a:latin typeface="Times New Roman"/>
                <a:ea typeface="Calibri"/>
              </a:endParaRPr>
            </a:p>
          </p:txBody>
        </p:sp>
        <p:sp>
          <p:nvSpPr>
            <p:cNvPr id="9" name="Ovál 8"/>
            <p:cNvSpPr/>
            <p:nvPr/>
          </p:nvSpPr>
          <p:spPr>
            <a:xfrm>
              <a:off x="34925" y="0"/>
              <a:ext cx="161925" cy="95524"/>
            </a:xfrm>
            <a:prstGeom prst="ellipse">
              <a:avLst/>
            </a:prstGeom>
            <a:solidFill>
              <a:sysClr val="window" lastClr="FFFFFF"/>
            </a:solidFill>
            <a:ln w="25400" cap="flat" cmpd="sng" algn="ctr">
              <a:solidFill>
                <a:srgbClr val="8064A2"/>
              </a:solidFill>
              <a:prstDash val="solid"/>
            </a:ln>
            <a:effectLst/>
          </p:spPr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kern="0">
                <a:solidFill>
                  <a:sysClr val="windowText" lastClr="000000"/>
                </a:solidFill>
                <a:latin typeface="Calibri"/>
              </a:endParaRPr>
            </a:p>
          </p:txBody>
        </p:sp>
      </p:grpSp>
      <p:grpSp>
        <p:nvGrpSpPr>
          <p:cNvPr id="24581" name="Skupina 9"/>
          <p:cNvGrpSpPr>
            <a:grpSpLocks/>
          </p:cNvGrpSpPr>
          <p:nvPr/>
        </p:nvGrpSpPr>
        <p:grpSpPr bwMode="auto">
          <a:xfrm>
            <a:off x="2127250" y="3536950"/>
            <a:ext cx="714375" cy="584200"/>
            <a:chOff x="0" y="0"/>
            <a:chExt cx="714375" cy="585355"/>
          </a:xfrm>
        </p:grpSpPr>
        <p:sp>
          <p:nvSpPr>
            <p:cNvPr id="11" name="Obdélník 10"/>
            <p:cNvSpPr/>
            <p:nvPr/>
          </p:nvSpPr>
          <p:spPr>
            <a:xfrm>
              <a:off x="0" y="167018"/>
              <a:ext cx="714375" cy="418337"/>
            </a:xfrm>
            <a:prstGeom prst="rect">
              <a:avLst/>
            </a:prstGeom>
            <a:solidFill>
              <a:sysClr val="window" lastClr="FFFFFF"/>
            </a:solidFill>
            <a:ln w="25400" cap="flat" cmpd="sng" algn="ctr">
              <a:solidFill>
                <a:srgbClr val="8064A2"/>
              </a:solidFill>
              <a:prstDash val="solid"/>
            </a:ln>
            <a:effectLst/>
          </p:spPr>
          <p:txBody>
            <a:bodyPr anchor="ctr"/>
            <a:lstStyle/>
            <a:p>
              <a:pPr algn="ctr" fontAlgn="auto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defRPr/>
              </a:pPr>
              <a:r>
                <a:rPr lang="cs-CZ" sz="1600" kern="0">
                  <a:solidFill>
                    <a:sysClr val="windowText" lastClr="000000"/>
                  </a:solidFill>
                  <a:latin typeface="Times New Roman"/>
                  <a:ea typeface="Calibri"/>
                </a:rPr>
                <a:t>20</a:t>
              </a:r>
              <a:endParaRPr lang="cs-CZ" sz="1200" kern="0">
                <a:solidFill>
                  <a:sysClr val="windowText" lastClr="000000"/>
                </a:solidFill>
                <a:latin typeface="Times New Roman"/>
                <a:ea typeface="Calibri"/>
              </a:endParaRPr>
            </a:p>
          </p:txBody>
        </p:sp>
        <p:sp>
          <p:nvSpPr>
            <p:cNvPr id="12" name="Ovál 11"/>
            <p:cNvSpPr/>
            <p:nvPr/>
          </p:nvSpPr>
          <p:spPr>
            <a:xfrm>
              <a:off x="273050" y="0"/>
              <a:ext cx="190500" cy="162245"/>
            </a:xfrm>
            <a:prstGeom prst="ellipse">
              <a:avLst/>
            </a:prstGeom>
            <a:solidFill>
              <a:sysClr val="window" lastClr="FFFFFF"/>
            </a:solidFill>
            <a:ln w="25400" cap="flat" cmpd="sng" algn="ctr">
              <a:solidFill>
                <a:srgbClr val="8064A2"/>
              </a:solidFill>
              <a:prstDash val="solid"/>
            </a:ln>
            <a:effectLst/>
          </p:spPr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kern="0">
                <a:solidFill>
                  <a:sysClr val="windowText" lastClr="000000"/>
                </a:solidFill>
                <a:latin typeface="Calibri"/>
              </a:endParaRPr>
            </a:p>
          </p:txBody>
        </p:sp>
      </p:grpSp>
      <p:sp>
        <p:nvSpPr>
          <p:cNvPr id="4" name="Obdélník 3"/>
          <p:cNvSpPr/>
          <p:nvPr/>
        </p:nvSpPr>
        <p:spPr>
          <a:xfrm>
            <a:off x="865188" y="2492375"/>
            <a:ext cx="754062" cy="7921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62038" y="2349500"/>
            <a:ext cx="341312" cy="142875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01888" y="1989138"/>
            <a:ext cx="946150" cy="71913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500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2497138" y="1628775"/>
            <a:ext cx="779462" cy="360363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44788" y="4824413"/>
            <a:ext cx="1152525" cy="105251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1kg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3033713" y="4452938"/>
            <a:ext cx="574675" cy="369887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ZAPIŠ SI:</a:t>
            </a:r>
          </a:p>
        </p:txBody>
      </p:sp>
      <p:sp>
        <p:nvSpPr>
          <p:cNvPr id="2560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hmotnost je fyzikální veličina</a:t>
            </a:r>
          </a:p>
          <a:p>
            <a:r>
              <a:rPr lang="cs-CZ" sz="2800" smtClean="0"/>
              <a:t>značka hmotnosti je malé m</a:t>
            </a:r>
          </a:p>
          <a:p>
            <a:r>
              <a:rPr lang="cs-CZ" sz="2800" smtClean="0"/>
              <a:t>hlavní jednotka hmotnosti je jeden kilogram kg</a:t>
            </a:r>
          </a:p>
          <a:p>
            <a:r>
              <a:rPr lang="cs-CZ" sz="2800" smtClean="0"/>
              <a:t>vedlejší jednotky hmotnosti jsou dekagram, gram,       decigram, centigram, miligram, metrický cent, tuna</a:t>
            </a:r>
          </a:p>
          <a:p>
            <a:r>
              <a:rPr lang="cs-CZ" sz="2800" smtClean="0"/>
              <a:t>hmotnost změříme váhou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KONEC PREZENTACE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POUŽITÉ ZDROJE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Klipart MS Office 2010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259</Words>
  <Application>Microsoft Office PowerPoint</Application>
  <PresentationFormat>Předvádění na obrazovce (4:3)</PresentationFormat>
  <Paragraphs>110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Calibri</vt:lpstr>
      <vt:lpstr>Arial</vt:lpstr>
      <vt:lpstr>Times New Roman</vt:lpstr>
      <vt:lpstr>Motiv systému Office</vt:lpstr>
      <vt:lpstr>Snímek 1</vt:lpstr>
      <vt:lpstr>Snímek 2</vt:lpstr>
      <vt:lpstr>HMOTNOST</vt:lpstr>
      <vt:lpstr>CO JE HMOTNOST</vt:lpstr>
      <vt:lpstr>ČÍM MŮŽEME MĚŘIT HMOTNOST ?</vt:lpstr>
      <vt:lpstr>JAKÁ JE ZNAČKA HMOTNOSTI ?</vt:lpstr>
      <vt:lpstr>JAKÁ JE HLAVNÍ JEDNOTKA HMOTNOSTI  ?</vt:lpstr>
      <vt:lpstr>JAKÉ JSOU VEDLEJŠÍ JEDNOTKY HMOTNOSTI ?</vt:lpstr>
      <vt:lpstr>PŘEVODY JEDNOTEK HMOTNOSTI </vt:lpstr>
      <vt:lpstr>ROVNORAMENNÉ VÁHY</vt:lpstr>
      <vt:lpstr>POSTUP PŘI MĚŘENÍ HMOTNOSTI NA ROVNORAMENNÝCH VAHÁCH</vt:lpstr>
      <vt:lpstr>JAK PRACUJEME SE ZÁVÁŽÍM?</vt:lpstr>
      <vt:lpstr>ZAPIŠ SI:</vt:lpstr>
      <vt:lpstr>KONEC PREZENTACE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HMOTNOST</dc:title>
  <dc:creator>XXX</dc:creator>
  <cp:lastModifiedBy>SlamovaLi</cp:lastModifiedBy>
  <cp:revision>24</cp:revision>
  <dcterms:created xsi:type="dcterms:W3CDTF">2012-03-31T18:05:00Z</dcterms:created>
  <dcterms:modified xsi:type="dcterms:W3CDTF">2012-06-05T05:24:01Z</dcterms:modified>
</cp:coreProperties>
</file>