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250" autoAdjust="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6A3CA3-AFD6-4CF9-9417-A11899FADAF3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483C417-4C74-41F9-9613-2A4999FF6B23}">
      <dgm:prSet phldrT="[Text]"/>
      <dgm:spPr/>
      <dgm:t>
        <a:bodyPr/>
        <a:lstStyle/>
        <a:p>
          <a:r>
            <a:rPr lang="cs-CZ" dirty="0" smtClean="0"/>
            <a:t>POJEM</a:t>
          </a:r>
          <a:endParaRPr lang="cs-CZ" dirty="0"/>
        </a:p>
      </dgm:t>
    </dgm:pt>
    <dgm:pt modelId="{C258E0DF-2F75-4E75-B16D-76647D973BAC}" type="parTrans" cxnId="{47C4487D-9132-40EA-96F5-B478F5494F6C}">
      <dgm:prSet/>
      <dgm:spPr/>
      <dgm:t>
        <a:bodyPr/>
        <a:lstStyle/>
        <a:p>
          <a:endParaRPr lang="cs-CZ"/>
        </a:p>
      </dgm:t>
    </dgm:pt>
    <dgm:pt modelId="{F63CB48D-5BBA-47C4-B2DE-EE8C595B2CBC}" type="sibTrans" cxnId="{47C4487D-9132-40EA-96F5-B478F5494F6C}">
      <dgm:prSet/>
      <dgm:spPr/>
      <dgm:t>
        <a:bodyPr/>
        <a:lstStyle/>
        <a:p>
          <a:endParaRPr lang="cs-CZ"/>
        </a:p>
      </dgm:t>
    </dgm:pt>
    <dgm:pt modelId="{3367A8E0-BC46-4306-9326-63CA85DEA13C}">
      <dgm:prSet phldrT="[Text]"/>
      <dgm:spPr/>
      <dgm:t>
        <a:bodyPr/>
        <a:lstStyle/>
        <a:p>
          <a:r>
            <a:rPr lang="cs-CZ" dirty="0" smtClean="0"/>
            <a:t>OBSAH</a:t>
          </a:r>
          <a:endParaRPr lang="cs-CZ" dirty="0"/>
        </a:p>
      </dgm:t>
    </dgm:pt>
    <dgm:pt modelId="{75CEEE3D-DD6C-4837-953C-BBE05769758B}" type="parTrans" cxnId="{595C197A-D017-42D8-9C4D-D16E2DE39B8B}">
      <dgm:prSet/>
      <dgm:spPr/>
      <dgm:t>
        <a:bodyPr/>
        <a:lstStyle/>
        <a:p>
          <a:endParaRPr lang="cs-CZ"/>
        </a:p>
      </dgm:t>
    </dgm:pt>
    <dgm:pt modelId="{3D1096AE-18E4-424F-B717-E61E484E2418}" type="sibTrans" cxnId="{595C197A-D017-42D8-9C4D-D16E2DE39B8B}">
      <dgm:prSet/>
      <dgm:spPr/>
      <dgm:t>
        <a:bodyPr/>
        <a:lstStyle/>
        <a:p>
          <a:endParaRPr lang="cs-CZ"/>
        </a:p>
      </dgm:t>
    </dgm:pt>
    <dgm:pt modelId="{4CF15B86-9E62-4323-BD02-5730248493A6}" type="pres">
      <dgm:prSet presAssocID="{676A3CA3-AFD6-4CF9-9417-A11899FADAF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4226DFC-7E86-4632-84D5-E78131E28E1F}" type="pres">
      <dgm:prSet presAssocID="{D483C417-4C74-41F9-9613-2A4999FF6B23}" presName="arrow" presStyleLbl="node1" presStyleIdx="0" presStyleCnt="2" custRadScaleRad="132747" custRadScaleInc="-178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FDF8BF-6A34-4FB7-BDD0-687A38B39CD3}" type="pres">
      <dgm:prSet presAssocID="{3367A8E0-BC46-4306-9326-63CA85DEA13C}" presName="arrow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7C4487D-9132-40EA-96F5-B478F5494F6C}" srcId="{676A3CA3-AFD6-4CF9-9417-A11899FADAF3}" destId="{D483C417-4C74-41F9-9613-2A4999FF6B23}" srcOrd="0" destOrd="0" parTransId="{C258E0DF-2F75-4E75-B16D-76647D973BAC}" sibTransId="{F63CB48D-5BBA-47C4-B2DE-EE8C595B2CBC}"/>
    <dgm:cxn modelId="{051CFE41-04B2-4DEA-B90E-D7A1E5B21C4B}" type="presOf" srcId="{D483C417-4C74-41F9-9613-2A4999FF6B23}" destId="{B4226DFC-7E86-4632-84D5-E78131E28E1F}" srcOrd="0" destOrd="0" presId="urn:microsoft.com/office/officeart/2005/8/layout/arrow5"/>
    <dgm:cxn modelId="{631A8752-7E84-4887-914D-64BB90DE8FF3}" type="presOf" srcId="{676A3CA3-AFD6-4CF9-9417-A11899FADAF3}" destId="{4CF15B86-9E62-4323-BD02-5730248493A6}" srcOrd="0" destOrd="0" presId="urn:microsoft.com/office/officeart/2005/8/layout/arrow5"/>
    <dgm:cxn modelId="{B083A42C-D9FA-42F8-B813-4830116B532A}" type="presOf" srcId="{3367A8E0-BC46-4306-9326-63CA85DEA13C}" destId="{B7FDF8BF-6A34-4FB7-BDD0-687A38B39CD3}" srcOrd="0" destOrd="0" presId="urn:microsoft.com/office/officeart/2005/8/layout/arrow5"/>
    <dgm:cxn modelId="{595C197A-D017-42D8-9C4D-D16E2DE39B8B}" srcId="{676A3CA3-AFD6-4CF9-9417-A11899FADAF3}" destId="{3367A8E0-BC46-4306-9326-63CA85DEA13C}" srcOrd="1" destOrd="0" parTransId="{75CEEE3D-DD6C-4837-953C-BBE05769758B}" sibTransId="{3D1096AE-18E4-424F-B717-E61E484E2418}"/>
    <dgm:cxn modelId="{2780913C-2BB2-4136-A426-E7E7C0E0B9B3}" type="presParOf" srcId="{4CF15B86-9E62-4323-BD02-5730248493A6}" destId="{B4226DFC-7E86-4632-84D5-E78131E28E1F}" srcOrd="0" destOrd="0" presId="urn:microsoft.com/office/officeart/2005/8/layout/arrow5"/>
    <dgm:cxn modelId="{5B669ACD-463E-4C26-94EF-1BDD166EC9E6}" type="presParOf" srcId="{4CF15B86-9E62-4323-BD02-5730248493A6}" destId="{B7FDF8BF-6A34-4FB7-BDD0-687A38B39CD3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226DFC-7E86-4632-84D5-E78131E28E1F}">
      <dsp:nvSpPr>
        <dsp:cNvPr id="0" name=""/>
        <dsp:cNvSpPr/>
      </dsp:nvSpPr>
      <dsp:spPr>
        <a:xfrm rot="16200000">
          <a:off x="0" y="787"/>
          <a:ext cx="2751292" cy="275129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POJEM</a:t>
          </a:r>
          <a:endParaRPr lang="cs-CZ" sz="4400" kern="1200" dirty="0"/>
        </a:p>
      </dsp:txBody>
      <dsp:txXfrm rot="5400000">
        <a:off x="0" y="688610"/>
        <a:ext cx="2269816" cy="1375646"/>
      </dsp:txXfrm>
    </dsp:sp>
    <dsp:sp modelId="{B7FDF8BF-6A34-4FB7-BDD0-687A38B39CD3}">
      <dsp:nvSpPr>
        <dsp:cNvPr id="0" name=""/>
        <dsp:cNvSpPr/>
      </dsp:nvSpPr>
      <dsp:spPr>
        <a:xfrm rot="5400000">
          <a:off x="2888404" y="393"/>
          <a:ext cx="2751292" cy="275129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2928" tIns="312928" rIns="312928" bIns="312928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OBSAH</a:t>
          </a:r>
          <a:endParaRPr lang="cs-CZ" sz="4400" kern="1200" dirty="0"/>
        </a:p>
      </dsp:txBody>
      <dsp:txXfrm rot="-5400000">
        <a:off x="3369880" y="688216"/>
        <a:ext cx="2269816" cy="13756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407503-2CAA-4D9E-A1A1-5543893DDF55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253E36-B161-4DA3-B694-FFC30BDB7D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37585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253E36-B161-4DA3-B694-FFC30BDB7D1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9229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048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933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341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048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711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7154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244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107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442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7592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693-EF44-4FA0-9AD5-EB7B33A2DC5C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7457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A96693-EF44-4FA0-9AD5-EB7B33A2DC5C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D084A-E8CB-449B-8B12-A118D1BD8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657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6066852"/>
              </p:ext>
            </p:extLst>
          </p:nvPr>
        </p:nvGraphicFramePr>
        <p:xfrm>
          <a:off x="1665288" y="2414588"/>
          <a:ext cx="5813425" cy="3657917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2943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40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Radka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Škulaviková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11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VY_32_Inovace_3453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Sloupek jako novinářský žánr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9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Sloupek jako novinářský žánr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Mladý žurnalista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8.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Materiál je určen pro volitelný předmět mladý žurnalista. Seznamuje žáky s novinářským žánrem – sloupkem, jeho stavbou a obsahem. Dává prostor pro diskusi, tou přispívá k rozvoji komunikační a mediální výchovy. Žák má prostor i pro řešení úkolů.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Umí vysvětlit pojem sloupek. Zná jeho přední tvůrce. Vyhledá sloupek v novinách. Řeší úkoly v závěru prezentace.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7599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rot="20106906">
            <a:off x="187805" y="1553857"/>
            <a:ext cx="777238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 Black" pitchFamily="34" charset="0"/>
              </a:rPr>
              <a:t>Sloupek jako </a:t>
            </a:r>
          </a:p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Arial Black" pitchFamily="34" charset="0"/>
              </a:rPr>
              <a:t>Novinářský žánr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  <a:latin typeface="Arial Black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7" y="7640"/>
            <a:ext cx="2232248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145134870"/>
              </p:ext>
            </p:extLst>
          </p:nvPr>
        </p:nvGraphicFramePr>
        <p:xfrm>
          <a:off x="2328196" y="3789040"/>
          <a:ext cx="5640288" cy="2752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28426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u="sng" dirty="0" smtClean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NOVINÁŘSKÝ SLOUPEK - POJEM</a:t>
            </a:r>
            <a:endParaRPr lang="cs-CZ" sz="2800" u="sng" dirty="0">
              <a:solidFill>
                <a:schemeClr val="accent4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54006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=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literární </a:t>
            </a:r>
            <a:r>
              <a:rPr lang="cs-CZ" sz="2400" dirty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útvar novinářské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prózy</a:t>
            </a:r>
          </a:p>
          <a:p>
            <a:endParaRPr lang="cs-CZ" sz="2400" dirty="0">
              <a:solidFill>
                <a:schemeClr val="accent4">
                  <a:lumMod val="50000"/>
                </a:schemeClr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400" dirty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=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 vtipná časová úvaha psaná </a:t>
            </a:r>
            <a:r>
              <a:rPr lang="cs-CZ" sz="2400" dirty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vytříbeným stylem a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zalomená </a:t>
            </a:r>
            <a:r>
              <a:rPr lang="cs-CZ" sz="2400" dirty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do jednoho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sloupce</a:t>
            </a:r>
          </a:p>
          <a:p>
            <a:endParaRPr lang="cs-CZ" sz="2400" b="1" dirty="0">
              <a:solidFill>
                <a:schemeClr val="accent4">
                  <a:lumMod val="50000"/>
                </a:schemeClr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=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je </a:t>
            </a:r>
            <a:r>
              <a:rPr lang="cs-CZ" sz="2400" dirty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zpravidla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psán 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kurzívou, je tištěn v politické části novin</a:t>
            </a:r>
            <a:endParaRPr lang="cs-CZ" sz="2400" dirty="0" smtClean="0">
              <a:solidFill>
                <a:schemeClr val="accent4">
                  <a:lumMod val="50000"/>
                </a:schemeClr>
              </a:solidFill>
              <a:latin typeface="Arial Black" pitchFamily="34" charset="0"/>
            </a:endParaRPr>
          </a:p>
          <a:p>
            <a:pPr marL="0" indent="0">
              <a:buNone/>
            </a:pPr>
            <a:endParaRPr lang="cs-CZ" sz="2400" dirty="0">
              <a:solidFill>
                <a:schemeClr val="accent4">
                  <a:lumMod val="50000"/>
                </a:schemeClr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= obdoba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fejetonu, je ale kratší a formálně a obsahově pružnější </a:t>
            </a:r>
            <a:endParaRPr lang="cs-CZ" sz="2400" dirty="0" smtClean="0">
              <a:solidFill>
                <a:schemeClr val="accent4">
                  <a:lumMod val="50000"/>
                </a:schemeClr>
              </a:solidFill>
              <a:latin typeface="Arial Black" pitchFamily="34" charset="0"/>
            </a:endParaRPr>
          </a:p>
          <a:p>
            <a:pPr marL="0" indent="0">
              <a:buNone/>
            </a:pPr>
            <a:endParaRPr lang="cs-CZ" sz="2400" dirty="0">
              <a:solidFill>
                <a:schemeClr val="accent4">
                  <a:lumMod val="50000"/>
                </a:schemeClr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=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novinář „</a:t>
            </a:r>
            <a:r>
              <a:rPr lang="cs-CZ" sz="2400" dirty="0" err="1" smtClean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sloupkář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 Black" pitchFamily="34" charset="0"/>
              </a:rPr>
              <a:t>“ úplně látku nevyčerpává, ale chce svým „dílkem“ osvěžit</a:t>
            </a:r>
            <a:endParaRPr lang="cs-CZ" sz="2400" dirty="0" smtClean="0">
              <a:solidFill>
                <a:schemeClr val="accent4">
                  <a:lumMod val="50000"/>
                </a:schemeClr>
              </a:solidFill>
              <a:latin typeface="Arial Black" pitchFamily="34" charset="0"/>
            </a:endParaRP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957058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4525963"/>
          </a:xfrm>
        </p:spPr>
        <p:txBody>
          <a:bodyPr>
            <a:normAutofit/>
          </a:bodyPr>
          <a:lstStyle/>
          <a:p>
            <a:pPr algn="just"/>
            <a:r>
              <a:rPr lang="cs-CZ" sz="2400" dirty="0" smtClean="0">
                <a:latin typeface="Arial Black" pitchFamily="34" charset="0"/>
              </a:rPr>
              <a:t>K nejznámějším tvůrcům sloupků patřil Karel  </a:t>
            </a:r>
            <a:r>
              <a:rPr lang="cs-CZ" sz="2400" dirty="0">
                <a:latin typeface="Arial Black" pitchFamily="34" charset="0"/>
              </a:rPr>
              <a:t>Čapek </a:t>
            </a:r>
            <a:endParaRPr lang="cs-CZ" sz="2400" dirty="0" smtClean="0">
              <a:latin typeface="Arial Black" pitchFamily="34" charset="0"/>
            </a:endParaRPr>
          </a:p>
          <a:p>
            <a:pPr algn="just"/>
            <a:endParaRPr lang="cs-CZ" sz="2400" dirty="0">
              <a:latin typeface="Arial Black" pitchFamily="34" charset="0"/>
            </a:endParaRPr>
          </a:p>
          <a:p>
            <a:pPr algn="just"/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>
                <a:latin typeface="Arial Black" pitchFamily="34" charset="0"/>
              </a:rPr>
              <a:t>vtipně ho charakterizuje jako </a:t>
            </a:r>
            <a:r>
              <a:rPr lang="cs-CZ" sz="2400" i="1" dirty="0">
                <a:latin typeface="Arial Black" pitchFamily="34" charset="0"/>
              </a:rPr>
              <a:t>„...něco kratšího než fejeton a delšího než glosa, něco, co není dost dlouhé, aby to bylo nudné, ani dost nudné, aby to slulo článek...“</a:t>
            </a:r>
            <a:r>
              <a:rPr lang="cs-CZ" sz="2400" dirty="0">
                <a:latin typeface="Arial Black" pitchFamily="34" charset="0"/>
              </a:rPr>
              <a:t> </a:t>
            </a:r>
            <a:endParaRPr lang="cs-CZ" sz="2400" dirty="0">
              <a:latin typeface="Arial Black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140968"/>
            <a:ext cx="2760923" cy="3629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84451" y="3429000"/>
            <a:ext cx="57360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Čapek je zakladatelem sloupku a jako  první ho užíval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80153" y="4581128"/>
            <a:ext cx="55446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Čapkovy knihy sloupků:</a:t>
            </a:r>
          </a:p>
          <a:p>
            <a:r>
              <a:rPr lang="cs-CZ" sz="2400" dirty="0">
                <a:latin typeface="Arial Black" pitchFamily="34" charset="0"/>
              </a:rPr>
              <a:t> </a:t>
            </a:r>
            <a:r>
              <a:rPr lang="cs-CZ" sz="2400" dirty="0" smtClean="0">
                <a:latin typeface="Arial Black" pitchFamily="34" charset="0"/>
              </a:rPr>
              <a:t>           KALENDÁŘ</a:t>
            </a:r>
          </a:p>
          <a:p>
            <a:r>
              <a:rPr lang="cs-CZ" sz="2400" dirty="0">
                <a:latin typeface="Arial Black" pitchFamily="34" charset="0"/>
              </a:rPr>
              <a:t> </a:t>
            </a:r>
            <a:r>
              <a:rPr lang="cs-CZ" sz="2400" dirty="0" smtClean="0">
                <a:latin typeface="Arial Black" pitchFamily="34" charset="0"/>
              </a:rPr>
              <a:t>           O LIDECH</a:t>
            </a:r>
          </a:p>
          <a:p>
            <a:r>
              <a:rPr lang="cs-CZ" sz="2400" dirty="0">
                <a:latin typeface="Arial Black" pitchFamily="34" charset="0"/>
              </a:rPr>
              <a:t> </a:t>
            </a:r>
            <a:r>
              <a:rPr lang="cs-CZ" sz="2400" dirty="0" smtClean="0">
                <a:latin typeface="Arial Black" pitchFamily="34" charset="0"/>
              </a:rPr>
              <a:t>           RATOLEST A VAVŘÍN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1495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 rot="272743">
            <a:off x="539552" y="517903"/>
            <a:ext cx="78488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HLEDEJ, PÁTREJ…</a:t>
            </a:r>
            <a:endParaRPr lang="cs-CZ" sz="4000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1" y="1412777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Arial Black" pitchFamily="34" charset="0"/>
              </a:rPr>
              <a:t>1. CO VŠECHNO MŮŽE BÝT OBSAHEM SLOUPKU?</a:t>
            </a:r>
            <a:endParaRPr lang="cs-CZ" sz="2400" dirty="0">
              <a:solidFill>
                <a:schemeClr val="accent4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3846" y="2117930"/>
            <a:ext cx="82966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SOUČASNÉ AKTUÁLNÍ UDÁLOSTI, SPORTOVNÍ VÍTĚZSTVÍ, AKTUÁLNÍ ROČNÍ OBDOBÍ, VZTAHY MEZI LIDMI ……..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3845" y="3501008"/>
            <a:ext cx="82966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Arial Black" pitchFamily="34" charset="0"/>
              </a:rPr>
              <a:t>2. KROMĚ ČAPKA PSALI SLOUPEK V ČESKÉ LITERATUŘE JEŠTĚ DALŠÍ SPISOVATELÉ.</a:t>
            </a:r>
          </a:p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Arial Black" pitchFamily="34" charset="0"/>
              </a:rPr>
              <a:t>AUTOR KNIHY BYLO NÁS PĚT:</a:t>
            </a:r>
            <a:endParaRPr lang="cs-CZ" sz="2400" dirty="0">
              <a:solidFill>
                <a:schemeClr val="accent4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83768" y="4701337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KAREL POLÁČEK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27584" y="5445224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Arial Black" pitchFamily="34" charset="0"/>
              </a:rPr>
              <a:t>AUTOR POHÁDKY HRÁTKY S ČERTEM</a:t>
            </a: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  <a:latin typeface="Arial Black" pitchFamily="34" charset="0"/>
              </a:rPr>
              <a:t>:</a:t>
            </a:r>
            <a:endParaRPr lang="cs-CZ" sz="2000" dirty="0">
              <a:solidFill>
                <a:schemeClr val="accent4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43808" y="6021288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JAN DRDA 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9738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u="sng" dirty="0" smtClean="0"/>
              <a:t>Prameny a zdroje:</a:t>
            </a:r>
            <a:endParaRPr lang="cs-CZ" sz="2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525963"/>
          </a:xfrm>
        </p:spPr>
        <p:txBody>
          <a:bodyPr/>
          <a:lstStyle/>
          <a:p>
            <a:r>
              <a:rPr lang="cs-CZ" sz="1800" dirty="0" smtClean="0">
                <a:hlinkClick r:id="rId2"/>
              </a:rPr>
              <a:t>http://office.microsoft.com/cs-cz</a:t>
            </a:r>
            <a:endParaRPr lang="cs-CZ" sz="1800" dirty="0" smtClean="0"/>
          </a:p>
          <a:p>
            <a:r>
              <a:rPr lang="cs-CZ" sz="1800" dirty="0" smtClean="0"/>
              <a:t>Archiv autora </a:t>
            </a:r>
            <a:endParaRPr lang="cs-CZ" sz="1800" dirty="0" smtClean="0"/>
          </a:p>
          <a:p>
            <a:r>
              <a:rPr lang="cs-CZ" sz="1800" dirty="0"/>
              <a:t>http://office.microsoft.com/</a:t>
            </a:r>
            <a:r>
              <a:rPr lang="cs-CZ" sz="1800" dirty="0" err="1"/>
              <a:t>cs-cz</a:t>
            </a:r>
            <a:r>
              <a:rPr lang="cs-CZ" sz="1800" dirty="0"/>
              <a:t>/</a:t>
            </a:r>
            <a:r>
              <a:rPr lang="cs-CZ" sz="1800" dirty="0" err="1"/>
              <a:t>images</a:t>
            </a:r>
            <a:r>
              <a:rPr lang="cs-CZ" sz="1800" dirty="0"/>
              <a:t>/</a:t>
            </a:r>
            <a:r>
              <a:rPr lang="cs-CZ" sz="1800" dirty="0" err="1"/>
              <a:t>results.aspx?ex</a:t>
            </a:r>
            <a:r>
              <a:rPr lang="cs-CZ" sz="1800" dirty="0"/>
              <a:t>=2&amp;qu=psací potřeby#pg:3|mt:0|</a:t>
            </a: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1790145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34991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513</TotalTime>
  <Words>311</Words>
  <Application>Microsoft Office PowerPoint</Application>
  <PresentationFormat>Předvádění na obrazovce (4:3)</PresentationFormat>
  <Paragraphs>55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NOVINÁŘSKÝ SLOUPEK - POJEM</vt:lpstr>
      <vt:lpstr>Prezentace aplikace PowerPoint</vt:lpstr>
      <vt:lpstr>Prezentace aplikace PowerPoint</vt:lpstr>
      <vt:lpstr>Prameny a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install</cp:lastModifiedBy>
  <cp:revision>19</cp:revision>
  <dcterms:created xsi:type="dcterms:W3CDTF">2012-04-10T20:08:16Z</dcterms:created>
  <dcterms:modified xsi:type="dcterms:W3CDTF">2012-04-14T20:27:50Z</dcterms:modified>
</cp:coreProperties>
</file>