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VY_52_INOVACE_25_ FYZIKÁLNÍ VELIČINY</a:t>
          </a:r>
          <a:r>
            <a:rPr lang="cs-CZ" sz="1700" baseline="0" dirty="0" smtClean="0"/>
            <a:t> </a:t>
          </a:r>
          <a:endParaRPr lang="cs-CZ" sz="17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 HUSTOTA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FE4E63-7B6E-4E80-869A-113928551FAA}" type="presOf" srcId="{D1D4F407-5343-4D3F-B5B9-D407B03CAEB4}" destId="{D005CE8C-CC26-4C3E-AC11-E15060ECD759}" srcOrd="0" destOrd="0" presId="urn:microsoft.com/office/officeart/2005/8/layout/target3"/>
    <dgm:cxn modelId="{4C41D0A6-F2C6-4480-91EB-45E7F1BC3F75}" type="presOf" srcId="{D1D4F407-5343-4D3F-B5B9-D407B03CAEB4}" destId="{AED2198E-93D5-4001-81B4-73124B309672}" srcOrd="1" destOrd="0" presId="urn:microsoft.com/office/officeart/2005/8/layout/target3"/>
    <dgm:cxn modelId="{3DD27439-F2FE-49A0-AE66-39CE2AEE1F7C}" type="presOf" srcId="{D8197B8C-B260-4A16-BDF4-0947B075E274}" destId="{5A5FFA88-C948-4069-8E93-59FA12366E83}" srcOrd="1" destOrd="0" presId="urn:microsoft.com/office/officeart/2005/8/layout/target3"/>
    <dgm:cxn modelId="{174A9A49-7B61-4DB9-8A08-38202C64D96F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66FB8D-70CF-4C2A-93C9-E5DD49FAF4C3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861C39-FDC9-4BD2-B3DE-726B6218982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3357D0-18B5-4BE5-8361-AD85BF1BAA18}" type="presOf" srcId="{D1B46980-6531-4606-95E6-44980827E919}" destId="{6140AFEC-043D-4C43-A2F9-D0F5331DF3A3}" srcOrd="0" destOrd="0" presId="urn:microsoft.com/office/officeart/2005/8/layout/target3"/>
    <dgm:cxn modelId="{5328D02C-359B-462D-81CC-47088B7CE892}" type="presOf" srcId="{757F3AB3-0718-4624-B441-E567A8F0AB56}" destId="{333A1088-737F-45CB-B68E-254E46348037}" srcOrd="0" destOrd="0" presId="urn:microsoft.com/office/officeart/2005/8/layout/target3"/>
    <dgm:cxn modelId="{02B24272-40E6-46EE-BF1A-A564FDFA7617}" type="presOf" srcId="{B651F6E3-6281-48DB-9319-2AEAFDAE7572}" destId="{619D679B-A015-4ECF-8348-D1034C574F40}" srcOrd="0" destOrd="0" presId="urn:microsoft.com/office/officeart/2005/8/layout/target3"/>
    <dgm:cxn modelId="{82C9D4E0-5D43-4947-AFFE-D86EF8B2564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04ED49-B785-4ACC-BFC8-1E5007FA4870}" type="presOf" srcId="{D8197B8C-B260-4A16-BDF4-0947B075E274}" destId="{25B08C86-7E15-44DC-BE7F-FFB55DD49D12}" srcOrd="0" destOrd="0" presId="urn:microsoft.com/office/officeart/2005/8/layout/target3"/>
    <dgm:cxn modelId="{5FF1D0C1-0534-4C60-BCFD-5DCAF0E08742}" type="presParOf" srcId="{333A1088-737F-45CB-B68E-254E46348037}" destId="{F5ABB229-8D3B-4694-996A-96F23CF14429}" srcOrd="0" destOrd="0" presId="urn:microsoft.com/office/officeart/2005/8/layout/target3"/>
    <dgm:cxn modelId="{FAF4232F-22A3-4B7D-BAD9-0E7A255D1B30}" type="presParOf" srcId="{333A1088-737F-45CB-B68E-254E46348037}" destId="{F41139FD-01EE-4571-8B17-4FB00FC51163}" srcOrd="1" destOrd="0" presId="urn:microsoft.com/office/officeart/2005/8/layout/target3"/>
    <dgm:cxn modelId="{3D68CC5A-3AE8-49FF-966E-49E6807BE51C}" type="presParOf" srcId="{333A1088-737F-45CB-B68E-254E46348037}" destId="{D005CE8C-CC26-4C3E-AC11-E15060ECD759}" srcOrd="2" destOrd="0" presId="urn:microsoft.com/office/officeart/2005/8/layout/target3"/>
    <dgm:cxn modelId="{EE222AF0-7D2B-4A8B-BE90-147E1DFBBEF7}" type="presParOf" srcId="{333A1088-737F-45CB-B68E-254E46348037}" destId="{2C702D82-9B77-49B7-9568-BB8EB47C3372}" srcOrd="3" destOrd="0" presId="urn:microsoft.com/office/officeart/2005/8/layout/target3"/>
    <dgm:cxn modelId="{06CE5D6E-1EF3-4735-87F4-C85AA15719DE}" type="presParOf" srcId="{333A1088-737F-45CB-B68E-254E46348037}" destId="{A52A0455-90FF-4808-ABD0-F02540D31D5A}" srcOrd="4" destOrd="0" presId="urn:microsoft.com/office/officeart/2005/8/layout/target3"/>
    <dgm:cxn modelId="{CECD58E2-08F6-4B95-B826-16E280B308BE}" type="presParOf" srcId="{333A1088-737F-45CB-B68E-254E46348037}" destId="{6140AFEC-043D-4C43-A2F9-D0F5331DF3A3}" srcOrd="5" destOrd="0" presId="urn:microsoft.com/office/officeart/2005/8/layout/target3"/>
    <dgm:cxn modelId="{4542EC56-968E-4927-8AFC-8BB99709D3E8}" type="presParOf" srcId="{333A1088-737F-45CB-B68E-254E46348037}" destId="{9358AC05-5D7D-4327-9F80-1AD486AEA664}" srcOrd="6" destOrd="0" presId="urn:microsoft.com/office/officeart/2005/8/layout/target3"/>
    <dgm:cxn modelId="{3CE1F936-2EA7-4DC8-BAB2-18C621FBD264}" type="presParOf" srcId="{333A1088-737F-45CB-B68E-254E46348037}" destId="{313FC574-E1CD-4FB4-B054-0B805CE0447D}" srcOrd="7" destOrd="0" presId="urn:microsoft.com/office/officeart/2005/8/layout/target3"/>
    <dgm:cxn modelId="{31B93092-1C7F-4BD0-A488-033AECF6DCE7}" type="presParOf" srcId="{333A1088-737F-45CB-B68E-254E46348037}" destId="{619D679B-A015-4ECF-8348-D1034C574F40}" srcOrd="8" destOrd="0" presId="urn:microsoft.com/office/officeart/2005/8/layout/target3"/>
    <dgm:cxn modelId="{CE81E5F5-9FF9-43E1-B354-8C76584EA76F}" type="presParOf" srcId="{333A1088-737F-45CB-B68E-254E46348037}" destId="{322283A8-4A27-4CDA-BAE3-F381106A9174}" srcOrd="9" destOrd="0" presId="urn:microsoft.com/office/officeart/2005/8/layout/target3"/>
    <dgm:cxn modelId="{7CE73F7A-B20A-4F19-84F1-4AD2A571D24A}" type="presParOf" srcId="{333A1088-737F-45CB-B68E-254E46348037}" destId="{FFC9F71D-1B4F-4AD9-A4A6-86ADEFC8AF5C}" srcOrd="10" destOrd="0" presId="urn:microsoft.com/office/officeart/2005/8/layout/target3"/>
    <dgm:cxn modelId="{30CE9AB0-37A3-4DA8-9547-E6B2BCEF5F4C}" type="presParOf" srcId="{333A1088-737F-45CB-B68E-254E46348037}" destId="{25B08C86-7E15-44DC-BE7F-FFB55DD49D12}" srcOrd="11" destOrd="0" presId="urn:microsoft.com/office/officeart/2005/8/layout/target3"/>
    <dgm:cxn modelId="{0D68FE43-079C-416F-9418-209F10E6CC9A}" type="presParOf" srcId="{333A1088-737F-45CB-B68E-254E46348037}" destId="{76644BE8-9D7C-4C09-B250-3D10AF48CBB7}" srcOrd="12" destOrd="0" presId="urn:microsoft.com/office/officeart/2005/8/layout/target3"/>
    <dgm:cxn modelId="{20A484DE-2390-41D5-B825-71751B78FF3F}" type="presParOf" srcId="{333A1088-737F-45CB-B68E-254E46348037}" destId="{EE85B701-7295-41C0-BA7A-34D3756A2AE6}" srcOrd="13" destOrd="0" presId="urn:microsoft.com/office/officeart/2005/8/layout/target3"/>
    <dgm:cxn modelId="{9234E841-8E0C-4F3F-A2AB-8E7F8E7F64D3}" type="presParOf" srcId="{333A1088-737F-45CB-B68E-254E46348037}" destId="{8BEBB6EC-1DAA-4CAC-8A25-BC0FCBD5DBD5}" srcOrd="14" destOrd="0" presId="urn:microsoft.com/office/officeart/2005/8/layout/target3"/>
    <dgm:cxn modelId="{6D7826F3-B64F-4A22-85CC-9B3115C936A1}" type="presParOf" srcId="{333A1088-737F-45CB-B68E-254E46348037}" destId="{AED2198E-93D5-4001-81B4-73124B309672}" srcOrd="15" destOrd="0" presId="urn:microsoft.com/office/officeart/2005/8/layout/target3"/>
    <dgm:cxn modelId="{AD345AB7-F401-44A6-AD12-CB8C126E690A}" type="presParOf" srcId="{333A1088-737F-45CB-B68E-254E46348037}" destId="{2BE915AB-18AA-4053-B92C-3BFC9ED204BB}" srcOrd="16" destOrd="0" presId="urn:microsoft.com/office/officeart/2005/8/layout/target3"/>
    <dgm:cxn modelId="{66040848-F8CA-4924-BAB8-70008FA2B7FE}" type="presParOf" srcId="{333A1088-737F-45CB-B68E-254E46348037}" destId="{6BB5E863-4638-4E1D-BFDE-399D028AC4ED}" srcOrd="17" destOrd="0" presId="urn:microsoft.com/office/officeart/2005/8/layout/target3"/>
    <dgm:cxn modelId="{2000381E-C20A-4B2F-BBE3-47D93C76B452}" type="presParOf" srcId="{333A1088-737F-45CB-B68E-254E46348037}" destId="{5A5FFA88-C948-4069-8E93-59FA12366E83}" srcOrd="18" destOrd="0" presId="urn:microsoft.com/office/officeart/2005/8/layout/target3"/>
    <dgm:cxn modelId="{423CE84D-582D-435A-99F4-8AB6BEEF2CE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Základní škola a Mateřská škola Osoblaha, příspěvková organizace</a:t>
          </a:r>
          <a:endParaRPr lang="cs-CZ" sz="1500" b="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VY_52_INOVACE_25_ FYZIKÁLNÍ VELIČINY</a:t>
          </a:r>
          <a:r>
            <a:rPr lang="cs-CZ" sz="1700" kern="1200" baseline="0" dirty="0" smtClean="0"/>
            <a:t> 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 HUSTOTA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324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222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721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903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254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524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991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255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60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710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100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544F15-E8C2-4BD4-B934-6611D5CD6116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7FACDE-C934-4E61-B712-4F0D383B60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28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Ar%C3%A4ometer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371599" y="3886199"/>
            <a:ext cx="6400800" cy="1752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                         </a:t>
            </a:r>
            <a:r>
              <a:rPr lang="cs-CZ" b="1" dirty="0" smtClean="0"/>
              <a:t>HUSTOTA</a:t>
            </a:r>
            <a:endParaRPr lang="cs-CZ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7544409"/>
              </p:ext>
            </p:extLst>
          </p:nvPr>
        </p:nvGraphicFramePr>
        <p:xfrm>
          <a:off x="539551" y="908719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2" y="4743449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54316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6520449"/>
              </p:ext>
            </p:extLst>
          </p:nvPr>
        </p:nvGraphicFramePr>
        <p:xfrm>
          <a:off x="1547813" y="1412875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duben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fyzikální veličinou hustota, jaká je její značka, jednotky, měření, výpočet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504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HUSTOTA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590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hustota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Hustota je </a:t>
            </a:r>
            <a:r>
              <a:rPr lang="cs-CZ" dirty="0" smtClean="0">
                <a:solidFill>
                  <a:srgbClr val="FF0000"/>
                </a:solidFill>
              </a:rPr>
              <a:t>fyzikální veličina</a:t>
            </a:r>
            <a:r>
              <a:rPr lang="cs-CZ" dirty="0" smtClean="0"/>
              <a:t>, protože ji můžeme měřit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59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měříme hustotu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Hustotu kapalných látek můžeme měřit </a:t>
            </a:r>
            <a:r>
              <a:rPr lang="cs-CZ" dirty="0" smtClean="0">
                <a:solidFill>
                  <a:srgbClr val="FF0000"/>
                </a:solidFill>
              </a:rPr>
              <a:t>hustoměrem</a:t>
            </a:r>
          </a:p>
          <a:p>
            <a:endParaRPr lang="cs-CZ" dirty="0"/>
          </a:p>
        </p:txBody>
      </p:sp>
      <p:pic>
        <p:nvPicPr>
          <p:cNvPr id="1026" name="Picture 2" descr="http://upload.wikimedia.org/wikipedia/commons/thumb/1/18/Ar%C3%A4ometer.jpg/220px-Ar%C3%A4ome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107" y="2492896"/>
            <a:ext cx="100552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84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značka hustoty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Značka </a:t>
            </a:r>
            <a:r>
              <a:rPr lang="cs-CZ" dirty="0" smtClean="0"/>
              <a:t>hustoty je řecké písmenko ró</a:t>
            </a:r>
          </a:p>
          <a:p>
            <a:pPr marL="0" indent="0">
              <a:buNone/>
            </a:pPr>
            <a:r>
              <a:rPr lang="cs-CZ" sz="6600" dirty="0" smtClean="0"/>
              <a:t>           </a:t>
            </a:r>
            <a:r>
              <a:rPr lang="el-GR" sz="6600" dirty="0" smtClean="0"/>
              <a:t>ρ</a:t>
            </a:r>
            <a:endParaRPr lang="cs-CZ" sz="6600" dirty="0" smtClean="0"/>
          </a:p>
          <a:p>
            <a:pPr marL="0" indent="0">
              <a:buNone/>
            </a:pPr>
            <a:r>
              <a:rPr lang="cs-CZ" sz="6600" dirty="0" smtClean="0"/>
              <a:t>                        </a:t>
            </a:r>
            <a:r>
              <a:rPr lang="el-GR" sz="6600" dirty="0" smtClean="0">
                <a:solidFill>
                  <a:srgbClr val="FF0000"/>
                </a:solidFill>
              </a:rPr>
              <a:t>ρ</a:t>
            </a:r>
            <a:endParaRPr lang="cs-CZ" sz="6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el-GR" sz="6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ρ</a:t>
            </a:r>
            <a:r>
              <a:rPr lang="cs-CZ" sz="6600" dirty="0" smtClean="0"/>
              <a:t>                                </a:t>
            </a:r>
            <a:r>
              <a:rPr lang="el-GR" sz="6600" dirty="0" smtClean="0">
                <a:solidFill>
                  <a:srgbClr val="92D050"/>
                </a:solidFill>
              </a:rPr>
              <a:t>ρ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861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Vzorec pro výpočet hustoty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Vzorec pro výpočet hustoty je</a:t>
            </a:r>
            <a:endParaRPr lang="cs-CZ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2174875"/>
                <a:ext cx="4040188" cy="3126333"/>
              </a:xfrm>
            </p:spPr>
            <p:txBody>
              <a:bodyPr/>
              <a:lstStyle/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</a:t>
                </a:r>
                <a:endParaRPr lang="cs-CZ" i="1" dirty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                 </a:t>
                </a:r>
                <a:r>
                  <a:rPr lang="el-GR" sz="6600" dirty="0" smtClean="0"/>
                  <a:t>ρ</a:t>
                </a:r>
                <a:r>
                  <a:rPr lang="cs-CZ" sz="4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4800" b="0" i="1" smtClean="0">
                            <a:latin typeface="Cambria Math"/>
                          </a:rPr>
                          <m:t>𝑉</m:t>
                        </m:r>
                      </m:den>
                    </m:f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2174875"/>
                <a:ext cx="4040188" cy="312633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Hustotu vypočítáme, když hmotnost tělesa vydělíme jeho objemem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6768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tedy hustota tělesa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hustota tělesa říká, kolik kilogramů váží těleso o objemu jeden metr krychlový z určité látky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hustota těles z různých látek je různá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83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zjistíme hustotu tělesa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hustotu tělesa můžeme najít v </a:t>
            </a:r>
            <a:r>
              <a:rPr lang="cs-CZ" dirty="0" smtClean="0">
                <a:solidFill>
                  <a:srgbClr val="FF0000"/>
                </a:solidFill>
              </a:rPr>
              <a:t>Tabulkách</a:t>
            </a:r>
            <a:r>
              <a:rPr lang="cs-CZ" dirty="0" smtClean="0"/>
              <a:t> pro ZŠ </a:t>
            </a:r>
          </a:p>
          <a:p>
            <a:r>
              <a:rPr lang="cs-CZ" dirty="0" smtClean="0"/>
              <a:t>- v tabulce </a:t>
            </a:r>
            <a:r>
              <a:rPr lang="cs-CZ" dirty="0" smtClean="0">
                <a:solidFill>
                  <a:srgbClr val="FF0000"/>
                </a:solidFill>
              </a:rPr>
              <a:t>F11</a:t>
            </a:r>
            <a:r>
              <a:rPr lang="cs-CZ" dirty="0" smtClean="0"/>
              <a:t> – tam najdeme hustotu sloučenin a směsí</a:t>
            </a:r>
          </a:p>
          <a:p>
            <a:r>
              <a:rPr lang="cs-CZ" dirty="0" smtClean="0"/>
              <a:t>- v tabulce </a:t>
            </a:r>
            <a:r>
              <a:rPr lang="cs-CZ" dirty="0" smtClean="0">
                <a:solidFill>
                  <a:srgbClr val="FF0000"/>
                </a:solidFill>
              </a:rPr>
              <a:t>CH1</a:t>
            </a:r>
            <a:r>
              <a:rPr lang="cs-CZ" dirty="0" smtClean="0"/>
              <a:t> – tam  najdeme hustotu chemických prvků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31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hustoty různých látek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Kyslík    -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1,31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Vzduch -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1,29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Voda     -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998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Sklo       -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2200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Železo   -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7870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027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Hustotu můžeme také vypočítat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Jakou hustotu má těleso, jehož hmotnost je 135 kilogramů a objem je 0, 05 m</a:t>
            </a:r>
            <a:r>
              <a:rPr lang="cs-CZ" baseline="30000" dirty="0" smtClean="0"/>
              <a:t>3 </a:t>
            </a:r>
            <a:r>
              <a:rPr lang="cs-CZ" dirty="0" smtClean="0"/>
              <a:t>. Napíšeme si zadání:</a:t>
            </a:r>
          </a:p>
          <a:p>
            <a:r>
              <a:rPr lang="cs-CZ" dirty="0" smtClean="0"/>
              <a:t>m = 135 kg</a:t>
            </a:r>
          </a:p>
          <a:p>
            <a:r>
              <a:rPr lang="cs-CZ" dirty="0" smtClean="0"/>
              <a:t>V = 0,05 m</a:t>
            </a:r>
            <a:r>
              <a:rPr lang="cs-CZ" baseline="30000" dirty="0" smtClean="0"/>
              <a:t>3</a:t>
            </a:r>
          </a:p>
          <a:p>
            <a:r>
              <a:rPr lang="el-GR" sz="4000" baseline="30000" dirty="0" smtClean="0"/>
              <a:t>ρ</a:t>
            </a:r>
            <a:r>
              <a:rPr lang="cs-CZ" sz="4000" baseline="30000" dirty="0" smtClean="0"/>
              <a:t> = ?</a:t>
            </a: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9"/>
              <p:cNvSpPr>
                <a:spLocks noGrp="1"/>
              </p:cNvSpPr>
              <p:nvPr>
                <p:ph sz="half" idx="2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Výpočet:</a:t>
                </a:r>
              </a:p>
              <a:p>
                <a:r>
                  <a:rPr lang="el-GR" dirty="0" smtClean="0"/>
                  <a:t>ρ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el-GR" dirty="0" smtClean="0"/>
                  <a:t>ρ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 135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0,05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el-GR" dirty="0" smtClean="0"/>
                  <a:t>ρ</a:t>
                </a:r>
                <a:r>
                  <a:rPr lang="cs-CZ" dirty="0" smtClean="0"/>
                  <a:t> = 2700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Známe-li hustotu tělesa, můžeme v tabulkách najít z jakého materiálu těleso je</a:t>
                </a:r>
                <a:endParaRPr lang="cs-CZ" dirty="0"/>
              </a:p>
            </p:txBody>
          </p:sp>
        </mc:Choice>
        <mc:Fallback xmlns="">
          <p:sp>
            <p:nvSpPr>
              <p:cNvPr id="10" name="Zástupný symbol pro obsah 9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l="-2719" t="-1213" r="-4381" b="-33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940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6"/>
              <p:cNvSpPr>
                <a:spLocks noGrp="1"/>
              </p:cNvSpPr>
              <p:nvPr>
                <p:ph type="ctrTitle"/>
              </p:nvPr>
            </p:nvSpPr>
            <p:spPr/>
            <p:txBody>
              <a:bodyPr>
                <a:normAutofit fontScale="90000"/>
              </a:bodyPr>
              <a:lstStyle/>
              <a:p>
                <a:r>
                  <a:rPr lang="cs-CZ" dirty="0" smtClean="0"/>
                  <a:t>Vypočítali jsme, že hustota tělesa je 2700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7" name="Nadpis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ctrTitle"/>
              </p:nvPr>
            </p:nvSpPr>
            <p:spPr>
              <a:blipFill rotWithShape="1">
                <a:blip r:embed="rId2"/>
                <a:stretch>
                  <a:fillRect l="-941" t="-10744" r="-2353" b="-132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 tabulkách najdeme, že těleso je vyrobené z hliníku.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5085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si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cs-CZ" dirty="0" smtClean="0"/>
                  <a:t>- hustota je fyzikální veličina</a:t>
                </a:r>
              </a:p>
              <a:p>
                <a:r>
                  <a:rPr lang="cs-CZ" dirty="0" smtClean="0"/>
                  <a:t>- značka je ró </a:t>
                </a:r>
                <a:r>
                  <a:rPr lang="el-GR" dirty="0" smtClean="0"/>
                  <a:t>ρ</a:t>
                </a:r>
                <a:endParaRPr lang="cs-CZ" dirty="0" smtClean="0"/>
              </a:p>
              <a:p>
                <a:r>
                  <a:rPr lang="cs-CZ" dirty="0" smtClean="0"/>
                  <a:t>- vzorec pro výpočet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- hlavní jednotka  je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- vedlejší jednotka je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𝑐𝑚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- různé látky mají různou hustotu</a:t>
                </a:r>
              </a:p>
              <a:p>
                <a:r>
                  <a:rPr lang="cs-CZ" dirty="0" smtClean="0"/>
                  <a:t>- hustotu kapalných těles určujeme hustoměrem</a:t>
                </a:r>
              </a:p>
              <a:p>
                <a:r>
                  <a:rPr lang="cs-CZ" dirty="0" smtClean="0"/>
                  <a:t>- hustotu látek najdeme v tabulce F11 a CH1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t="-35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6265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KONEC PREZENTACE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/>
              <a:t>POUŽITÉ ZDROJE</a:t>
            </a:r>
          </a:p>
          <a:p>
            <a:r>
              <a:rPr lang="cs-CZ" sz="1600" dirty="0" smtClean="0"/>
              <a:t>Klipart MS Office 2010</a:t>
            </a:r>
          </a:p>
          <a:p>
            <a:r>
              <a:rPr lang="cs-CZ" sz="1600" i="1" dirty="0"/>
              <a:t>Výsledná citace:</a:t>
            </a:r>
            <a:endParaRPr lang="cs-CZ" sz="1600" dirty="0"/>
          </a:p>
          <a:p>
            <a:r>
              <a:rPr lang="cs-CZ" sz="1600" dirty="0"/>
              <a:t>BĚLOHOUBEK, Antonín. </a:t>
            </a:r>
            <a:r>
              <a:rPr lang="cs-CZ" sz="1600" i="1" dirty="0"/>
              <a:t>http://cs.wikipedia.org/wiki/Hustom%C4%9Br</a:t>
            </a:r>
            <a:r>
              <a:rPr lang="cs-CZ" sz="1600" dirty="0"/>
              <a:t> [online]. [cit. 29.5.2012]. Dostupný na WWW: &lt;http://cs.wikipedia.org/wiki/Hustom%C4%9Br&gt;. </a:t>
            </a:r>
          </a:p>
        </p:txBody>
      </p:sp>
    </p:spTree>
    <p:extLst>
      <p:ext uri="{BB962C8B-B14F-4D97-AF65-F5344CB8AC3E}">
        <p14:creationId xmlns:p14="http://schemas.microsoft.com/office/powerpoint/2010/main" val="221995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461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HUSTOTA</vt:lpstr>
      <vt:lpstr>Co je to hustota ?</vt:lpstr>
      <vt:lpstr>Čím měříme hustotu ?</vt:lpstr>
      <vt:lpstr>Jaká je značka hustoty ?</vt:lpstr>
      <vt:lpstr>Vzorec pro výpočet hustoty</vt:lpstr>
      <vt:lpstr>Co je tedy hustota tělesa</vt:lpstr>
      <vt:lpstr>Jak zjistíme hustotu tělesa ?</vt:lpstr>
      <vt:lpstr>Příklady hustoty různých látek</vt:lpstr>
      <vt:lpstr>Hustotu můžeme také vypočítat</vt:lpstr>
      <vt:lpstr>Vypočítali jsme, že hustota tělesa je 2700 kg/m^3 </vt:lpstr>
      <vt:lpstr>Zapiš si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HUSTOTA</dc:title>
  <dc:creator>XXX</dc:creator>
  <cp:lastModifiedBy>XXX</cp:lastModifiedBy>
  <cp:revision>12</cp:revision>
  <dcterms:created xsi:type="dcterms:W3CDTF">2012-03-18T17:09:29Z</dcterms:created>
  <dcterms:modified xsi:type="dcterms:W3CDTF">2012-06-02T17:50:25Z</dcterms:modified>
</cp:coreProperties>
</file>