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250" autoAdjust="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61EFF1-4948-4979-B7F6-1E93B9A18C7C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B1B1C0EA-E143-4A52-80AB-B50C2687D72C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FFC000"/>
              </a:solidFill>
            </a:rPr>
            <a:t>ŽURNALISTICKÁ ETIKA </a:t>
          </a:r>
          <a:endParaRPr lang="cs-CZ" sz="2400" b="1" dirty="0">
            <a:solidFill>
              <a:srgbClr val="FFC000"/>
            </a:solidFill>
          </a:endParaRPr>
        </a:p>
      </dgm:t>
    </dgm:pt>
    <dgm:pt modelId="{B724DB8B-0100-4B1E-B15E-929762DD5BBC}" type="parTrans" cxnId="{C61C76B0-9218-4B89-8725-EA2DFC294384}">
      <dgm:prSet/>
      <dgm:spPr/>
      <dgm:t>
        <a:bodyPr/>
        <a:lstStyle/>
        <a:p>
          <a:endParaRPr lang="cs-CZ"/>
        </a:p>
      </dgm:t>
    </dgm:pt>
    <dgm:pt modelId="{5879BF15-6093-4488-BEF4-5EB56C104FFF}" type="sibTrans" cxnId="{C61C76B0-9218-4B89-8725-EA2DFC294384}">
      <dgm:prSet/>
      <dgm:spPr/>
      <dgm:t>
        <a:bodyPr/>
        <a:lstStyle/>
        <a:p>
          <a:endParaRPr lang="cs-CZ"/>
        </a:p>
      </dgm:t>
    </dgm:pt>
    <dgm:pt modelId="{7CB2C0BB-4AA3-4E91-9D9D-71576527E16B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FFC000"/>
              </a:solidFill>
            </a:rPr>
            <a:t>ETICKÝ KODEX NOVINÁŘE</a:t>
          </a:r>
          <a:endParaRPr lang="cs-CZ" sz="2400" b="1" dirty="0">
            <a:solidFill>
              <a:srgbClr val="FFC000"/>
            </a:solidFill>
          </a:endParaRPr>
        </a:p>
      </dgm:t>
    </dgm:pt>
    <dgm:pt modelId="{E9C03F68-126D-4012-A53F-9578AC29C3D5}" type="parTrans" cxnId="{39097556-E6DC-4B81-B70A-ECFB7C8D92E5}">
      <dgm:prSet/>
      <dgm:spPr/>
      <dgm:t>
        <a:bodyPr/>
        <a:lstStyle/>
        <a:p>
          <a:endParaRPr lang="cs-CZ"/>
        </a:p>
      </dgm:t>
    </dgm:pt>
    <dgm:pt modelId="{864B2242-A9E9-4ABE-8DFD-C776BE1D3FBF}" type="sibTrans" cxnId="{39097556-E6DC-4B81-B70A-ECFB7C8D92E5}">
      <dgm:prSet/>
      <dgm:spPr/>
      <dgm:t>
        <a:bodyPr/>
        <a:lstStyle/>
        <a:p>
          <a:endParaRPr lang="cs-CZ"/>
        </a:p>
      </dgm:t>
    </dgm:pt>
    <dgm:pt modelId="{F3C8095B-83C6-4C42-B2E4-FAD4BB0F9BAD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FFC000"/>
              </a:solidFill>
            </a:rPr>
            <a:t>ZDROJE INFORMACÍ</a:t>
          </a:r>
          <a:endParaRPr lang="cs-CZ" sz="2400" b="1" dirty="0">
            <a:solidFill>
              <a:srgbClr val="FFC000"/>
            </a:solidFill>
          </a:endParaRPr>
        </a:p>
      </dgm:t>
    </dgm:pt>
    <dgm:pt modelId="{BD637E24-E116-44F8-9FB4-73504E540F5C}" type="parTrans" cxnId="{6F9B3B0B-6F57-48B3-A908-184EC064C345}">
      <dgm:prSet/>
      <dgm:spPr/>
      <dgm:t>
        <a:bodyPr/>
        <a:lstStyle/>
        <a:p>
          <a:endParaRPr lang="cs-CZ"/>
        </a:p>
      </dgm:t>
    </dgm:pt>
    <dgm:pt modelId="{36F74D6B-DBB1-454F-86EE-C03F6694BB5B}" type="sibTrans" cxnId="{6F9B3B0B-6F57-48B3-A908-184EC064C345}">
      <dgm:prSet/>
      <dgm:spPr/>
      <dgm:t>
        <a:bodyPr/>
        <a:lstStyle/>
        <a:p>
          <a:endParaRPr lang="cs-CZ"/>
        </a:p>
      </dgm:t>
    </dgm:pt>
    <dgm:pt modelId="{40C88D21-7A5F-4A6C-BA17-A90658EFE18D}" type="pres">
      <dgm:prSet presAssocID="{7861EFF1-4948-4979-B7F6-1E93B9A18C7C}" presName="Name0" presStyleCnt="0">
        <dgm:presLayoutVars>
          <dgm:dir/>
          <dgm:animLvl val="lvl"/>
          <dgm:resizeHandles val="exact"/>
        </dgm:presLayoutVars>
      </dgm:prSet>
      <dgm:spPr/>
    </dgm:pt>
    <dgm:pt modelId="{E98F6BA8-53A1-4B52-B8BF-CB8A1B797B31}" type="pres">
      <dgm:prSet presAssocID="{B1B1C0EA-E143-4A52-80AB-B50C2687D72C}" presName="parTxOnly" presStyleLbl="node1" presStyleIdx="0" presStyleCnt="3" custScaleX="146110" custLinFactNeighborX="-820" custLinFactNeighborY="-145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EE1D43-7764-4B8B-9E3F-B1BFFC8EA493}" type="pres">
      <dgm:prSet presAssocID="{5879BF15-6093-4488-BEF4-5EB56C104FFF}" presName="parTxOnlySpace" presStyleCnt="0"/>
      <dgm:spPr/>
    </dgm:pt>
    <dgm:pt modelId="{8BBB9D99-880C-4300-AAB0-93B9E716BA8C}" type="pres">
      <dgm:prSet presAssocID="{7CB2C0BB-4AA3-4E91-9D9D-71576527E16B}" presName="parTxOnly" presStyleLbl="node1" presStyleIdx="1" presStyleCnt="3" custScaleX="123240" custScaleY="134034" custLinFactNeighborX="23752" custLinFactNeighborY="168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B92B67-8518-4C41-B1C8-F4E9149E3622}" type="pres">
      <dgm:prSet presAssocID="{864B2242-A9E9-4ABE-8DFD-C776BE1D3FBF}" presName="parTxOnlySpace" presStyleCnt="0"/>
      <dgm:spPr/>
    </dgm:pt>
    <dgm:pt modelId="{FA657BE6-5DB5-4632-B124-EC4A94C010C9}" type="pres">
      <dgm:prSet presAssocID="{F3C8095B-83C6-4C42-B2E4-FAD4BB0F9BAD}" presName="parTxOnly" presStyleLbl="node1" presStyleIdx="2" presStyleCnt="3" custScaleX="115416" custLinFactX="12357" custLinFactNeighborX="100000" custLinFactNeighborY="168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BA0B209-0CED-4689-84E9-1833D94EC3A6}" type="presOf" srcId="{F3C8095B-83C6-4C42-B2E4-FAD4BB0F9BAD}" destId="{FA657BE6-5DB5-4632-B124-EC4A94C010C9}" srcOrd="0" destOrd="0" presId="urn:microsoft.com/office/officeart/2005/8/layout/chevron1"/>
    <dgm:cxn modelId="{F0DA7CF2-750D-47C9-A2C6-29BEC9FC37B9}" type="presOf" srcId="{7861EFF1-4948-4979-B7F6-1E93B9A18C7C}" destId="{40C88D21-7A5F-4A6C-BA17-A90658EFE18D}" srcOrd="0" destOrd="0" presId="urn:microsoft.com/office/officeart/2005/8/layout/chevron1"/>
    <dgm:cxn modelId="{A660C1DE-ACB7-4E6B-A4FE-71DDBA3EA740}" type="presOf" srcId="{B1B1C0EA-E143-4A52-80AB-B50C2687D72C}" destId="{E98F6BA8-53A1-4B52-B8BF-CB8A1B797B31}" srcOrd="0" destOrd="0" presId="urn:microsoft.com/office/officeart/2005/8/layout/chevron1"/>
    <dgm:cxn modelId="{6F9B3B0B-6F57-48B3-A908-184EC064C345}" srcId="{7861EFF1-4948-4979-B7F6-1E93B9A18C7C}" destId="{F3C8095B-83C6-4C42-B2E4-FAD4BB0F9BAD}" srcOrd="2" destOrd="0" parTransId="{BD637E24-E116-44F8-9FB4-73504E540F5C}" sibTransId="{36F74D6B-DBB1-454F-86EE-C03F6694BB5B}"/>
    <dgm:cxn modelId="{BC24E52F-007C-4B68-AE05-D2EF57527542}" type="presOf" srcId="{7CB2C0BB-4AA3-4E91-9D9D-71576527E16B}" destId="{8BBB9D99-880C-4300-AAB0-93B9E716BA8C}" srcOrd="0" destOrd="0" presId="urn:microsoft.com/office/officeart/2005/8/layout/chevron1"/>
    <dgm:cxn modelId="{C61C76B0-9218-4B89-8725-EA2DFC294384}" srcId="{7861EFF1-4948-4979-B7F6-1E93B9A18C7C}" destId="{B1B1C0EA-E143-4A52-80AB-B50C2687D72C}" srcOrd="0" destOrd="0" parTransId="{B724DB8B-0100-4B1E-B15E-929762DD5BBC}" sibTransId="{5879BF15-6093-4488-BEF4-5EB56C104FFF}"/>
    <dgm:cxn modelId="{39097556-E6DC-4B81-B70A-ECFB7C8D92E5}" srcId="{7861EFF1-4948-4979-B7F6-1E93B9A18C7C}" destId="{7CB2C0BB-4AA3-4E91-9D9D-71576527E16B}" srcOrd="1" destOrd="0" parTransId="{E9C03F68-126D-4012-A53F-9578AC29C3D5}" sibTransId="{864B2242-A9E9-4ABE-8DFD-C776BE1D3FBF}"/>
    <dgm:cxn modelId="{3B91B2B7-6042-4AE2-9F88-A7C87E4ED71C}" type="presParOf" srcId="{40C88D21-7A5F-4A6C-BA17-A90658EFE18D}" destId="{E98F6BA8-53A1-4B52-B8BF-CB8A1B797B31}" srcOrd="0" destOrd="0" presId="urn:microsoft.com/office/officeart/2005/8/layout/chevron1"/>
    <dgm:cxn modelId="{24BD0EB0-5BDA-44D3-90F0-F44B5B43DA64}" type="presParOf" srcId="{40C88D21-7A5F-4A6C-BA17-A90658EFE18D}" destId="{00EE1D43-7764-4B8B-9E3F-B1BFFC8EA493}" srcOrd="1" destOrd="0" presId="urn:microsoft.com/office/officeart/2005/8/layout/chevron1"/>
    <dgm:cxn modelId="{7A42B141-D0F7-4750-882D-8D5494CA7E7B}" type="presParOf" srcId="{40C88D21-7A5F-4A6C-BA17-A90658EFE18D}" destId="{8BBB9D99-880C-4300-AAB0-93B9E716BA8C}" srcOrd="2" destOrd="0" presId="urn:microsoft.com/office/officeart/2005/8/layout/chevron1"/>
    <dgm:cxn modelId="{FF6C1F92-A776-482C-B6B3-D0ABB958513D}" type="presParOf" srcId="{40C88D21-7A5F-4A6C-BA17-A90658EFE18D}" destId="{1FB92B67-8518-4C41-B1C8-F4E9149E3622}" srcOrd="3" destOrd="0" presId="urn:microsoft.com/office/officeart/2005/8/layout/chevron1"/>
    <dgm:cxn modelId="{BE695E83-EDB6-4C99-854B-CFE95839097E}" type="presParOf" srcId="{40C88D21-7A5F-4A6C-BA17-A90658EFE18D}" destId="{FA657BE6-5DB5-4632-B124-EC4A94C010C9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8F6BA8-53A1-4B52-B8BF-CB8A1B797B31}">
      <dsp:nvSpPr>
        <dsp:cNvPr id="0" name=""/>
        <dsp:cNvSpPr/>
      </dsp:nvSpPr>
      <dsp:spPr>
        <a:xfrm>
          <a:off x="1475" y="1573264"/>
          <a:ext cx="3256657" cy="8915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rgbClr val="FFC000"/>
              </a:solidFill>
            </a:rPr>
            <a:t>ŽURNALISTICKÁ ETIKA </a:t>
          </a:r>
          <a:endParaRPr lang="cs-CZ" sz="2400" b="1" kern="1200" dirty="0">
            <a:solidFill>
              <a:srgbClr val="FFC000"/>
            </a:solidFill>
          </a:endParaRPr>
        </a:p>
      </dsp:txBody>
      <dsp:txXfrm>
        <a:off x="447257" y="1573264"/>
        <a:ext cx="2365094" cy="891563"/>
      </dsp:txXfrm>
    </dsp:sp>
    <dsp:sp modelId="{8BBB9D99-880C-4300-AAB0-93B9E716BA8C}">
      <dsp:nvSpPr>
        <dsp:cNvPr id="0" name=""/>
        <dsp:cNvSpPr/>
      </dsp:nvSpPr>
      <dsp:spPr>
        <a:xfrm>
          <a:off x="3090010" y="1449506"/>
          <a:ext cx="2746905" cy="119499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rgbClr val="FFC000"/>
              </a:solidFill>
            </a:rPr>
            <a:t>ETICKÝ KODEX NOVINÁŘE</a:t>
          </a:r>
          <a:endParaRPr lang="cs-CZ" sz="2400" b="1" kern="1200" dirty="0">
            <a:solidFill>
              <a:srgbClr val="FFC000"/>
            </a:solidFill>
          </a:endParaRPr>
        </a:p>
      </dsp:txBody>
      <dsp:txXfrm>
        <a:off x="3687509" y="1449506"/>
        <a:ext cx="1551908" cy="1194997"/>
      </dsp:txXfrm>
    </dsp:sp>
    <dsp:sp modelId="{FA657BE6-5DB5-4632-B124-EC4A94C010C9}">
      <dsp:nvSpPr>
        <dsp:cNvPr id="0" name=""/>
        <dsp:cNvSpPr/>
      </dsp:nvSpPr>
      <dsp:spPr>
        <a:xfrm>
          <a:off x="5564387" y="1601223"/>
          <a:ext cx="2572516" cy="8915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rgbClr val="FFC000"/>
              </a:solidFill>
            </a:rPr>
            <a:t>ZDROJE INFORMACÍ</a:t>
          </a:r>
          <a:endParaRPr lang="cs-CZ" sz="2400" b="1" kern="1200" dirty="0">
            <a:solidFill>
              <a:srgbClr val="FFC000"/>
            </a:solidFill>
          </a:endParaRPr>
        </a:p>
      </dsp:txBody>
      <dsp:txXfrm>
        <a:off x="6010169" y="1601223"/>
        <a:ext cx="1680953" cy="8915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048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933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341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048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711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154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244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107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442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592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457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657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lagi%C3%A1torstv%C3%AD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cz/images/results.aspx?ex=2&amp;qu=novin&#225;&#345;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7818690"/>
              </p:ext>
            </p:extLst>
          </p:nvPr>
        </p:nvGraphicFramePr>
        <p:xfrm>
          <a:off x="1665289" y="1868490"/>
          <a:ext cx="5643016" cy="4826070"/>
        </p:xfrm>
        <a:graphic>
          <a:graphicData uri="http://schemas.openxmlformats.org/drawingml/2006/table">
            <a:tbl>
              <a:tblPr/>
              <a:tblGrid>
                <a:gridCol w="1320607"/>
                <a:gridCol w="4322409"/>
              </a:tblGrid>
              <a:tr h="3053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9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Radka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Škulaviková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31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VY_32_Inovace_3454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40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Principy novinářské etiky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Principy novinářské etiky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9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Mladý žurnalista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9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8.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074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je určen v rámci komunikační a mediální výchovy pro volitelný předmět mladý žurnalista. Seznamuje s etikou novináře, objasňuje etické principy zdrojů informací. Je určen pro práci se Slovníkem cizích slov nebo významovým slovníkem na internetu. Obsahuje i hypertextový odkaz přinášející příklady plagiátorství z praxe. Zajímavé úkoly směřují k rozšíření znalostí, rozvoji slovní zásoby a dávají prostor pro diskusi.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885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Rozumí pojmu etika v širším slova smyslu, používá ve své práci naučené zásady. Řeší  úkoly. Vyhledává v uvedených zdrojích, diskutuje o problematice. Uvádí další příklady profesních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etických kodexů.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7599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9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rot="20855306">
            <a:off x="464358" y="545486"/>
            <a:ext cx="7042280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PRINCIPY </a:t>
            </a:r>
          </a:p>
          <a:p>
            <a:pPr algn="ctr"/>
            <a:r>
              <a:rPr lang="cs-CZ" sz="72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NOVINÁŘSKÉ ETIKY</a:t>
            </a:r>
            <a:endParaRPr lang="cs-CZ" sz="72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661286547"/>
              </p:ext>
            </p:extLst>
          </p:nvPr>
        </p:nvGraphicFramePr>
        <p:xfrm>
          <a:off x="179511" y="2924944"/>
          <a:ext cx="813690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8426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96311"/>
            <a:ext cx="8136904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ŽURNALISTICKÁ ETIKA</a:t>
            </a:r>
          </a:p>
          <a:p>
            <a:pPr marL="342900" indent="-342900" algn="just">
              <a:buFont typeface="Wingdings" pitchFamily="2" charset="2"/>
              <a:buChar char="v"/>
            </a:pPr>
            <a:endParaRPr lang="cs-CZ" sz="2400" dirty="0">
              <a:solidFill>
                <a:schemeClr val="accent3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ETIKU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VNÍMÁME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JAKO SOUBOR PRAVIDEL O MORÁLNÍM JEDNÁNÍ V RŮZNÝCH PROFESÍCH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400" dirty="0">
              <a:solidFill>
                <a:schemeClr val="accent3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ŽURNALISTICKÁ E. = SE ZABÝVÁ MORÁLKOU, PŘÍSTUPEM, CHOVÁNÍM NOVINÁŘŮ V MASMÉDIÍCH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400" dirty="0">
              <a:solidFill>
                <a:schemeClr val="accent3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u="sng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HLAVNÍ PRINCIPY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NEZÁVISLOST NOVINÁŘE NA VYDAVATELÍCH 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VZTAH KE KOLEGŮM –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PLAGIÁTORSTVÍ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AUTOROVA SVOBODA PŘI VOLBĚ TÉMAT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PROVĚŘOVÁNÍ INFORMACÍ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NEZÁVISLOST VŮČI „MOCNÝM“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NÉST ODPOVĚDNOST ZA PŘÍPADNÉ OMYLY</a:t>
            </a:r>
            <a:endParaRPr lang="cs-CZ" sz="2400" dirty="0" smtClean="0">
              <a:solidFill>
                <a:schemeClr val="accent3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v"/>
            </a:pPr>
            <a:endParaRPr lang="cs-CZ" sz="2400" dirty="0" smtClean="0">
              <a:solidFill>
                <a:schemeClr val="accent3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0801" y="3717032"/>
            <a:ext cx="1787303" cy="3024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570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9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ETICKÝ KODEX NOVINÁŘE</a:t>
            </a:r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4525963"/>
          </a:xfrm>
          <a:scene3d>
            <a:camera prst="orthographicFront">
              <a:rot lat="0" lon="21299999" rev="0"/>
            </a:camera>
            <a:lightRig rig="threePt" dir="t"/>
          </a:scene3d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ETICKÉ ZÁSADY CHOVÁNÍ ŽURNALISTŮ: PRÁVA, SVOBODY NOVINÁŘŮ A PRÁVA, SVOBODY OBČANŮ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pPr marL="0" indent="0">
              <a:buNone/>
            </a:pPr>
            <a:endParaRPr lang="cs-CZ" sz="2400" dirty="0">
              <a:solidFill>
                <a:schemeClr val="accent3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buNone/>
            </a:pPr>
            <a:endParaRPr lang="cs-CZ" sz="2400" dirty="0">
              <a:solidFill>
                <a:schemeClr val="accent3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611560" y="2276872"/>
            <a:ext cx="1080120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2132856"/>
            <a:ext cx="7308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Nesmí být v rozporu</a:t>
            </a:r>
          </a:p>
          <a:p>
            <a:r>
              <a:rPr lang="cs-CZ" sz="2200" b="1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Novinář musí být odpovědný za svou činnost</a:t>
            </a:r>
            <a:endParaRPr lang="cs-CZ" sz="2200" b="1" dirty="0">
              <a:solidFill>
                <a:schemeClr val="accent3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3212976"/>
            <a:ext cx="80648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ETICKÝ KODEX NOVINÁŘE: </a:t>
            </a:r>
          </a:p>
          <a:p>
            <a:endParaRPr lang="cs-CZ" sz="2400" dirty="0" smtClean="0">
              <a:solidFill>
                <a:schemeClr val="accent3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JE VYPRACOVÁN SYNDIKÁTEM NOVINÁŘŮ ČR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JE ZÁVAZNÝ PRO VŠECHNY NOVINÁŘE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NOVINÁŘ MUSÍ INFORMOVAT VČAS, PRAVDIVĚ, NEZKRESLENĚ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VYSOKÁ PROFESIONALITA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DŮVĚRYHODNOST, SERIÓZNOST, SLUŠNOST</a:t>
            </a:r>
            <a:endParaRPr lang="cs-CZ" sz="2400" dirty="0">
              <a:solidFill>
                <a:schemeClr val="accent3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14953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ETICKÉ ASPEKTY ZDROJŮ INFORMACÍ</a:t>
            </a:r>
            <a:endParaRPr lang="cs-CZ" sz="3600" b="1" dirty="0">
              <a:solidFill>
                <a:schemeClr val="accent3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640960" cy="4525963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ČTENÁŘI, OBČANÉ MAJÍ PRÁVO NA INFORMACE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ZDROJ INFOMRACE NESMÍ BÝT VYMYŠLEN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DISKUTABILNÍ: „PODLE ZDROJE, KTERÝ SI NEPŘÁL BÝT JMENOVÁN“ !!! ? !!! (VHODNÁ DISKUSE)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JE NEPOCTIVÉ ZVEŘEJŇOVAT INFORMACE Z JINÝCH MASMÉDIÍ BEZ UVEDENÍ AUTORA A NÁZVU MÉDIA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NOVINÁŘ MUSÍ ZPROSTŘEDKOVANOU INFORMACI OVĚŘIT!!!! Z NEZÁVISLÝCH ZDROJŮ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JE NEETICKÉ ZAMLČOVÁNÍ ZPRÁV (NEPŘÍJEMNÝCH, NEVHODNÝCH NAPŘ. PRO VYDAVATELE)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ANONYMITA – DVĚ STRÁNKY – VĚROHODNOST ZDROJE ?  X  OCHRANA PŘED POTÍŽEMI</a:t>
            </a:r>
            <a:endParaRPr lang="cs-CZ" sz="2400" dirty="0">
              <a:solidFill>
                <a:schemeClr val="accent3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03682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81951"/>
            <a:ext cx="2824774" cy="2066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 rot="915358">
            <a:off x="2791638" y="1319708"/>
            <a:ext cx="6618665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ÚKOLY – DISKUSE </a:t>
            </a:r>
            <a:endParaRPr lang="cs-CZ" sz="4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7792" y="2564904"/>
            <a:ext cx="809267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 VYSVĚTLÍŠ PLAGIÁTORSTVÍ? MŮŽEME SE S NÍM SETKAT I PŘI TVORBĚ ŠKOLNÍHO ČASOPISU?</a:t>
            </a:r>
          </a:p>
          <a:p>
            <a:pPr marL="457200" indent="-457200">
              <a:buAutoNum type="arabicPeriod"/>
            </a:pPr>
            <a:endParaRPr lang="cs-CZ" sz="2400" b="1" dirty="0">
              <a:solidFill>
                <a:schemeClr val="accent3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 PŘESNĚ OZNAČUJE SYNDIKÁT?</a:t>
            </a:r>
          </a:p>
          <a:p>
            <a:pPr marL="457200" indent="-457200">
              <a:buAutoNum type="arabicPeriod"/>
            </a:pPr>
            <a:endParaRPr lang="cs-CZ" sz="2400" b="1" dirty="0">
              <a:solidFill>
                <a:schemeClr val="accent3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 ZNAMENÁ KODEX? V JAKÝCH DALŠÍCH PROFESÍCH SE S NÍM MŮŽEME SETKAT?</a:t>
            </a:r>
          </a:p>
          <a:p>
            <a:pPr marL="457200" indent="-457200">
              <a:buAutoNum type="arabicPeriod"/>
            </a:pPr>
            <a:endParaRPr lang="cs-CZ" sz="2400" b="1" dirty="0">
              <a:solidFill>
                <a:schemeClr val="accent3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 ZNAMENÁ INVESTIGATIVNÍ NOVINÁŘ?</a:t>
            </a:r>
          </a:p>
          <a:p>
            <a:pPr marL="457200" indent="-457200">
              <a:buAutoNum type="arabicPeriod"/>
            </a:pPr>
            <a:endParaRPr lang="cs-CZ" sz="2400" b="1" dirty="0">
              <a:solidFill>
                <a:schemeClr val="accent3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>
              <a:buAutoNum type="arabicPeriod"/>
            </a:pPr>
            <a:endParaRPr lang="cs-CZ" sz="2400" b="1" dirty="0">
              <a:solidFill>
                <a:schemeClr val="accent3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899216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31839"/>
            <a:ext cx="8229600" cy="6337521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 SIS PORADIL S ÚKOLY?</a:t>
            </a:r>
          </a:p>
          <a:p>
            <a:pPr marL="0" indent="0" algn="ctr">
              <a:buNone/>
            </a:pPr>
            <a:endParaRPr lang="cs-CZ" b="1" dirty="0" smtClean="0">
              <a:solidFill>
                <a:schemeClr val="accent3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 algn="just">
              <a:buAutoNum type="arabicPeriod"/>
            </a:pP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PLAGIÁTORSTVÍ ZNAMENÁ PŘEVZETÍ, UKRADENÍ CIZÍHO DÍLA. DO ŠKOLNÍHO ČASOPISU NESMÍME NIC KOPÍROVAT ODJINUD, MUSÍME TVOŘIT POUZE VLASTNÍ DÍLA.</a:t>
            </a:r>
          </a:p>
          <a:p>
            <a:pPr algn="just"/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ZNÁMÉ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PŘÍKLADY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PLAGIÁTORSTVÍ</a:t>
            </a:r>
          </a:p>
          <a:p>
            <a:pPr algn="just"/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2. SDRUŽENÍ NEBO ORGANIZACE NEBO SVAZ</a:t>
            </a:r>
          </a:p>
          <a:p>
            <a:pPr marL="0" indent="0" algn="just">
              <a:buNone/>
            </a:pP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3. JE JAKÝSI ZÁKONÍK, SBÍRKA DOKUMENTŮ UPRAVUJÍCÍ PRÁCI A ZÁSADY KONKRÉTNÍ PROFESE. SVÉ KODEXY MAJÍ LÉKAŘI, FOTOGRAFOVÉ, PRÁVNÍCI, UČITELÉ, POLICISTÉ AJ.</a:t>
            </a:r>
          </a:p>
          <a:p>
            <a:pPr marL="0" indent="0" algn="just">
              <a:buNone/>
            </a:pP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4. NOVINÁŘ, KTERÝ PÁTRÁ, VYŠETŘUJE </a:t>
            </a:r>
          </a:p>
        </p:txBody>
      </p:sp>
    </p:spTree>
    <p:extLst>
      <p:ext uri="{BB962C8B-B14F-4D97-AF65-F5344CB8AC3E}">
        <p14:creationId xmlns:p14="http://schemas.microsoft.com/office/powerpoint/2010/main" val="179014529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856895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Prameny a zdroje:</a:t>
            </a:r>
          </a:p>
          <a:p>
            <a:endParaRPr lang="cs-CZ" sz="2000" u="sng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Archiv autora </a:t>
            </a:r>
          </a:p>
          <a:p>
            <a:r>
              <a:rPr lang="cs-CZ" sz="2000" dirty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http://</a:t>
            </a: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office.microsoft.com/</a:t>
            </a:r>
            <a:r>
              <a:rPr lang="cs-CZ" sz="2000" dirty="0" err="1" smtClean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cscz</a:t>
            </a: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/</a:t>
            </a:r>
            <a:r>
              <a:rPr lang="cs-CZ" sz="2000" dirty="0" err="1" smtClean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images</a:t>
            </a: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/</a:t>
            </a:r>
            <a:r>
              <a:rPr lang="cs-CZ" sz="2000" dirty="0" err="1" smtClean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results.aspx?ex</a:t>
            </a: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=2&amp;qu=novinář#mt:0</a:t>
            </a:r>
            <a:endParaRPr lang="cs-CZ" sz="20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000" dirty="0">
                <a:latin typeface="Verdana" pitchFamily="34" charset="0"/>
                <a:ea typeface="Verdana" pitchFamily="34" charset="0"/>
                <a:cs typeface="Verdana" pitchFamily="34" charset="0"/>
              </a:rPr>
              <a:t>http://office.microsoft.com/</a:t>
            </a:r>
            <a:r>
              <a:rPr lang="cs-CZ" sz="2000" dirty="0" err="1">
                <a:latin typeface="Verdana" pitchFamily="34" charset="0"/>
                <a:ea typeface="Verdana" pitchFamily="34" charset="0"/>
                <a:cs typeface="Verdana" pitchFamily="34" charset="0"/>
              </a:rPr>
              <a:t>cs-cz</a:t>
            </a:r>
            <a:r>
              <a:rPr lang="cs-CZ" sz="2000" dirty="0">
                <a:latin typeface="Verdana" pitchFamily="34" charset="0"/>
                <a:ea typeface="Verdana" pitchFamily="34" charset="0"/>
                <a:cs typeface="Verdana" pitchFamily="34" charset="0"/>
              </a:rPr>
              <a:t>/</a:t>
            </a:r>
            <a:r>
              <a:rPr lang="cs-CZ" sz="2000" dirty="0" err="1">
                <a:latin typeface="Verdana" pitchFamily="34" charset="0"/>
                <a:ea typeface="Verdana" pitchFamily="34" charset="0"/>
                <a:cs typeface="Verdana" pitchFamily="34" charset="0"/>
              </a:rPr>
              <a:t>images</a:t>
            </a:r>
            <a:r>
              <a:rPr lang="cs-CZ" sz="2000" dirty="0">
                <a:latin typeface="Verdana" pitchFamily="34" charset="0"/>
                <a:ea typeface="Verdana" pitchFamily="34" charset="0"/>
                <a:cs typeface="Verdana" pitchFamily="34" charset="0"/>
              </a:rPr>
              <a:t>/</a:t>
            </a:r>
            <a:r>
              <a:rPr lang="cs-CZ" sz="2000" dirty="0" err="1">
                <a:latin typeface="Verdana" pitchFamily="34" charset="0"/>
                <a:ea typeface="Verdana" pitchFamily="34" charset="0"/>
                <a:cs typeface="Verdana" pitchFamily="34" charset="0"/>
              </a:rPr>
              <a:t>results.aspx?ex</a:t>
            </a:r>
            <a:r>
              <a:rPr lang="cs-CZ" sz="2000" dirty="0">
                <a:latin typeface="Verdana" pitchFamily="34" charset="0"/>
                <a:ea typeface="Verdana" pitchFamily="34" charset="0"/>
                <a:cs typeface="Verdana" pitchFamily="34" charset="0"/>
              </a:rPr>
              <a:t>=2&amp;qu=ÚKOLY#pg:3|mt:0|</a:t>
            </a:r>
            <a:endParaRPr lang="cs-CZ" sz="20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4991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1183</TotalTime>
  <Words>476</Words>
  <Application>Microsoft Office PowerPoint</Application>
  <PresentationFormat>Předvádění na obrazovce (4:3)</PresentationFormat>
  <Paragraphs>81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ETICKÝ KODEX NOVINÁŘE</vt:lpstr>
      <vt:lpstr>ETICKÉ ASPEKTY ZDROJŮ INFORMACÍ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23</cp:revision>
  <dcterms:created xsi:type="dcterms:W3CDTF">2012-04-10T20:08:16Z</dcterms:created>
  <dcterms:modified xsi:type="dcterms:W3CDTF">2012-04-15T15:27:02Z</dcterms:modified>
</cp:coreProperties>
</file>