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2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3" r:id="rId6"/>
    <p:sldId id="260" r:id="rId7"/>
    <p:sldId id="264" r:id="rId8"/>
    <p:sldId id="265" r:id="rId9"/>
    <p:sldId id="266" r:id="rId10"/>
    <p:sldId id="261" r:id="rId11"/>
    <p:sldId id="26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2362" autoAdjust="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8D817EF-929A-4302-A24E-B9ADA3243698}" type="doc">
      <dgm:prSet loTypeId="urn:microsoft.com/office/officeart/2005/8/layout/cycle8" loCatId="cycle" qsTypeId="urn:microsoft.com/office/officeart/2005/8/quickstyle/simple1" qsCatId="simple" csTypeId="urn:microsoft.com/office/officeart/2005/8/colors/accent1_2" csCatId="accent1" phldr="1"/>
      <dgm:spPr/>
    </dgm:pt>
    <dgm:pt modelId="{CE6B9524-9D6B-4D80-9550-0C7672C0E5DA}">
      <dgm:prSet phldrT="[Text]" custT="1"/>
      <dgm:spPr/>
      <dgm:t>
        <a:bodyPr/>
        <a:lstStyle/>
        <a:p>
          <a:r>
            <a:rPr lang="cs-CZ" sz="2800" b="1" dirty="0" smtClean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rPr>
            <a:t>TITULEK</a:t>
          </a:r>
          <a:endParaRPr lang="cs-CZ" sz="2800" b="1" dirty="0">
            <a:solidFill>
              <a:schemeClr val="tx1"/>
            </a:solidFill>
            <a:latin typeface="Verdana" pitchFamily="34" charset="0"/>
            <a:ea typeface="Verdana" pitchFamily="34" charset="0"/>
            <a:cs typeface="Verdana" pitchFamily="34" charset="0"/>
          </a:endParaRPr>
        </a:p>
      </dgm:t>
    </dgm:pt>
    <dgm:pt modelId="{782911BA-D5E8-4BE6-A6B5-03ADEB9520C6}" type="parTrans" cxnId="{0026E7D2-F51C-4815-8BC0-F1B3C24EFD04}">
      <dgm:prSet/>
      <dgm:spPr/>
      <dgm:t>
        <a:bodyPr/>
        <a:lstStyle/>
        <a:p>
          <a:endParaRPr lang="cs-CZ"/>
        </a:p>
      </dgm:t>
    </dgm:pt>
    <dgm:pt modelId="{0E59B3C2-79A7-40AC-87AA-63E24A22F6D7}" type="sibTrans" cxnId="{0026E7D2-F51C-4815-8BC0-F1B3C24EFD04}">
      <dgm:prSet/>
      <dgm:spPr/>
      <dgm:t>
        <a:bodyPr/>
        <a:lstStyle/>
        <a:p>
          <a:endParaRPr lang="cs-CZ"/>
        </a:p>
      </dgm:t>
    </dgm:pt>
    <dgm:pt modelId="{519E71C5-72AC-47BD-B1A2-4679CEDD0DE9}">
      <dgm:prSet phldrT="[Text]" custT="1"/>
      <dgm:spPr/>
      <dgm:t>
        <a:bodyPr/>
        <a:lstStyle/>
        <a:p>
          <a:r>
            <a:rPr lang="cs-CZ" sz="2800" b="1" dirty="0" smtClean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rPr>
            <a:t>POPISKY</a:t>
          </a:r>
          <a:endParaRPr lang="cs-CZ" sz="2800" b="1" dirty="0">
            <a:solidFill>
              <a:schemeClr val="tx1"/>
            </a:solidFill>
            <a:latin typeface="Verdana" pitchFamily="34" charset="0"/>
            <a:ea typeface="Verdana" pitchFamily="34" charset="0"/>
            <a:cs typeface="Verdana" pitchFamily="34" charset="0"/>
          </a:endParaRPr>
        </a:p>
      </dgm:t>
    </dgm:pt>
    <dgm:pt modelId="{8A6FD502-8CBD-44EB-82C1-E26DAB4F414C}" type="parTrans" cxnId="{12044C3B-4686-449A-B480-2295CB42C2CC}">
      <dgm:prSet/>
      <dgm:spPr/>
      <dgm:t>
        <a:bodyPr/>
        <a:lstStyle/>
        <a:p>
          <a:endParaRPr lang="cs-CZ"/>
        </a:p>
      </dgm:t>
    </dgm:pt>
    <dgm:pt modelId="{ECCC60A0-60B6-428A-B24F-1B1B2E117F12}" type="sibTrans" cxnId="{12044C3B-4686-449A-B480-2295CB42C2CC}">
      <dgm:prSet/>
      <dgm:spPr/>
      <dgm:t>
        <a:bodyPr/>
        <a:lstStyle/>
        <a:p>
          <a:endParaRPr lang="cs-CZ"/>
        </a:p>
      </dgm:t>
    </dgm:pt>
    <dgm:pt modelId="{4190778F-FB2D-40C4-9E32-1F1855B5270C}">
      <dgm:prSet phldrT="[Text]" custT="1"/>
      <dgm:spPr/>
      <dgm:t>
        <a:bodyPr/>
        <a:lstStyle/>
        <a:p>
          <a:r>
            <a:rPr lang="cs-CZ" sz="2800" b="1" dirty="0" smtClean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rPr>
            <a:t>TIRÁŽ</a:t>
          </a:r>
          <a:endParaRPr lang="cs-CZ" sz="2800" b="1" dirty="0">
            <a:solidFill>
              <a:schemeClr val="tx1"/>
            </a:solidFill>
            <a:latin typeface="Verdana" pitchFamily="34" charset="0"/>
            <a:ea typeface="Verdana" pitchFamily="34" charset="0"/>
            <a:cs typeface="Verdana" pitchFamily="34" charset="0"/>
          </a:endParaRPr>
        </a:p>
      </dgm:t>
    </dgm:pt>
    <dgm:pt modelId="{9AEE80FE-AFF7-46BE-85B9-7843FDA61B8E}" type="parTrans" cxnId="{B0B876AD-E0E3-4B6F-8766-ECE21A246E4C}">
      <dgm:prSet/>
      <dgm:spPr/>
      <dgm:t>
        <a:bodyPr/>
        <a:lstStyle/>
        <a:p>
          <a:endParaRPr lang="cs-CZ"/>
        </a:p>
      </dgm:t>
    </dgm:pt>
    <dgm:pt modelId="{E49CAECB-E7CD-4B34-BD8F-5869927C3A1B}" type="sibTrans" cxnId="{B0B876AD-E0E3-4B6F-8766-ECE21A246E4C}">
      <dgm:prSet/>
      <dgm:spPr/>
      <dgm:t>
        <a:bodyPr/>
        <a:lstStyle/>
        <a:p>
          <a:endParaRPr lang="cs-CZ"/>
        </a:p>
      </dgm:t>
    </dgm:pt>
    <dgm:pt modelId="{08607772-6967-42DC-B0F9-736B33A5E395}" type="pres">
      <dgm:prSet presAssocID="{88D817EF-929A-4302-A24E-B9ADA3243698}" presName="compositeShape" presStyleCnt="0">
        <dgm:presLayoutVars>
          <dgm:chMax val="7"/>
          <dgm:dir/>
          <dgm:resizeHandles val="exact"/>
        </dgm:presLayoutVars>
      </dgm:prSet>
      <dgm:spPr/>
    </dgm:pt>
    <dgm:pt modelId="{9E5D73E5-6FE7-4E23-8F27-8E999E08E9FB}" type="pres">
      <dgm:prSet presAssocID="{88D817EF-929A-4302-A24E-B9ADA3243698}" presName="wedge1" presStyleLbl="node1" presStyleIdx="0" presStyleCnt="3" custScaleX="136184" custScaleY="104036"/>
      <dgm:spPr/>
      <dgm:t>
        <a:bodyPr/>
        <a:lstStyle/>
        <a:p>
          <a:endParaRPr lang="cs-CZ"/>
        </a:p>
      </dgm:t>
    </dgm:pt>
    <dgm:pt modelId="{2CFA67F9-F2EA-4748-804A-FA0667E91299}" type="pres">
      <dgm:prSet presAssocID="{88D817EF-929A-4302-A24E-B9ADA3243698}" presName="dummy1a" presStyleCnt="0"/>
      <dgm:spPr/>
    </dgm:pt>
    <dgm:pt modelId="{59BB2EB8-55EB-4700-B8A3-EF059AEF26A5}" type="pres">
      <dgm:prSet presAssocID="{88D817EF-929A-4302-A24E-B9ADA3243698}" presName="dummy1b" presStyleCnt="0"/>
      <dgm:spPr/>
    </dgm:pt>
    <dgm:pt modelId="{89E33D76-46B0-4BFA-8CEF-BB91B7BBAE8A}" type="pres">
      <dgm:prSet presAssocID="{88D817EF-929A-4302-A24E-B9ADA3243698}" presName="wedge1Tx" presStyleLbl="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45D498C-CEFA-4CFC-9CA3-77C2F099C524}" type="pres">
      <dgm:prSet presAssocID="{88D817EF-929A-4302-A24E-B9ADA3243698}" presName="wedge2" presStyleLbl="node1" presStyleIdx="1" presStyleCnt="3" custScaleY="119154" custLinFactNeighborX="1787" custLinFactNeighborY="130"/>
      <dgm:spPr/>
      <dgm:t>
        <a:bodyPr/>
        <a:lstStyle/>
        <a:p>
          <a:endParaRPr lang="cs-CZ"/>
        </a:p>
      </dgm:t>
    </dgm:pt>
    <dgm:pt modelId="{D1332CD5-5A17-4D89-82EC-37B13694BD74}" type="pres">
      <dgm:prSet presAssocID="{88D817EF-929A-4302-A24E-B9ADA3243698}" presName="dummy2a" presStyleCnt="0"/>
      <dgm:spPr/>
    </dgm:pt>
    <dgm:pt modelId="{052925CB-3C20-48B6-865B-9DA21A6CB8F8}" type="pres">
      <dgm:prSet presAssocID="{88D817EF-929A-4302-A24E-B9ADA3243698}" presName="dummy2b" presStyleCnt="0"/>
      <dgm:spPr/>
    </dgm:pt>
    <dgm:pt modelId="{4A927C7D-3977-4B9B-A249-9323EA0E6073}" type="pres">
      <dgm:prSet presAssocID="{88D817EF-929A-4302-A24E-B9ADA3243698}" presName="wedge2Tx" presStyleLbl="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A65BC0-DCBF-46A9-923C-BE69B8E778E5}" type="pres">
      <dgm:prSet presAssocID="{88D817EF-929A-4302-A24E-B9ADA3243698}" presName="wedge3" presStyleLbl="node1" presStyleIdx="2" presStyleCnt="3" custScaleX="133948"/>
      <dgm:spPr/>
      <dgm:t>
        <a:bodyPr/>
        <a:lstStyle/>
        <a:p>
          <a:endParaRPr lang="cs-CZ"/>
        </a:p>
      </dgm:t>
    </dgm:pt>
    <dgm:pt modelId="{ED061C74-2A71-49F7-ACDE-7A5A4E3911FD}" type="pres">
      <dgm:prSet presAssocID="{88D817EF-929A-4302-A24E-B9ADA3243698}" presName="dummy3a" presStyleCnt="0"/>
      <dgm:spPr/>
    </dgm:pt>
    <dgm:pt modelId="{EA9E6E98-AA47-4692-B374-36AE74AA96C0}" type="pres">
      <dgm:prSet presAssocID="{88D817EF-929A-4302-A24E-B9ADA3243698}" presName="dummy3b" presStyleCnt="0"/>
      <dgm:spPr/>
    </dgm:pt>
    <dgm:pt modelId="{FF712C4B-4DD9-45ED-9795-EB18727C121C}" type="pres">
      <dgm:prSet presAssocID="{88D817EF-929A-4302-A24E-B9ADA3243698}" presName="wedge3Tx" presStyleLbl="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B0A3518-33EC-4D5C-B16B-D28323B5DE53}" type="pres">
      <dgm:prSet presAssocID="{0E59B3C2-79A7-40AC-87AA-63E24A22F6D7}" presName="arrowWedge1" presStyleLbl="fgSibTrans2D1" presStyleIdx="0" presStyleCnt="3" custScaleX="111072"/>
      <dgm:spPr/>
    </dgm:pt>
    <dgm:pt modelId="{42F1980B-4F48-4ED3-B832-668C956E3093}" type="pres">
      <dgm:prSet presAssocID="{ECCC60A0-60B6-428A-B24F-1B1B2E117F12}" presName="arrowWedge2" presStyleLbl="fgSibTrans2D1" presStyleIdx="1" presStyleCnt="3"/>
      <dgm:spPr/>
    </dgm:pt>
    <dgm:pt modelId="{0B22BF5B-E025-4648-B149-E2A1AC024AEE}" type="pres">
      <dgm:prSet presAssocID="{E49CAECB-E7CD-4B34-BD8F-5869927C3A1B}" presName="arrowWedge3" presStyleLbl="fgSibTrans2D1" presStyleIdx="2" presStyleCnt="3"/>
      <dgm:spPr/>
    </dgm:pt>
  </dgm:ptLst>
  <dgm:cxnLst>
    <dgm:cxn modelId="{65398170-0BB2-4C03-82C9-099A7857DDC6}" type="presOf" srcId="{CE6B9524-9D6B-4D80-9550-0C7672C0E5DA}" destId="{9E5D73E5-6FE7-4E23-8F27-8E999E08E9FB}" srcOrd="0" destOrd="0" presId="urn:microsoft.com/office/officeart/2005/8/layout/cycle8"/>
    <dgm:cxn modelId="{C4F1E345-D814-408F-8B0A-2A7B764E5F23}" type="presOf" srcId="{519E71C5-72AC-47BD-B1A2-4679CEDD0DE9}" destId="{B45D498C-CEFA-4CFC-9CA3-77C2F099C524}" srcOrd="0" destOrd="0" presId="urn:microsoft.com/office/officeart/2005/8/layout/cycle8"/>
    <dgm:cxn modelId="{0623622C-E1B8-4E5E-A78B-7870706A31BE}" type="presOf" srcId="{4190778F-FB2D-40C4-9E32-1F1855B5270C}" destId="{FF712C4B-4DD9-45ED-9795-EB18727C121C}" srcOrd="1" destOrd="0" presId="urn:microsoft.com/office/officeart/2005/8/layout/cycle8"/>
    <dgm:cxn modelId="{B0B876AD-E0E3-4B6F-8766-ECE21A246E4C}" srcId="{88D817EF-929A-4302-A24E-B9ADA3243698}" destId="{4190778F-FB2D-40C4-9E32-1F1855B5270C}" srcOrd="2" destOrd="0" parTransId="{9AEE80FE-AFF7-46BE-85B9-7843FDA61B8E}" sibTransId="{E49CAECB-E7CD-4B34-BD8F-5869927C3A1B}"/>
    <dgm:cxn modelId="{158DCCFB-6B97-4D3B-AC0A-D1789D96CB80}" type="presOf" srcId="{519E71C5-72AC-47BD-B1A2-4679CEDD0DE9}" destId="{4A927C7D-3977-4B9B-A249-9323EA0E6073}" srcOrd="1" destOrd="0" presId="urn:microsoft.com/office/officeart/2005/8/layout/cycle8"/>
    <dgm:cxn modelId="{12044C3B-4686-449A-B480-2295CB42C2CC}" srcId="{88D817EF-929A-4302-A24E-B9ADA3243698}" destId="{519E71C5-72AC-47BD-B1A2-4679CEDD0DE9}" srcOrd="1" destOrd="0" parTransId="{8A6FD502-8CBD-44EB-82C1-E26DAB4F414C}" sibTransId="{ECCC60A0-60B6-428A-B24F-1B1B2E117F12}"/>
    <dgm:cxn modelId="{37B56634-5570-43CB-9E55-E0A761258114}" type="presOf" srcId="{4190778F-FB2D-40C4-9E32-1F1855B5270C}" destId="{BCA65BC0-DCBF-46A9-923C-BE69B8E778E5}" srcOrd="0" destOrd="0" presId="urn:microsoft.com/office/officeart/2005/8/layout/cycle8"/>
    <dgm:cxn modelId="{0026E7D2-F51C-4815-8BC0-F1B3C24EFD04}" srcId="{88D817EF-929A-4302-A24E-B9ADA3243698}" destId="{CE6B9524-9D6B-4D80-9550-0C7672C0E5DA}" srcOrd="0" destOrd="0" parTransId="{782911BA-D5E8-4BE6-A6B5-03ADEB9520C6}" sibTransId="{0E59B3C2-79A7-40AC-87AA-63E24A22F6D7}"/>
    <dgm:cxn modelId="{E43EB354-5F54-453F-BA93-04F4A296C77E}" type="presOf" srcId="{88D817EF-929A-4302-A24E-B9ADA3243698}" destId="{08607772-6967-42DC-B0F9-736B33A5E395}" srcOrd="0" destOrd="0" presId="urn:microsoft.com/office/officeart/2005/8/layout/cycle8"/>
    <dgm:cxn modelId="{190388E2-D83F-4ADA-B31F-A1A381C73A67}" type="presOf" srcId="{CE6B9524-9D6B-4D80-9550-0C7672C0E5DA}" destId="{89E33D76-46B0-4BFA-8CEF-BB91B7BBAE8A}" srcOrd="1" destOrd="0" presId="urn:microsoft.com/office/officeart/2005/8/layout/cycle8"/>
    <dgm:cxn modelId="{FFE708E9-31D9-4A07-8512-86310BCA13E3}" type="presParOf" srcId="{08607772-6967-42DC-B0F9-736B33A5E395}" destId="{9E5D73E5-6FE7-4E23-8F27-8E999E08E9FB}" srcOrd="0" destOrd="0" presId="urn:microsoft.com/office/officeart/2005/8/layout/cycle8"/>
    <dgm:cxn modelId="{B297229D-1894-4798-8732-05EA69D9DE3F}" type="presParOf" srcId="{08607772-6967-42DC-B0F9-736B33A5E395}" destId="{2CFA67F9-F2EA-4748-804A-FA0667E91299}" srcOrd="1" destOrd="0" presId="urn:microsoft.com/office/officeart/2005/8/layout/cycle8"/>
    <dgm:cxn modelId="{218048F8-5CA3-43A9-A075-2495A9A232C9}" type="presParOf" srcId="{08607772-6967-42DC-B0F9-736B33A5E395}" destId="{59BB2EB8-55EB-4700-B8A3-EF059AEF26A5}" srcOrd="2" destOrd="0" presId="urn:microsoft.com/office/officeart/2005/8/layout/cycle8"/>
    <dgm:cxn modelId="{EC76F12D-1EE5-4BC0-A441-5BEEB124272B}" type="presParOf" srcId="{08607772-6967-42DC-B0F9-736B33A5E395}" destId="{89E33D76-46B0-4BFA-8CEF-BB91B7BBAE8A}" srcOrd="3" destOrd="0" presId="urn:microsoft.com/office/officeart/2005/8/layout/cycle8"/>
    <dgm:cxn modelId="{047B1611-CBFA-4A13-BB47-0E26E18AFDB7}" type="presParOf" srcId="{08607772-6967-42DC-B0F9-736B33A5E395}" destId="{B45D498C-CEFA-4CFC-9CA3-77C2F099C524}" srcOrd="4" destOrd="0" presId="urn:microsoft.com/office/officeart/2005/8/layout/cycle8"/>
    <dgm:cxn modelId="{53BAA607-5BE1-427B-AB5C-61BBE9F64B6D}" type="presParOf" srcId="{08607772-6967-42DC-B0F9-736B33A5E395}" destId="{D1332CD5-5A17-4D89-82EC-37B13694BD74}" srcOrd="5" destOrd="0" presId="urn:microsoft.com/office/officeart/2005/8/layout/cycle8"/>
    <dgm:cxn modelId="{C0AEF493-B231-4D6C-AB11-B154ED06079A}" type="presParOf" srcId="{08607772-6967-42DC-B0F9-736B33A5E395}" destId="{052925CB-3C20-48B6-865B-9DA21A6CB8F8}" srcOrd="6" destOrd="0" presId="urn:microsoft.com/office/officeart/2005/8/layout/cycle8"/>
    <dgm:cxn modelId="{C488EC10-77CA-4BF5-B047-C57C5178442D}" type="presParOf" srcId="{08607772-6967-42DC-B0F9-736B33A5E395}" destId="{4A927C7D-3977-4B9B-A249-9323EA0E6073}" srcOrd="7" destOrd="0" presId="urn:microsoft.com/office/officeart/2005/8/layout/cycle8"/>
    <dgm:cxn modelId="{EE5AC427-1D30-4C2B-A816-79345E4AB7DA}" type="presParOf" srcId="{08607772-6967-42DC-B0F9-736B33A5E395}" destId="{BCA65BC0-DCBF-46A9-923C-BE69B8E778E5}" srcOrd="8" destOrd="0" presId="urn:microsoft.com/office/officeart/2005/8/layout/cycle8"/>
    <dgm:cxn modelId="{B258730E-6984-4411-A661-9F2956921E6C}" type="presParOf" srcId="{08607772-6967-42DC-B0F9-736B33A5E395}" destId="{ED061C74-2A71-49F7-ACDE-7A5A4E3911FD}" srcOrd="9" destOrd="0" presId="urn:microsoft.com/office/officeart/2005/8/layout/cycle8"/>
    <dgm:cxn modelId="{1D0029BD-538D-448E-B092-534D016008EE}" type="presParOf" srcId="{08607772-6967-42DC-B0F9-736B33A5E395}" destId="{EA9E6E98-AA47-4692-B374-36AE74AA96C0}" srcOrd="10" destOrd="0" presId="urn:microsoft.com/office/officeart/2005/8/layout/cycle8"/>
    <dgm:cxn modelId="{10BC7ADA-C831-48F1-BCC3-CAE33B4E1A83}" type="presParOf" srcId="{08607772-6967-42DC-B0F9-736B33A5E395}" destId="{FF712C4B-4DD9-45ED-9795-EB18727C121C}" srcOrd="11" destOrd="0" presId="urn:microsoft.com/office/officeart/2005/8/layout/cycle8"/>
    <dgm:cxn modelId="{7899F024-7C7F-4C96-9B70-71100B099A20}" type="presParOf" srcId="{08607772-6967-42DC-B0F9-736B33A5E395}" destId="{8B0A3518-33EC-4D5C-B16B-D28323B5DE53}" srcOrd="12" destOrd="0" presId="urn:microsoft.com/office/officeart/2005/8/layout/cycle8"/>
    <dgm:cxn modelId="{5A7B7F5B-8BF9-4008-B583-39867CDB441B}" type="presParOf" srcId="{08607772-6967-42DC-B0F9-736B33A5E395}" destId="{42F1980B-4F48-4ED3-B832-668C956E3093}" srcOrd="13" destOrd="0" presId="urn:microsoft.com/office/officeart/2005/8/layout/cycle8"/>
    <dgm:cxn modelId="{D51CCAB4-804F-45FB-AE3F-A23817F354CA}" type="presParOf" srcId="{08607772-6967-42DC-B0F9-736B33A5E395}" destId="{0B22BF5B-E025-4648-B149-E2A1AC024AEE}" srcOrd="14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5D73E5-6FE7-4E23-8F27-8E999E08E9FB}">
      <dsp:nvSpPr>
        <dsp:cNvPr id="0" name=""/>
        <dsp:cNvSpPr/>
      </dsp:nvSpPr>
      <dsp:spPr>
        <a:xfrm>
          <a:off x="992774" y="148588"/>
          <a:ext cx="5143234" cy="3929107"/>
        </a:xfrm>
        <a:prstGeom prst="pie">
          <a:avLst>
            <a:gd name="adj1" fmla="val 16200000"/>
            <a:gd name="adj2" fmla="val 18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rPr>
            <a:t>TITULEK</a:t>
          </a:r>
          <a:endParaRPr lang="cs-CZ" sz="2800" b="1" kern="1200" dirty="0">
            <a:solidFill>
              <a:schemeClr val="tx1"/>
            </a:solidFill>
            <a:latin typeface="Verdana" pitchFamily="34" charset="0"/>
            <a:ea typeface="Verdana" pitchFamily="34" charset="0"/>
            <a:cs typeface="Verdana" pitchFamily="34" charset="0"/>
          </a:endParaRPr>
        </a:p>
      </dsp:txBody>
      <dsp:txXfrm>
        <a:off x="3703381" y="981185"/>
        <a:ext cx="1836869" cy="1169377"/>
      </dsp:txXfrm>
    </dsp:sp>
    <dsp:sp modelId="{B45D498C-CEFA-4CFC-9CA3-77C2F099C524}">
      <dsp:nvSpPr>
        <dsp:cNvPr id="0" name=""/>
        <dsp:cNvSpPr/>
      </dsp:nvSpPr>
      <dsp:spPr>
        <a:xfrm>
          <a:off x="1665759" y="2900"/>
          <a:ext cx="3776680" cy="4500065"/>
        </a:xfrm>
        <a:prstGeom prst="pie">
          <a:avLst>
            <a:gd name="adj1" fmla="val 1800000"/>
            <a:gd name="adj2" fmla="val 90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rPr>
            <a:t>POPISKY</a:t>
          </a:r>
          <a:endParaRPr lang="cs-CZ" sz="2800" b="1" kern="1200" dirty="0">
            <a:solidFill>
              <a:schemeClr val="tx1"/>
            </a:solidFill>
            <a:latin typeface="Verdana" pitchFamily="34" charset="0"/>
            <a:ea typeface="Verdana" pitchFamily="34" charset="0"/>
            <a:cs typeface="Verdana" pitchFamily="34" charset="0"/>
          </a:endParaRPr>
        </a:p>
      </dsp:txBody>
      <dsp:txXfrm>
        <a:off x="2564969" y="2922586"/>
        <a:ext cx="2023221" cy="1178588"/>
      </dsp:txXfrm>
    </dsp:sp>
    <dsp:sp modelId="{BCA65BC0-DCBF-46A9-923C-BE69B8E778E5}">
      <dsp:nvSpPr>
        <dsp:cNvPr id="0" name=""/>
        <dsp:cNvSpPr/>
      </dsp:nvSpPr>
      <dsp:spPr>
        <a:xfrm>
          <a:off x="879434" y="224802"/>
          <a:ext cx="5058787" cy="3776680"/>
        </a:xfrm>
        <a:prstGeom prst="pie">
          <a:avLst>
            <a:gd name="adj1" fmla="val 90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rPr>
            <a:t>TIRÁŽ</a:t>
          </a:r>
          <a:endParaRPr lang="cs-CZ" sz="2800" b="1" kern="1200" dirty="0">
            <a:solidFill>
              <a:schemeClr val="tx1"/>
            </a:solidFill>
            <a:latin typeface="Verdana" pitchFamily="34" charset="0"/>
            <a:ea typeface="Verdana" pitchFamily="34" charset="0"/>
            <a:cs typeface="Verdana" pitchFamily="34" charset="0"/>
          </a:endParaRPr>
        </a:p>
      </dsp:txBody>
      <dsp:txXfrm>
        <a:off x="1465411" y="1025098"/>
        <a:ext cx="1806709" cy="1124012"/>
      </dsp:txXfrm>
    </dsp:sp>
    <dsp:sp modelId="{8B0A3518-33EC-4D5C-B16B-D28323B5DE53}">
      <dsp:nvSpPr>
        <dsp:cNvPr id="0" name=""/>
        <dsp:cNvSpPr/>
      </dsp:nvSpPr>
      <dsp:spPr>
        <a:xfrm>
          <a:off x="1198736" y="-9747"/>
          <a:ext cx="4714194" cy="4244269"/>
        </a:xfrm>
        <a:prstGeom prst="circularArrow">
          <a:avLst>
            <a:gd name="adj1" fmla="val 5085"/>
            <a:gd name="adj2" fmla="val 327528"/>
            <a:gd name="adj3" fmla="val 1472472"/>
            <a:gd name="adj4" fmla="val 16199432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F1980B-4F48-4ED3-B832-668C956E3093}">
      <dsp:nvSpPr>
        <dsp:cNvPr id="0" name=""/>
        <dsp:cNvSpPr/>
      </dsp:nvSpPr>
      <dsp:spPr>
        <a:xfrm>
          <a:off x="1431964" y="126452"/>
          <a:ext cx="4244269" cy="4244269"/>
        </a:xfrm>
        <a:prstGeom prst="circularArrow">
          <a:avLst>
            <a:gd name="adj1" fmla="val 5085"/>
            <a:gd name="adj2" fmla="val 327528"/>
            <a:gd name="adj3" fmla="val 8671970"/>
            <a:gd name="adj4" fmla="val 1800502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22BF5B-E025-4648-B149-E2A1AC024AEE}">
      <dsp:nvSpPr>
        <dsp:cNvPr id="0" name=""/>
        <dsp:cNvSpPr/>
      </dsp:nvSpPr>
      <dsp:spPr>
        <a:xfrm>
          <a:off x="1278197" y="-8992"/>
          <a:ext cx="4244269" cy="4244269"/>
        </a:xfrm>
        <a:prstGeom prst="circularArrow">
          <a:avLst>
            <a:gd name="adj1" fmla="val 5085"/>
            <a:gd name="adj2" fmla="val 327528"/>
            <a:gd name="adj3" fmla="val 15873039"/>
            <a:gd name="adj4" fmla="val 9000000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326903F-A8A5-4A55-94F3-3056D15F0DB6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380EBE-3D6C-4D4F-82E5-474672D932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99192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380EBE-3D6C-4D4F-82E5-474672D932A8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59444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20482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19333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93412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60489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37116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71544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6244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91078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04428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75922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74575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0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A96693-EF44-4FA0-9AD5-EB7B33A2DC5C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26579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mailto:rskulavikova@seznam.cz" TargetMode="External"/><Relationship Id="rId2" Type="http://schemas.openxmlformats.org/officeDocument/2006/relationships/hyperlink" Target="http://www.1zstrebon.cz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mailto:rskulavikova@1zstrebon.cz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zdrava-rodina.cz/med/med498/tiraz.html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07151052"/>
              </p:ext>
            </p:extLst>
          </p:nvPr>
        </p:nvGraphicFramePr>
        <p:xfrm>
          <a:off x="1476375" y="2132856"/>
          <a:ext cx="5813425" cy="4500309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29433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4401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Radka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Škulaviková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91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VY_32_Inovace_3455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Tiráž, titulky, popisky k fotografiím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91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Tiráž, titulky, popisky k fotografiím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Mladý žurnalista 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9.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28470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Materiál je určen pro rozvoj mediální a komunikační výchovy pro volitelný předmět základy žurnalistiky. Rozvíjí u žáků povědomí o tvorbě tiráže, jejích náležitostech, seznamuje s významem titulku v článku a uvádí, jak sestavit popisky k obrázkům či fotografiím. Celý materiál je koncipován interaktivně v návaznosti na školní časopis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Kecálek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, z něhož čerpá. Materiál je postaven na vyhledávání v archivu školních časopisů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Kecálek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. Materiál uvádí i hypertextový odkaz za účelem poznání.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Uvádí náležitosti tiráže, vysvětlí význam titulku pro tvorbu článku. Umí sestavit výstižný popisek. Řeší úkoly, vyhledává v archivu školních časopisů.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57599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-252536" y="332656"/>
            <a:ext cx="9059001" cy="240065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lvl="0" algn="ctr"/>
            <a:r>
              <a:rPr lang="cs-CZ" sz="4800" b="1" dirty="0">
                <a:solidFill>
                  <a:srgbClr val="10181C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Tiráž, titulky, popisky k </a:t>
            </a:r>
            <a:r>
              <a:rPr lang="cs-CZ" sz="4800" b="1" dirty="0" smtClean="0">
                <a:solidFill>
                  <a:srgbClr val="10181C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fotografiím</a:t>
            </a:r>
            <a:endParaRPr lang="cs-CZ" sz="5400" dirty="0">
              <a:solidFill>
                <a:srgbClr val="10181C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.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732098139"/>
              </p:ext>
            </p:extLst>
          </p:nvPr>
        </p:nvGraphicFramePr>
        <p:xfrm>
          <a:off x="1228964" y="1916832"/>
          <a:ext cx="7015444" cy="44960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28426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575556" y="2059649"/>
            <a:ext cx="8064895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buFont typeface="Wingdings" pitchFamily="2" charset="2"/>
              <a:buChar char="§"/>
            </a:pPr>
            <a:r>
              <a:rPr lang="cs-CZ" sz="2000" b="1" dirty="0" err="1">
                <a:latin typeface="Verdana" pitchFamily="34" charset="0"/>
                <a:ea typeface="Verdana" pitchFamily="34" charset="0"/>
                <a:cs typeface="Verdana" pitchFamily="34" charset="0"/>
              </a:rPr>
              <a:t>Kecálek</a:t>
            </a:r>
            <a:r>
              <a:rPr lang="cs-CZ" sz="2000" b="1" dirty="0">
                <a:latin typeface="Verdana" pitchFamily="34" charset="0"/>
                <a:ea typeface="Verdana" pitchFamily="34" charset="0"/>
                <a:cs typeface="Verdana" pitchFamily="34" charset="0"/>
              </a:rPr>
              <a:t> – školní časopis žáků 1.-9. tříd Základní školy Sokolská Třeboň</a:t>
            </a:r>
            <a:endParaRPr lang="cs-CZ" sz="20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342900" lvl="0" indent="-342900">
              <a:buFont typeface="Wingdings" pitchFamily="2" charset="2"/>
              <a:buChar char="§"/>
            </a:pPr>
            <a:r>
              <a:rPr lang="cs-CZ" sz="2000" b="1" u="sng" dirty="0" smtClean="0">
                <a:latin typeface="Verdana" pitchFamily="34" charset="0"/>
                <a:ea typeface="Verdana" pitchFamily="34" charset="0"/>
                <a:cs typeface="Verdana" pitchFamily="34" charset="0"/>
                <a:hlinkClick r:id="rId2"/>
              </a:rPr>
              <a:t>www.1zstrebon.cz</a:t>
            </a:r>
            <a:r>
              <a:rPr lang="cs-CZ" sz="20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2000" b="1" dirty="0">
                <a:latin typeface="Verdana" pitchFamily="34" charset="0"/>
                <a:ea typeface="Verdana" pitchFamily="34" charset="0"/>
                <a:cs typeface="Verdana" pitchFamily="34" charset="0"/>
              </a:rPr>
              <a:t>– zde podrobné a úplné znění informací o veškerých aktivitách a činnostech školy </a:t>
            </a:r>
            <a:endParaRPr lang="cs-CZ" sz="20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342900" lvl="0" indent="-342900">
              <a:buFont typeface="Wingdings" pitchFamily="2" charset="2"/>
              <a:buChar char="§"/>
            </a:pPr>
            <a:r>
              <a:rPr lang="cs-CZ" sz="2000" b="1" dirty="0">
                <a:latin typeface="Verdana" pitchFamily="34" charset="0"/>
                <a:ea typeface="Verdana" pitchFamily="34" charset="0"/>
                <a:cs typeface="Verdana" pitchFamily="34" charset="0"/>
              </a:rPr>
              <a:t>Vychází 4x do roka</a:t>
            </a:r>
            <a:endParaRPr lang="cs-CZ" sz="20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342900" lvl="0" indent="-342900">
              <a:buFont typeface="Wingdings" pitchFamily="2" charset="2"/>
              <a:buChar char="§"/>
            </a:pPr>
            <a:r>
              <a:rPr lang="cs-CZ" sz="2000" b="1" dirty="0">
                <a:latin typeface="Verdana" pitchFamily="34" charset="0"/>
                <a:ea typeface="Verdana" pitchFamily="34" charset="0"/>
                <a:cs typeface="Verdana" pitchFamily="34" charset="0"/>
              </a:rPr>
              <a:t>Cena: 10,-Kč</a:t>
            </a:r>
            <a:endParaRPr lang="cs-CZ" sz="20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342900" lvl="0" indent="-342900">
              <a:buFont typeface="Wingdings" pitchFamily="2" charset="2"/>
              <a:buChar char="§"/>
            </a:pPr>
            <a:r>
              <a:rPr lang="cs-CZ" sz="2000" b="1" dirty="0">
                <a:latin typeface="Verdana" pitchFamily="34" charset="0"/>
                <a:ea typeface="Verdana" pitchFamily="34" charset="0"/>
                <a:cs typeface="Verdana" pitchFamily="34" charset="0"/>
              </a:rPr>
              <a:t>Určen pro děti, učitele, rodiče i další čtenáře </a:t>
            </a:r>
            <a:endParaRPr lang="cs-CZ" sz="20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342900" lvl="0" indent="-342900">
              <a:buFont typeface="Wingdings" pitchFamily="2" charset="2"/>
              <a:buChar char="§"/>
            </a:pPr>
            <a:r>
              <a:rPr lang="cs-CZ" sz="2000" b="1" dirty="0">
                <a:latin typeface="Verdana" pitchFamily="34" charset="0"/>
                <a:ea typeface="Verdana" pitchFamily="34" charset="0"/>
                <a:cs typeface="Verdana" pitchFamily="34" charset="0"/>
              </a:rPr>
              <a:t>Příspěvky možno zasílat na:</a:t>
            </a:r>
            <a:endParaRPr lang="cs-CZ" sz="20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b="1" u="sng" dirty="0">
                <a:latin typeface="Verdana" pitchFamily="34" charset="0"/>
                <a:ea typeface="Verdana" pitchFamily="34" charset="0"/>
                <a:cs typeface="Verdana" pitchFamily="34" charset="0"/>
                <a:hlinkClick r:id="rId3"/>
              </a:rPr>
              <a:t>rskulavikova@seznam.cz</a:t>
            </a:r>
            <a:endParaRPr lang="cs-CZ" sz="20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b="1" u="sng" dirty="0">
                <a:latin typeface="Verdana" pitchFamily="34" charset="0"/>
                <a:ea typeface="Verdana" pitchFamily="34" charset="0"/>
                <a:cs typeface="Verdana" pitchFamily="34" charset="0"/>
                <a:hlinkClick r:id="rId4"/>
              </a:rPr>
              <a:t>rskulavikova@1zstrebon.cz</a:t>
            </a:r>
            <a:endParaRPr lang="cs-CZ" sz="20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algn="just"/>
            <a:r>
              <a:rPr lang="cs-CZ" sz="20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  nebo </a:t>
            </a:r>
            <a:r>
              <a:rPr lang="cs-CZ" sz="2000" b="1" dirty="0">
                <a:latin typeface="Verdana" pitchFamily="34" charset="0"/>
                <a:ea typeface="Verdana" pitchFamily="34" charset="0"/>
                <a:cs typeface="Verdana" pitchFamily="34" charset="0"/>
              </a:rPr>
              <a:t>vhazovat do schránky vedle sborovny nebo </a:t>
            </a:r>
            <a:r>
              <a:rPr lang="cs-CZ" sz="20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    odevzdávat </a:t>
            </a:r>
            <a:r>
              <a:rPr lang="cs-CZ" sz="2000" b="1" dirty="0">
                <a:latin typeface="Verdana" pitchFamily="34" charset="0"/>
                <a:ea typeface="Verdana" pitchFamily="34" charset="0"/>
                <a:cs typeface="Verdana" pitchFamily="34" charset="0"/>
              </a:rPr>
              <a:t>osobně v pracovně ve II. poschodí budovy školy </a:t>
            </a:r>
            <a:endParaRPr lang="cs-CZ" sz="20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algn="just"/>
            <a:r>
              <a:rPr lang="cs-CZ" sz="2000" dirty="0"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  <a:r>
              <a:rPr lang="cs-CZ" sz="2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endParaRPr lang="cs-CZ" sz="20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27584" y="228600"/>
            <a:ext cx="756084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u="sng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TIRÁŽ</a:t>
            </a:r>
          </a:p>
          <a:p>
            <a:pPr algn="ctr"/>
            <a:endParaRPr lang="cs-CZ" sz="3200" b="1" u="sng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400" b="1" i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PODÍVEJME SE, JAK UVÁDÍME TIRÁŽ VE ŠKOLNÍM ČASOPISE:</a:t>
            </a:r>
            <a:endParaRPr lang="cs-CZ" sz="2400" b="1" i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979712" y="5877271"/>
            <a:ext cx="69847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u="sng" dirty="0" smtClean="0">
                <a:solidFill>
                  <a:srgbClr val="00B0F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SHRŇ, CO VŠE MÁ TIRÁŽ  OBSAHOVAT</a:t>
            </a:r>
            <a:r>
              <a:rPr lang="cs-CZ" sz="2400" b="1" dirty="0" smtClean="0">
                <a:solidFill>
                  <a:srgbClr val="00B0F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:</a:t>
            </a:r>
            <a:endParaRPr lang="cs-CZ" sz="2400" b="1" dirty="0">
              <a:solidFill>
                <a:srgbClr val="00B0F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570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8" y="620688"/>
            <a:ext cx="8136904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sz="24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Vydavatel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Název časopisu, novin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Adresa redakce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Jména a funkce redaktorů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Kontakty: telefonní</a:t>
            </a:r>
          </a:p>
          <a:p>
            <a:r>
              <a:rPr lang="cs-CZ" sz="2400" b="1" dirty="0"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24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                 emailové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Informace o ceně</a:t>
            </a:r>
          </a:p>
          <a:p>
            <a:pPr marL="342900" indent="-342900">
              <a:buFont typeface="Wingdings" pitchFamily="2" charset="2"/>
              <a:buChar char="§"/>
            </a:pP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algn="ctr"/>
            <a:r>
              <a:rPr lang="cs-CZ" sz="32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JAK VYPADÁ PROFESIONÁLNĚ SESTAVENÁ TIRÁŽ, NAHLÉDNEME ZDE: „MEDICÍNA“</a:t>
            </a:r>
          </a:p>
          <a:p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400" b="1" dirty="0" smtClean="0">
                <a:latin typeface="Verdana" pitchFamily="34" charset="0"/>
                <a:ea typeface="Verdana" pitchFamily="34" charset="0"/>
                <a:cs typeface="Verdana" pitchFamily="34" charset="0"/>
                <a:hlinkClick r:id="rId2"/>
              </a:rPr>
              <a:t>http://www.zdrava-rodina.cz/med/med498/tiraz.html</a:t>
            </a: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114953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332656"/>
            <a:ext cx="8496944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u="sng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TITULEK</a:t>
            </a:r>
          </a:p>
          <a:p>
            <a:endParaRPr lang="cs-CZ" sz="3600" b="1" u="sng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= NÁZEV ČLÁNKU</a:t>
            </a:r>
          </a:p>
          <a:p>
            <a:pPr marL="342900" indent="-342900">
              <a:buFont typeface="Wingdings" pitchFamily="2" charset="2"/>
              <a:buChar char="§"/>
            </a:pP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NESMÍ BÝT V ROZPORU S OBSAHEM ČLÁNKU</a:t>
            </a:r>
          </a:p>
          <a:p>
            <a:pPr marL="342900" indent="-342900">
              <a:buFont typeface="Wingdings" pitchFamily="2" charset="2"/>
              <a:buChar char="§"/>
            </a:pP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MUSÍ UPOUTAT ČTENÁŘOVU POZORNOST NE HO VYDĚSIT(=BULVÁRNÍ TISK)</a:t>
            </a:r>
          </a:p>
          <a:p>
            <a:pPr marL="342900" indent="-342900">
              <a:buFont typeface="Wingdings" pitchFamily="2" charset="2"/>
              <a:buChar char="§"/>
            </a:pP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PRO LEPŠÍ PŘEHLEDNOST = TITULEK HLAVNÍ + MEZITITULEK</a:t>
            </a:r>
          </a:p>
          <a:p>
            <a:pPr marL="342900" indent="-342900">
              <a:buFont typeface="Wingdings" pitchFamily="2" charset="2"/>
              <a:buChar char="§"/>
            </a:pP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VE VELKÝCH NOVINÁCH SE NA ZAČÁTKU SHRNE OBSAH CELÉHO ČLÁNKU= </a:t>
            </a:r>
            <a:r>
              <a:rPr lang="cs-CZ" sz="32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PEREX</a:t>
            </a:r>
          </a:p>
          <a:p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93431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565447" y="400308"/>
            <a:ext cx="79928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PŘÍKLADY TITULKŮ Z KECÁLKA</a:t>
            </a:r>
            <a:r>
              <a:rPr lang="cs-CZ" sz="32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:</a:t>
            </a:r>
            <a:endParaRPr lang="cs-CZ" sz="32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74" name="TextovéPole 73"/>
          <p:cNvSpPr txBox="1"/>
          <p:nvPr/>
        </p:nvSpPr>
        <p:spPr>
          <a:xfrm rot="21376446">
            <a:off x="349147" y="1480410"/>
            <a:ext cx="7444334" cy="8231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41" name="TextovéPole 140"/>
          <p:cNvSpPr txBox="1"/>
          <p:nvPr/>
        </p:nvSpPr>
        <p:spPr>
          <a:xfrm rot="371366">
            <a:off x="547936" y="1565176"/>
            <a:ext cx="828092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2400" b="1" dirty="0">
                <a:latin typeface="Verdana" pitchFamily="34" charset="0"/>
                <a:ea typeface="Verdana" pitchFamily="34" charset="0"/>
                <a:cs typeface="Verdana" pitchFamily="34" charset="0"/>
              </a:rPr>
              <a:t>NAPOVÍME.  CO NÁS ČEKÁ PŘÍŠTĚ 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lvl="0"/>
            <a:endParaRPr lang="cs-CZ" dirty="0"/>
          </a:p>
        </p:txBody>
      </p:sp>
      <p:sp>
        <p:nvSpPr>
          <p:cNvPr id="89" name="TextovéPole 88"/>
          <p:cNvSpPr txBox="1"/>
          <p:nvPr/>
        </p:nvSpPr>
        <p:spPr>
          <a:xfrm>
            <a:off x="330267" y="2348880"/>
            <a:ext cx="37410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400" b="1" u="sng" dirty="0"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2400" b="1" dirty="0">
                <a:latin typeface="Verdana" pitchFamily="34" charset="0"/>
                <a:ea typeface="Verdana" pitchFamily="34" charset="0"/>
                <a:cs typeface="Verdana" pitchFamily="34" charset="0"/>
              </a:rPr>
              <a:t>ŠKOLNÍ STŘÍPKY </a:t>
            </a:r>
          </a:p>
        </p:txBody>
      </p:sp>
      <p:sp>
        <p:nvSpPr>
          <p:cNvPr id="90" name="TextovéPole 89"/>
          <p:cNvSpPr txBox="1"/>
          <p:nvPr/>
        </p:nvSpPr>
        <p:spPr>
          <a:xfrm rot="21315096">
            <a:off x="4082626" y="2348879"/>
            <a:ext cx="4543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4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VLASTNÍ TVORBA ŽÁKŮ</a:t>
            </a: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91" name="TextovéPole 90"/>
          <p:cNvSpPr txBox="1"/>
          <p:nvPr/>
        </p:nvSpPr>
        <p:spPr>
          <a:xfrm>
            <a:off x="525295" y="3111351"/>
            <a:ext cx="76401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24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ÚČAST V SOUTĚŽÍCH. VÝSLEDKY ŽÁKŮ</a:t>
            </a: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322" name="TextovéPole 4321"/>
          <p:cNvSpPr txBox="1"/>
          <p:nvPr/>
        </p:nvSpPr>
        <p:spPr>
          <a:xfrm rot="21222500">
            <a:off x="198278" y="4128953"/>
            <a:ext cx="21685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24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VÍDEŇ</a:t>
            </a: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323" name="TextovéPole 4322"/>
          <p:cNvSpPr txBox="1"/>
          <p:nvPr/>
        </p:nvSpPr>
        <p:spPr>
          <a:xfrm rot="237910">
            <a:off x="2019178" y="3809839"/>
            <a:ext cx="711737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24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KAKTUS – NEJEN PICHLAVÝ NEPŘÍTEL </a:t>
            </a: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325" name="TextovéPole 4324"/>
          <p:cNvSpPr txBox="1"/>
          <p:nvPr/>
        </p:nvSpPr>
        <p:spPr>
          <a:xfrm rot="685622">
            <a:off x="3071920" y="4768756"/>
            <a:ext cx="55748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24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PRAVDIVÝ PŘÍBĚH Z VÁLKY </a:t>
            </a: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327" name="TextovéPole 4326"/>
          <p:cNvSpPr txBox="1"/>
          <p:nvPr/>
        </p:nvSpPr>
        <p:spPr>
          <a:xfrm>
            <a:off x="486532" y="5589240"/>
            <a:ext cx="815071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7030A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ÚKOLY PRO TEBE – VYHLEDÁVEJ </a:t>
            </a:r>
            <a:r>
              <a:rPr lang="cs-CZ" sz="2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7030A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V ČÍSLECH KECÁLKA - K TĚMTO TITULKŮM VYHLEDEJ OBSAH ČLÁNKU</a:t>
            </a:r>
            <a:endParaRPr lang="cs-CZ" sz="2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0145298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611560" y="476672"/>
            <a:ext cx="8136904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PORADIL SIS?</a:t>
            </a:r>
          </a:p>
          <a:p>
            <a:endParaRPr lang="cs-CZ" sz="3600" b="1" dirty="0" smtClean="0">
              <a:solidFill>
                <a:srgbClr val="7030A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b="1" u="sng" dirty="0" smtClean="0">
                <a:solidFill>
                  <a:srgbClr val="7030A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NAPOVÍME.CO NÁS ČEKÁ PŘÍŠTĚ </a:t>
            </a:r>
            <a:r>
              <a:rPr lang="cs-CZ" sz="2400" b="1" dirty="0" smtClean="0">
                <a:solidFill>
                  <a:srgbClr val="7030A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– OBSAHUJE NÁPOVĚDY A ŘEŠENÍ HER A UVÁDÍ, CO BUDE V DALŠÍM ČÍSLE</a:t>
            </a:r>
          </a:p>
          <a:p>
            <a:pPr marL="342900" indent="-342900">
              <a:buFont typeface="Wingdings" pitchFamily="2" charset="2"/>
              <a:buChar char="Ø"/>
            </a:pPr>
            <a:endParaRPr lang="cs-CZ" sz="2400" b="1" u="sng" dirty="0">
              <a:solidFill>
                <a:srgbClr val="7030A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b="1" u="sng" dirty="0" smtClean="0">
                <a:solidFill>
                  <a:srgbClr val="7030A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ŠKOLNÍ STŘÍPKY –</a:t>
            </a:r>
            <a:r>
              <a:rPr lang="cs-CZ" sz="2400" b="1" dirty="0" smtClean="0">
                <a:solidFill>
                  <a:srgbClr val="7030A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ČLÁNKY O RŮZNÝCH AKTIVITÁCH ŠKOLY, CO SE TU DĚJE</a:t>
            </a:r>
          </a:p>
          <a:p>
            <a:pPr marL="342900" indent="-342900">
              <a:buFont typeface="Wingdings" pitchFamily="2" charset="2"/>
              <a:buChar char="Ø"/>
            </a:pPr>
            <a:endParaRPr lang="cs-CZ" sz="2400" b="1" u="sng" dirty="0">
              <a:solidFill>
                <a:srgbClr val="7030A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b="1" u="sng" dirty="0" smtClean="0">
                <a:solidFill>
                  <a:srgbClr val="7030A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VLASTNÍ TVORBA ŽÁKŮ </a:t>
            </a:r>
            <a:r>
              <a:rPr lang="cs-CZ" sz="2400" b="1" dirty="0" smtClean="0">
                <a:solidFill>
                  <a:srgbClr val="7030A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– JSOU TU RŮZNÉ POVÍDKY, BÁSNIČKY ŽÁKŮ – TO CO ŽÁCI UMÍ NAPSAT- TŘEBA PRVŇÁCI</a:t>
            </a:r>
          </a:p>
          <a:p>
            <a:pPr marL="342900" indent="-342900">
              <a:buFont typeface="Wingdings" pitchFamily="2" charset="2"/>
              <a:buChar char="Ø"/>
            </a:pPr>
            <a:endParaRPr lang="cs-CZ" sz="2400" b="1" u="sng" dirty="0">
              <a:solidFill>
                <a:srgbClr val="7030A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b="1" u="sng" dirty="0" smtClean="0">
                <a:solidFill>
                  <a:srgbClr val="7030A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ÚČAST V SOUTĚŽÍCH – </a:t>
            </a:r>
            <a:r>
              <a:rPr lang="cs-CZ" sz="2400" b="1" dirty="0" smtClean="0">
                <a:solidFill>
                  <a:srgbClr val="7030A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INFORMUJE O TOM, JAK JSOU NAŠI ŽÁCI ŠIKOVNÍ, JAK SI VEDOU V SOUTĚŽÍCH A OLYMPIÁDÁCH</a:t>
            </a:r>
            <a:endParaRPr lang="cs-CZ" sz="2400" b="1" u="sng" dirty="0">
              <a:solidFill>
                <a:srgbClr val="7030A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005874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79662" y="620688"/>
            <a:ext cx="820891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2400" b="1" u="sng" dirty="0" smtClean="0">
                <a:solidFill>
                  <a:srgbClr val="7030A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KAKTUS</a:t>
            </a:r>
            <a:r>
              <a:rPr lang="cs-CZ" sz="2400" b="1" dirty="0" smtClean="0">
                <a:solidFill>
                  <a:srgbClr val="7030A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–ČLÁNEK JE UŽITKU, PĚSTOVÁNÍ KAKTUSŮ, O TOM, ŽE DĚLAJÍ PĚSTITELŮM RADOST</a:t>
            </a:r>
          </a:p>
          <a:p>
            <a:pPr marL="342900" indent="-342900">
              <a:buFont typeface="Wingdings" pitchFamily="2" charset="2"/>
              <a:buChar char="Ø"/>
            </a:pPr>
            <a:endParaRPr lang="cs-CZ" sz="2400" b="1" dirty="0">
              <a:solidFill>
                <a:srgbClr val="7030A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b="1" u="sng" dirty="0" smtClean="0">
                <a:solidFill>
                  <a:srgbClr val="7030A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VÍDEŇ </a:t>
            </a:r>
            <a:r>
              <a:rPr lang="cs-CZ" sz="2400" b="1" dirty="0" smtClean="0">
                <a:solidFill>
                  <a:srgbClr val="7030A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– ČLÁNEK O VÝBĚROVÉ EXKURZI ŽÁKŮ DO VÍDNĚ, CO VŠE NAVŠTÍVILI – ZOO, ZÁŽITKY S PANDAMI, HISTORIE VÍDNĚ</a:t>
            </a:r>
          </a:p>
          <a:p>
            <a:pPr marL="342900" indent="-342900">
              <a:buFont typeface="Wingdings" pitchFamily="2" charset="2"/>
              <a:buChar char="Ø"/>
            </a:pPr>
            <a:endParaRPr lang="cs-CZ" sz="2400" b="1" u="sng" dirty="0">
              <a:solidFill>
                <a:srgbClr val="7030A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b="1" u="sng" dirty="0" smtClean="0">
                <a:solidFill>
                  <a:srgbClr val="7030A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PRAVDIVÝ PŘÍBĚH Z VÁLKY – </a:t>
            </a:r>
            <a:r>
              <a:rPr lang="cs-CZ" sz="2400" b="1" dirty="0" smtClean="0">
                <a:solidFill>
                  <a:srgbClr val="7030A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ČLÁNEK ŽÁKYNĚ, KTERÁ SEPSALA PŘÍBĚH PRADĚDEČKA VE VÁLEČNÝCH LETECH NA ZÁKLADĚ VYPRÁVĚNÍ BABIČKY</a:t>
            </a:r>
            <a:endParaRPr lang="cs-CZ" sz="2400" b="1" u="sng" dirty="0">
              <a:solidFill>
                <a:srgbClr val="7030A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47240478"/>
      </p:ext>
    </p:extLst>
  </p:cSld>
  <p:clrMapOvr>
    <a:masterClrMapping/>
  </p:clrMapOvr>
  <p:transition spd="slow">
    <p:randomBar dir="vert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620688"/>
            <a:ext cx="8424936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u="sng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POPISKY</a:t>
            </a:r>
          </a:p>
          <a:p>
            <a:pPr algn="just"/>
            <a:endParaRPr lang="cs-CZ" sz="36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342900" indent="-342900" algn="just">
              <a:buFont typeface="Wingdings" pitchFamily="2" charset="2"/>
              <a:buChar char="§"/>
            </a:pPr>
            <a:r>
              <a:rPr lang="cs-CZ" sz="2400" b="1" dirty="0"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24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K OBRÁZKŮM A FOTOGRAFIÍM</a:t>
            </a:r>
          </a:p>
          <a:p>
            <a:pPr marL="571500" indent="-571500" algn="just">
              <a:buFont typeface="Wingdings" pitchFamily="2" charset="2"/>
              <a:buChar char="§"/>
            </a:pP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571500" indent="-571500" algn="just">
              <a:buFont typeface="Wingdings" pitchFamily="2" charset="2"/>
              <a:buChar char="§"/>
            </a:pPr>
            <a:r>
              <a:rPr lang="cs-CZ" sz="24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STRUČNÉ A VÝSTIŽNÉ</a:t>
            </a:r>
          </a:p>
          <a:p>
            <a:pPr marL="571500" indent="-571500" algn="just">
              <a:buFont typeface="Wingdings" pitchFamily="2" charset="2"/>
              <a:buChar char="§"/>
            </a:pPr>
            <a:endParaRPr lang="cs-CZ" sz="2400" b="1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571500" indent="-571500" algn="just">
              <a:buFont typeface="Wingdings" pitchFamily="2" charset="2"/>
              <a:buChar char="§"/>
            </a:pPr>
            <a:r>
              <a:rPr lang="cs-CZ" sz="24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VELMI ATRAKTIVNÍ – UPOUTAT POZORNOST ČTENÁŘE </a:t>
            </a:r>
          </a:p>
          <a:p>
            <a:pPr algn="just"/>
            <a:endParaRPr lang="cs-CZ" sz="2400" b="1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571500" indent="-571500" algn="just">
              <a:buFont typeface="Wingdings" pitchFamily="2" charset="2"/>
              <a:buChar char="§"/>
            </a:pPr>
            <a:r>
              <a:rPr lang="cs-CZ" sz="24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JMÉNO AUTORA, BLIŽŠÍ UVEDENÍ</a:t>
            </a:r>
          </a:p>
          <a:p>
            <a:pPr marL="571500" indent="-571500" algn="just">
              <a:buFont typeface="Wingdings" pitchFamily="2" charset="2"/>
              <a:buChar char="§"/>
            </a:pP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571500" indent="-571500" algn="just">
              <a:buFont typeface="Wingdings" pitchFamily="2" charset="2"/>
              <a:buChar char="§"/>
            </a:pPr>
            <a:r>
              <a:rPr lang="cs-CZ" sz="24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DŮLEŽITÉ – VÝZNAMNĚ SE PODÍLEJÍ NA POPULARITĚ, ČTENOSTI A CELKOVÉM PROVEDENÍ TISKOVINY</a:t>
            </a: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365511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52" name="obrázek 4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302" y="3212976"/>
            <a:ext cx="3508152" cy="228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53" name="obrázek 4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213858"/>
            <a:ext cx="3960440" cy="2720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Textové pole 3"/>
          <p:cNvSpPr txBox="1">
            <a:spLocks noChangeArrowheads="1"/>
          </p:cNvSpPr>
          <p:nvPr/>
        </p:nvSpPr>
        <p:spPr bwMode="auto">
          <a:xfrm>
            <a:off x="3835351" y="1052736"/>
            <a:ext cx="3314700" cy="1196892"/>
          </a:xfrm>
          <a:prstGeom prst="rect">
            <a:avLst/>
          </a:prstGeom>
          <a:solidFill>
            <a:srgbClr val="FFFFFF"/>
          </a:solidFill>
          <a:ln w="6350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000" dirty="0">
                <a:effectLst/>
                <a:latin typeface="Verdana"/>
                <a:ea typeface="Calibri"/>
                <a:cs typeface="Verdana"/>
              </a:rPr>
              <a:t>„A toto byla naše skvělá průvodkyně… se divím, že s námi měla nervy.“</a:t>
            </a:r>
            <a:endParaRPr lang="cs-CZ" sz="2000" dirty="0">
              <a:effectLst/>
              <a:latin typeface="Calibri"/>
              <a:ea typeface="Calibri"/>
            </a:endParaRPr>
          </a:p>
        </p:txBody>
      </p:sp>
      <p:sp>
        <p:nvSpPr>
          <p:cNvPr id="28" name="Textové pole 5"/>
          <p:cNvSpPr txBox="1">
            <a:spLocks noChangeArrowheads="1"/>
          </p:cNvSpPr>
          <p:nvPr/>
        </p:nvSpPr>
        <p:spPr bwMode="auto">
          <a:xfrm>
            <a:off x="35536" y="5458219"/>
            <a:ext cx="3978537" cy="1132843"/>
          </a:xfrm>
          <a:prstGeom prst="rect">
            <a:avLst/>
          </a:prstGeom>
          <a:solidFill>
            <a:srgbClr val="FFFFFF"/>
          </a:solidFill>
          <a:ln w="6350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900" dirty="0">
                <a:effectLst/>
                <a:latin typeface="Verdana"/>
                <a:ea typeface="Calibri"/>
                <a:cs typeface="Verdana"/>
              </a:rPr>
              <a:t>„</a:t>
            </a:r>
            <a:r>
              <a:rPr lang="cs-CZ" sz="2000" dirty="0">
                <a:effectLst/>
                <a:latin typeface="Verdana"/>
                <a:ea typeface="Calibri"/>
                <a:cs typeface="Verdana"/>
              </a:rPr>
              <a:t>Toto je hrobka sv. Víta 1,5 tuny stříbra… to by se mi skutečně nechtělo přenášet.“</a:t>
            </a:r>
            <a:endParaRPr lang="cs-CZ" sz="2000" dirty="0">
              <a:effectLst/>
              <a:latin typeface="Calibri"/>
              <a:ea typeface="Calibri"/>
            </a:endParaRPr>
          </a:p>
        </p:txBody>
      </p:sp>
      <p:sp>
        <p:nvSpPr>
          <p:cNvPr id="29" name="Textové pole 6"/>
          <p:cNvSpPr txBox="1">
            <a:spLocks noChangeArrowheads="1"/>
          </p:cNvSpPr>
          <p:nvPr/>
        </p:nvSpPr>
        <p:spPr bwMode="auto">
          <a:xfrm>
            <a:off x="4702756" y="5019465"/>
            <a:ext cx="4025016" cy="1571597"/>
          </a:xfrm>
          <a:prstGeom prst="rect">
            <a:avLst/>
          </a:prstGeom>
          <a:solidFill>
            <a:srgbClr val="FFFFFF"/>
          </a:solidFill>
          <a:ln w="6350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900" dirty="0">
                <a:effectLst/>
                <a:latin typeface="Verdana"/>
                <a:ea typeface="Calibri"/>
                <a:cs typeface="Verdana"/>
              </a:rPr>
              <a:t>„</a:t>
            </a:r>
            <a:r>
              <a:rPr lang="cs-CZ" sz="2000" dirty="0">
                <a:effectLst/>
                <a:latin typeface="Verdana"/>
                <a:ea typeface="Calibri"/>
                <a:cs typeface="Verdana"/>
              </a:rPr>
              <a:t>Asi všichni víte, že toto jsou korunovační klenoty… sice jen kopie, ale stejně jsou nádherné.“</a:t>
            </a:r>
            <a:endParaRPr lang="cs-CZ" sz="2000" dirty="0">
              <a:effectLst/>
              <a:latin typeface="Calibri"/>
              <a:ea typeface="Calibri"/>
            </a:endParaRPr>
          </a:p>
        </p:txBody>
      </p:sp>
      <p:pic>
        <p:nvPicPr>
          <p:cNvPr id="5151" name="Picture 3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86" r="-93"/>
          <a:stretch>
            <a:fillRect/>
          </a:stretch>
        </p:blipFill>
        <p:spPr bwMode="auto">
          <a:xfrm>
            <a:off x="327199" y="775699"/>
            <a:ext cx="3508152" cy="2631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Rectangle 34"/>
          <p:cNvSpPr>
            <a:spLocks noChangeArrowheads="1"/>
          </p:cNvSpPr>
          <p:nvPr/>
        </p:nvSpPr>
        <p:spPr bwMode="auto">
          <a:xfrm>
            <a:off x="491748" y="157542"/>
            <a:ext cx="8236024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cs-CZ" sz="3600" b="1" u="sng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POPISKY Z KECÁLKA:</a:t>
            </a:r>
            <a:endParaRPr lang="cs-CZ" sz="3600" b="1" u="sng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8" name="Rectangle 35"/>
          <p:cNvSpPr>
            <a:spLocks noChangeArrowheads="1"/>
          </p:cNvSpPr>
          <p:nvPr/>
        </p:nvSpPr>
        <p:spPr bwMode="auto">
          <a:xfrm>
            <a:off x="152400" y="6096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Rectangle 36"/>
          <p:cNvSpPr>
            <a:spLocks noChangeArrowheads="1"/>
          </p:cNvSpPr>
          <p:nvPr/>
        </p:nvSpPr>
        <p:spPr bwMode="auto">
          <a:xfrm>
            <a:off x="152400" y="6096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Rectangle 37"/>
          <p:cNvSpPr>
            <a:spLocks noChangeArrowheads="1"/>
          </p:cNvSpPr>
          <p:nvPr/>
        </p:nvSpPr>
        <p:spPr bwMode="auto">
          <a:xfrm>
            <a:off x="152400" y="6096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Rectangle 38"/>
          <p:cNvSpPr>
            <a:spLocks noChangeArrowheads="1"/>
          </p:cNvSpPr>
          <p:nvPr/>
        </p:nvSpPr>
        <p:spPr bwMode="auto">
          <a:xfrm>
            <a:off x="152400" y="6096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34991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Zdroje a prameny: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Archiv školních časopisů </a:t>
            </a:r>
            <a:r>
              <a:rPr lang="cs-CZ" sz="24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Kecálek</a:t>
            </a:r>
            <a:endParaRPr lang="cs-CZ" sz="24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Archiv autora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8391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220</TotalTime>
  <Words>602</Words>
  <Application>Microsoft Office PowerPoint</Application>
  <PresentationFormat>Předvádění na obrazovce (4:3)</PresentationFormat>
  <Paragraphs>103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 a prameny: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install</dc:creator>
  <cp:lastModifiedBy>install</cp:lastModifiedBy>
  <cp:revision>22</cp:revision>
  <dcterms:created xsi:type="dcterms:W3CDTF">2012-04-10T20:08:16Z</dcterms:created>
  <dcterms:modified xsi:type="dcterms:W3CDTF">2012-04-15T18:22:21Z</dcterms:modified>
</cp:coreProperties>
</file>