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359A62-F16F-43A0-A72F-3265A270E64C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3F20952-6119-41CC-9DC2-0BEC1DFBF7B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POJMY </a:t>
          </a:r>
          <a:endParaRPr lang="cs-CZ" sz="2800" b="1" dirty="0">
            <a:solidFill>
              <a:srgbClr val="C0000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2A334551-F61F-4822-BF0E-0B59879AF823}" type="parTrans" cxnId="{EBE91C0F-2E7E-4CC6-9FA8-CEC7CC12845D}">
      <dgm:prSet/>
      <dgm:spPr/>
      <dgm:t>
        <a:bodyPr/>
        <a:lstStyle/>
        <a:p>
          <a:endParaRPr lang="cs-CZ"/>
        </a:p>
      </dgm:t>
    </dgm:pt>
    <dgm:pt modelId="{6BED4267-FF1A-40B5-B197-BCFAC03DC35A}" type="sibTrans" cxnId="{EBE91C0F-2E7E-4CC6-9FA8-CEC7CC12845D}">
      <dgm:prSet/>
      <dgm:spPr/>
      <dgm:t>
        <a:bodyPr/>
        <a:lstStyle/>
        <a:p>
          <a:endParaRPr lang="cs-CZ"/>
        </a:p>
      </dgm:t>
    </dgm:pt>
    <dgm:pt modelId="{12805D6F-CE03-4C4E-91C2-433F7413E308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ÚKOLY </a:t>
          </a:r>
        </a:p>
        <a:p>
          <a:r>
            <a:rPr lang="cs-CZ" sz="2400" b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S ŘEŠENÍM </a:t>
          </a:r>
          <a:endParaRPr lang="cs-CZ" sz="2400" b="1" dirty="0">
            <a:solidFill>
              <a:srgbClr val="C0000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D9BC2EA-D565-491F-8C3C-2515F565EF28}" type="parTrans" cxnId="{AB6C347B-17CA-47C3-BD8A-42D86C94D315}">
      <dgm:prSet/>
      <dgm:spPr/>
      <dgm:t>
        <a:bodyPr/>
        <a:lstStyle/>
        <a:p>
          <a:endParaRPr lang="cs-CZ"/>
        </a:p>
      </dgm:t>
    </dgm:pt>
    <dgm:pt modelId="{E7563DD4-CFD7-4A33-8DF8-67F5024AF0CF}" type="sibTrans" cxnId="{AB6C347B-17CA-47C3-BD8A-42D86C94D315}">
      <dgm:prSet/>
      <dgm:spPr/>
      <dgm:t>
        <a:bodyPr/>
        <a:lstStyle/>
        <a:p>
          <a:endParaRPr lang="cs-CZ"/>
        </a:p>
      </dgm:t>
    </dgm:pt>
    <dgm:pt modelId="{D45792D6-AFCF-4CD6-A6BF-4B2DB48FC057}" type="pres">
      <dgm:prSet presAssocID="{34359A62-F16F-43A0-A72F-3265A270E64C}" presName="diagram" presStyleCnt="0">
        <dgm:presLayoutVars>
          <dgm:dir/>
          <dgm:resizeHandles val="exact"/>
        </dgm:presLayoutVars>
      </dgm:prSet>
      <dgm:spPr/>
    </dgm:pt>
    <dgm:pt modelId="{28D1DB5A-CBB5-477A-9508-32A18E3D160D}" type="pres">
      <dgm:prSet presAssocID="{03F20952-6119-41CC-9DC2-0BEC1DFBF7BC}" presName="arrow" presStyleLbl="node1" presStyleIdx="0" presStyleCnt="2">
        <dgm:presLayoutVars>
          <dgm:bulletEnabled val="1"/>
        </dgm:presLayoutVars>
      </dgm:prSet>
      <dgm:spPr/>
    </dgm:pt>
    <dgm:pt modelId="{63870779-B57D-4FE8-966F-2B14F5DBD68C}" type="pres">
      <dgm:prSet presAssocID="{12805D6F-CE03-4C4E-91C2-433F7413E308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E91C0F-2E7E-4CC6-9FA8-CEC7CC12845D}" srcId="{34359A62-F16F-43A0-A72F-3265A270E64C}" destId="{03F20952-6119-41CC-9DC2-0BEC1DFBF7BC}" srcOrd="0" destOrd="0" parTransId="{2A334551-F61F-4822-BF0E-0B59879AF823}" sibTransId="{6BED4267-FF1A-40B5-B197-BCFAC03DC35A}"/>
    <dgm:cxn modelId="{AB6C347B-17CA-47C3-BD8A-42D86C94D315}" srcId="{34359A62-F16F-43A0-A72F-3265A270E64C}" destId="{12805D6F-CE03-4C4E-91C2-433F7413E308}" srcOrd="1" destOrd="0" parTransId="{AD9BC2EA-D565-491F-8C3C-2515F565EF28}" sibTransId="{E7563DD4-CFD7-4A33-8DF8-67F5024AF0CF}"/>
    <dgm:cxn modelId="{1BD4DF60-CE94-43B7-BEEC-1FF153292CF4}" type="presOf" srcId="{34359A62-F16F-43A0-A72F-3265A270E64C}" destId="{D45792D6-AFCF-4CD6-A6BF-4B2DB48FC057}" srcOrd="0" destOrd="0" presId="urn:microsoft.com/office/officeart/2005/8/layout/arrow5"/>
    <dgm:cxn modelId="{C56F6729-E98F-40E9-A2EA-67C0F16623A0}" type="presOf" srcId="{03F20952-6119-41CC-9DC2-0BEC1DFBF7BC}" destId="{28D1DB5A-CBB5-477A-9508-32A18E3D160D}" srcOrd="0" destOrd="0" presId="urn:microsoft.com/office/officeart/2005/8/layout/arrow5"/>
    <dgm:cxn modelId="{F818921C-448F-4AA1-859A-38785A024F4F}" type="presOf" srcId="{12805D6F-CE03-4C4E-91C2-433F7413E308}" destId="{63870779-B57D-4FE8-966F-2B14F5DBD68C}" srcOrd="0" destOrd="0" presId="urn:microsoft.com/office/officeart/2005/8/layout/arrow5"/>
    <dgm:cxn modelId="{E1A7A699-7E32-4467-B9A7-3828B34E4426}" type="presParOf" srcId="{D45792D6-AFCF-4CD6-A6BF-4B2DB48FC057}" destId="{28D1DB5A-CBB5-477A-9508-32A18E3D160D}" srcOrd="0" destOrd="0" presId="urn:microsoft.com/office/officeart/2005/8/layout/arrow5"/>
    <dgm:cxn modelId="{5ACE3E4C-A045-4C11-B47B-9CE83FA533D1}" type="presParOf" srcId="{D45792D6-AFCF-4CD6-A6BF-4B2DB48FC057}" destId="{63870779-B57D-4FE8-966F-2B14F5DBD68C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D1DB5A-CBB5-477A-9508-32A18E3D160D}">
      <dsp:nvSpPr>
        <dsp:cNvPr id="0" name=""/>
        <dsp:cNvSpPr/>
      </dsp:nvSpPr>
      <dsp:spPr>
        <a:xfrm rot="16200000">
          <a:off x="1322" y="558601"/>
          <a:ext cx="2946796" cy="294679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POJMY </a:t>
          </a:r>
          <a:endParaRPr lang="cs-CZ" sz="2800" b="1" kern="1200" dirty="0">
            <a:solidFill>
              <a:srgbClr val="C0000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 rot="5400000">
        <a:off x="1323" y="1295299"/>
        <a:ext cx="2431107" cy="1473398"/>
      </dsp:txXfrm>
    </dsp:sp>
    <dsp:sp modelId="{63870779-B57D-4FE8-966F-2B14F5DBD68C}">
      <dsp:nvSpPr>
        <dsp:cNvPr id="0" name=""/>
        <dsp:cNvSpPr/>
      </dsp:nvSpPr>
      <dsp:spPr>
        <a:xfrm rot="5400000">
          <a:off x="3147880" y="558601"/>
          <a:ext cx="2946796" cy="294679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ÚKOLY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S ŘEŠENÍM </a:t>
          </a:r>
          <a:endParaRPr lang="cs-CZ" sz="2400" b="1" kern="1200" dirty="0">
            <a:solidFill>
              <a:srgbClr val="C0000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 rot="-5400000">
        <a:off x="3663570" y="1295300"/>
        <a:ext cx="2431107" cy="1473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57467"/>
              </p:ext>
            </p:extLst>
          </p:nvPr>
        </p:nvGraphicFramePr>
        <p:xfrm>
          <a:off x="1665288" y="2414588"/>
          <a:ext cx="5813425" cy="378503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Mystifikace a perzifláž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Mystifikace a perzifláž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seznamuje žáky s novými pojmy žurnalistiky i literatury. Je určen pro volitelný předmět mladý žurnalista. Vede žáky k rozlišení seriózního zpravodajství od mystifikujícího. Obsahuje i zajímavé úkoly s možnostmi řešení.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Ovládá nové pojmy. Zamyslí se nad rozdílem pravdivého a mystifikujícího zpravodajství. Rozvíjí komunikativní dovednosti při plnění úkolů. Vyhledává informace ve zdrojích, radí se ve skupině se spolužáky.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0908355">
            <a:off x="553959" y="796786"/>
            <a:ext cx="7661773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latin typeface="Verdana" pitchFamily="34" charset="0"/>
                <a:ea typeface="Verdana" pitchFamily="34" charset="0"/>
                <a:cs typeface="Verdana" pitchFamily="34" charset="0"/>
              </a:rPr>
              <a:t>MYSTIFIKACE </a:t>
            </a:r>
          </a:p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</a:p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latin typeface="Verdana" pitchFamily="34" charset="0"/>
                <a:ea typeface="Verdana" pitchFamily="34" charset="0"/>
                <a:cs typeface="Verdana" pitchFamily="34" charset="0"/>
              </a:rPr>
              <a:t>PERZIFLÁŽ</a:t>
            </a:r>
            <a:endParaRPr lang="cs-CZ" sz="6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8654301"/>
              </p:ext>
            </p:extLst>
          </p:nvPr>
        </p:nvGraphicFramePr>
        <p:xfrm>
          <a:off x="1547664" y="328498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MYSTIKACE?</a:t>
            </a:r>
          </a:p>
          <a:p>
            <a:endParaRPr lang="cs-CZ" sz="32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SPÍŠ LITERÁRNÍ ŽÁNR, ALE UVÁDĚJÍ JI TIŠTĚNÁ MÉDIA, OBJEVUJE SE I V MLUVENÝCZ ZPRAVODAJSKÝCH RELACÍCH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ÚMYSLNÉ KLAMÁNÍ, PŘEDSTÍRÁNÍ NĚČEHO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ŠÍŘENÍ NEPRAVDIVÝCH ZPRÁV K OKLAMÁNÍ VEŘEJNOSTI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Courier New" pitchFamily="49" charset="0"/>
              <a:buChar char="o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9715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 rot="21377339">
            <a:off x="611560" y="456632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</a:rPr>
              <a:t>A VÍŠ, CO JE PRINCIPEM PERZIFLÁŽE?</a:t>
            </a:r>
            <a:endParaRPr lang="cs-CZ" sz="4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VÝRAZOVÝ PROSTŘEDEK K ZESMĚŠNĚNÍ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POSMĚŠNÉ NAPODOBENÍ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PRINCIP SATIRICKÉHO ZPITVOŘENÍ OBSAHU, MOTIVU, TÉMATU 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VYUŽÍVÁ POSMĚCHU, IRONIE, KOMIČNOSTI A KARIKATURY </a:t>
            </a: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51294"/>
            <a:ext cx="5040560" cy="259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21264568">
            <a:off x="724579" y="633750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ÚKOLY S ŘEŠENÍM</a:t>
            </a:r>
            <a:endParaRPr lang="cs-CZ" sz="5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93018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VÍŠ, Z JAKÉHO JAZYKA POCHÁZÍ SLOVO MYSTIFIKACE A CO PŮVODNĚ ZNAMENALO?</a:t>
            </a: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279022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 LATINY A PŮVODNĚ - TAJUPLNÝ</a:t>
            </a:r>
            <a:endParaRPr lang="cs-CZ" sz="24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3726" y="327488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BYLO SLOVO PERZIFLÁŽ SLOVO ANGLICKÉ?</a:t>
            </a: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07902" y="371976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NE, ALE FRANCOUZSKÉ</a:t>
            </a:r>
            <a:endParaRPr lang="cs-CZ" sz="24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3726" y="4204451"/>
            <a:ext cx="79475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MAJÍ TYTO ŽÁNRY SVÉ MÍSTO VE ŠKOLNÍM ČASOPISE A PROČ?</a:t>
            </a:r>
            <a:endParaRPr lang="cs-CZ" sz="2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7742" y="4941168"/>
            <a:ext cx="83247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URČITĚ NE, ČASOPIS INFORMUJE </a:t>
            </a:r>
            <a:r>
              <a:rPr lang="cs-CZ" sz="2400" b="1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SERIóZNĚ</a:t>
            </a:r>
            <a:r>
              <a:rPr lang="cs-CZ" sz="2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PRAVDIVĚ </a:t>
            </a:r>
            <a:r>
              <a:rPr lang="cs-CZ" sz="2400" b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 SKUTEČNÝCH </a:t>
            </a:r>
            <a:r>
              <a:rPr lang="cs-CZ" sz="2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UDÁLOSTECH, NIKOHO NENAPODOBUJE ANI NEZESMĚŠŇUJE, NEPITVOŘÍ OBSAH ČLÁNKŮ </a:t>
            </a:r>
            <a:endParaRPr lang="cs-CZ" sz="24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2426" y="476672"/>
            <a:ext cx="84440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a prameny:</a:t>
            </a:r>
          </a:p>
          <a:p>
            <a:endParaRPr lang="cs-CZ" sz="2400" dirty="0"/>
          </a:p>
          <a:p>
            <a:r>
              <a:rPr lang="cs-CZ" sz="2400" dirty="0" smtClean="0"/>
              <a:t>Archiv autora </a:t>
            </a:r>
          </a:p>
          <a:p>
            <a:r>
              <a:rPr lang="cs-CZ" sz="2400" dirty="0"/>
              <a:t>http://office.microsoft.com/cs-cz/images/results.aspx?ex=2&amp;qu=KARIKATURY#mt:0|</a:t>
            </a: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251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20</cp:revision>
  <dcterms:created xsi:type="dcterms:W3CDTF">2012-04-10T20:08:16Z</dcterms:created>
  <dcterms:modified xsi:type="dcterms:W3CDTF">2012-04-15T22:44:22Z</dcterms:modified>
</cp:coreProperties>
</file>