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27"/>
  </p:notesMasterIdLst>
  <p:sldIdLst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69" r:id="rId15"/>
    <p:sldId id="281" r:id="rId16"/>
    <p:sldId id="271" r:id="rId17"/>
    <p:sldId id="274" r:id="rId18"/>
    <p:sldId id="273" r:id="rId19"/>
    <p:sldId id="275" r:id="rId20"/>
    <p:sldId id="277" r:id="rId21"/>
    <p:sldId id="279" r:id="rId22"/>
    <p:sldId id="278" r:id="rId23"/>
    <p:sldId id="282" r:id="rId24"/>
    <p:sldId id="280" r:id="rId25"/>
    <p:sldId id="257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54556F-4268-4234-8C44-B150AB8D8834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765C61-D92F-4EEC-97C0-96B82DFF8D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39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39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92E5530-D925-40F8-9013-A94D058AFFBD}" type="slidenum">
              <a:rPr lang="cs-CZ" smtClean="0">
                <a:latin typeface="Arial" pitchFamily="34" charset="0"/>
              </a:rPr>
              <a:pPr/>
              <a:t>24</a:t>
            </a:fld>
            <a:endParaRPr lang="cs-CZ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7" Type="http://schemas.openxmlformats.org/officeDocument/2006/relationships/slide" Target="slide9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VY_52_INOVACE_28_2_GENETIKA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</a:t>
            </a:r>
            <a:r>
              <a:rPr lang="cs-CZ" sz="1700" dirty="0" smtClean="0"/>
              <a:t>materiálu: PREZENTACE– testování znalostí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Společné vypracování motivační křížovky, opakování učiva z rozmnožovací soustavy. Seznámení s pojmy: genetika, alela, dominantnost, </a:t>
            </a:r>
            <a:r>
              <a:rPr lang="cs-CZ" sz="1700" dirty="0" err="1" smtClean="0"/>
              <a:t>recesivnost</a:t>
            </a:r>
            <a:r>
              <a:rPr lang="cs-CZ" sz="1700" dirty="0" smtClean="0"/>
              <a:t>, chromozóm, gen, DNA. Seznámení se třemi </a:t>
            </a:r>
            <a:r>
              <a:rPr lang="cs-CZ" sz="1700" dirty="0" err="1" smtClean="0"/>
              <a:t>Mendelovými</a:t>
            </a:r>
            <a:r>
              <a:rPr lang="cs-CZ" sz="1700" dirty="0" smtClean="0"/>
              <a:t> zákony. Počítání příkladů z genetiky.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8. 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4.6. 2012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 4.6. 2012	  	          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GENETIKA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ČLOVĚK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1176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13184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851920" y="1268760"/>
            <a:ext cx="720080" cy="72008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57200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29208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01216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73224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13184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851920" y="1988840"/>
            <a:ext cx="720080" cy="72008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57200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29208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01216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41176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411760" y="270892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131840" y="270892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851920" y="2708920"/>
            <a:ext cx="720080" cy="72008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572000" y="270892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5292080" y="270892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411760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131840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3851920" y="3429000"/>
            <a:ext cx="720080" cy="72008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572000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241176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13184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3851920" y="4149080"/>
            <a:ext cx="720080" cy="72008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457200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529208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601216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673224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3851920" y="4869160"/>
            <a:ext cx="720080" cy="72008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313184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529208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457200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601216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241176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241176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313184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3851920" y="1268760"/>
            <a:ext cx="720080" cy="72008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457200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529208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601216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6732240" y="12687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169168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73224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169168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241176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313184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3851920" y="1988840"/>
            <a:ext cx="720080" cy="72008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457200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529208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601216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6732240" y="198884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2411760" y="270892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3131840" y="270892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3851920" y="2708920"/>
            <a:ext cx="720080" cy="72008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4572000" y="270892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5292080" y="270892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2411760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3131840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67" name="Obdélník 66"/>
          <p:cNvSpPr/>
          <p:nvPr/>
        </p:nvSpPr>
        <p:spPr>
          <a:xfrm>
            <a:off x="3851920" y="3429000"/>
            <a:ext cx="720080" cy="72008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68" name="Obdélník 67"/>
          <p:cNvSpPr/>
          <p:nvPr/>
        </p:nvSpPr>
        <p:spPr>
          <a:xfrm>
            <a:off x="4572000" y="342900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241176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70" name="Obdélník 69"/>
          <p:cNvSpPr/>
          <p:nvPr/>
        </p:nvSpPr>
        <p:spPr>
          <a:xfrm>
            <a:off x="313184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71" name="Obdélník 70"/>
          <p:cNvSpPr/>
          <p:nvPr/>
        </p:nvSpPr>
        <p:spPr>
          <a:xfrm>
            <a:off x="3851920" y="4149080"/>
            <a:ext cx="720080" cy="72008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72" name="Obdélník 71"/>
          <p:cNvSpPr/>
          <p:nvPr/>
        </p:nvSpPr>
        <p:spPr>
          <a:xfrm>
            <a:off x="457200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73" name="Obdélník 72"/>
          <p:cNvSpPr/>
          <p:nvPr/>
        </p:nvSpPr>
        <p:spPr>
          <a:xfrm>
            <a:off x="529208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74" name="Obdélník 73"/>
          <p:cNvSpPr/>
          <p:nvPr/>
        </p:nvSpPr>
        <p:spPr>
          <a:xfrm>
            <a:off x="601216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75" name="Obdélník 74"/>
          <p:cNvSpPr/>
          <p:nvPr/>
        </p:nvSpPr>
        <p:spPr>
          <a:xfrm>
            <a:off x="6732240" y="414908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76" name="Obdélník 75"/>
          <p:cNvSpPr/>
          <p:nvPr/>
        </p:nvSpPr>
        <p:spPr>
          <a:xfrm>
            <a:off x="241176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313184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Ě</a:t>
            </a:r>
            <a:endParaRPr lang="cs-CZ" dirty="0"/>
          </a:p>
        </p:txBody>
      </p:sp>
      <p:sp>
        <p:nvSpPr>
          <p:cNvPr id="78" name="Obdélník 77"/>
          <p:cNvSpPr/>
          <p:nvPr/>
        </p:nvSpPr>
        <p:spPr>
          <a:xfrm>
            <a:off x="3851920" y="4869160"/>
            <a:ext cx="720080" cy="72008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79" name="Obdélník 78"/>
          <p:cNvSpPr/>
          <p:nvPr/>
        </p:nvSpPr>
        <p:spPr>
          <a:xfrm>
            <a:off x="457200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80" name="Obdélník 79"/>
          <p:cNvSpPr/>
          <p:nvPr/>
        </p:nvSpPr>
        <p:spPr>
          <a:xfrm>
            <a:off x="529208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81" name="Obdélník 80"/>
          <p:cNvSpPr/>
          <p:nvPr/>
        </p:nvSpPr>
        <p:spPr>
          <a:xfrm>
            <a:off x="6012160" y="4869160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2" name="Obdélník 81"/>
          <p:cNvSpPr/>
          <p:nvPr/>
        </p:nvSpPr>
        <p:spPr>
          <a:xfrm>
            <a:off x="395536" y="5877272"/>
            <a:ext cx="4608512" cy="576064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ZAKLADATELEM GENETIKY JE  J. G. </a:t>
            </a:r>
            <a:endParaRPr lang="cs-CZ" sz="2000" dirty="0"/>
          </a:p>
        </p:txBody>
      </p:sp>
      <p:sp>
        <p:nvSpPr>
          <p:cNvPr id="83" name="Obdélník 82"/>
          <p:cNvSpPr/>
          <p:nvPr/>
        </p:nvSpPr>
        <p:spPr>
          <a:xfrm>
            <a:off x="5076056" y="6021288"/>
            <a:ext cx="504056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580112" y="6021288"/>
            <a:ext cx="504056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6084168" y="6021288"/>
            <a:ext cx="504056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6588224" y="6021288"/>
            <a:ext cx="504056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7092280" y="6021288"/>
            <a:ext cx="504056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5076056" y="6021288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91" name="Obdélník 90"/>
          <p:cNvSpPr/>
          <p:nvPr/>
        </p:nvSpPr>
        <p:spPr>
          <a:xfrm>
            <a:off x="5580112" y="6021288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92" name="Obdélník 91"/>
          <p:cNvSpPr/>
          <p:nvPr/>
        </p:nvSpPr>
        <p:spPr>
          <a:xfrm>
            <a:off x="6084168" y="6021288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93" name="Obdélník 92"/>
          <p:cNvSpPr/>
          <p:nvPr/>
        </p:nvSpPr>
        <p:spPr>
          <a:xfrm>
            <a:off x="6588224" y="6021288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94" name="Obdélník 93"/>
          <p:cNvSpPr/>
          <p:nvPr/>
        </p:nvSpPr>
        <p:spPr>
          <a:xfrm>
            <a:off x="7092280" y="6021288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95" name="Obdélník 94"/>
          <p:cNvSpPr/>
          <p:nvPr/>
        </p:nvSpPr>
        <p:spPr>
          <a:xfrm>
            <a:off x="7596336" y="6021288"/>
            <a:ext cx="504056" cy="36004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7596336" y="6021288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97" name="Vodorovný svitek 96">
            <a:hlinkClick r:id="rId2" action="ppaction://hlinksldjump"/>
          </p:cNvPr>
          <p:cNvSpPr/>
          <p:nvPr/>
        </p:nvSpPr>
        <p:spPr>
          <a:xfrm>
            <a:off x="683568" y="1052736"/>
            <a:ext cx="792088" cy="648072"/>
          </a:xfrm>
          <a:prstGeom prst="horizontalScroll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8" name="Vodorovný svitek 97">
            <a:hlinkClick r:id="rId3" action="ppaction://hlinksldjump"/>
          </p:cNvPr>
          <p:cNvSpPr/>
          <p:nvPr/>
        </p:nvSpPr>
        <p:spPr>
          <a:xfrm>
            <a:off x="251520" y="1844824"/>
            <a:ext cx="792088" cy="648072"/>
          </a:xfrm>
          <a:prstGeom prst="horizontalScrol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9" name="Vodorovný svitek 98">
            <a:hlinkClick r:id="rId4" action="ppaction://hlinksldjump"/>
          </p:cNvPr>
          <p:cNvSpPr/>
          <p:nvPr/>
        </p:nvSpPr>
        <p:spPr>
          <a:xfrm>
            <a:off x="683568" y="2564904"/>
            <a:ext cx="792088" cy="648072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0" name="Vodorovný svitek 99">
            <a:hlinkClick r:id="rId5" action="ppaction://hlinksldjump"/>
          </p:cNvPr>
          <p:cNvSpPr/>
          <p:nvPr/>
        </p:nvSpPr>
        <p:spPr>
          <a:xfrm>
            <a:off x="251520" y="3284984"/>
            <a:ext cx="792088" cy="648072"/>
          </a:xfrm>
          <a:prstGeom prst="horizont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1" name="Vodorovný svitek 100">
            <a:hlinkClick r:id="rId6" action="ppaction://hlinksldjump"/>
          </p:cNvPr>
          <p:cNvSpPr/>
          <p:nvPr/>
        </p:nvSpPr>
        <p:spPr>
          <a:xfrm>
            <a:off x="755576" y="3933056"/>
            <a:ext cx="792088" cy="648072"/>
          </a:xfrm>
          <a:prstGeom prst="horizontalScroll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2" name="Vodorovný svitek 101">
            <a:hlinkClick r:id="rId7" action="ppaction://hlinksldjump"/>
          </p:cNvPr>
          <p:cNvSpPr/>
          <p:nvPr/>
        </p:nvSpPr>
        <p:spPr>
          <a:xfrm>
            <a:off x="467544" y="4725144"/>
            <a:ext cx="792088" cy="648072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3" name="Vodorovný svitek 102"/>
          <p:cNvSpPr/>
          <p:nvPr/>
        </p:nvSpPr>
        <p:spPr>
          <a:xfrm>
            <a:off x="3419872" y="188640"/>
            <a:ext cx="2880320" cy="720080"/>
          </a:xfrm>
          <a:prstGeom prst="horizontalScroll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GENETIKA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5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42" grpId="0" animBg="1"/>
      <p:bldP spid="43" grpId="0" animBg="1"/>
      <p:bldP spid="44" grpId="0" animBg="1"/>
      <p:bldP spid="45" grpId="0" animBg="1"/>
      <p:bldP spid="45" grpId="1" animBg="1"/>
      <p:bldP spid="46" grpId="0" animBg="1"/>
      <p:bldP spid="47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1324743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dirty="0" smtClean="0"/>
              <a:t>JAK SE JMENUJE MUŽSKÝ POHLAVNÍ ORGÁN, KTERÝ SPOJUJE NADVARLE S MOČOVOU TRUBICÍ? 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467544" y="260648"/>
            <a:ext cx="1440160" cy="936104"/>
          </a:xfrm>
          <a:prstGeom prst="horizontalScroll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</a:t>
            </a:r>
            <a:endParaRPr lang="cs-CZ" sz="3600" dirty="0"/>
          </a:p>
        </p:txBody>
      </p:sp>
      <p:sp>
        <p:nvSpPr>
          <p:cNvPr id="6" name="Popisek se šipkou nahoru 5">
            <a:hlinkClick r:id="rId2" action="ppaction://hlinksldjump"/>
          </p:cNvPr>
          <p:cNvSpPr/>
          <p:nvPr/>
        </p:nvSpPr>
        <p:spPr>
          <a:xfrm>
            <a:off x="3779912" y="4293096"/>
            <a:ext cx="2016224" cy="1656184"/>
          </a:xfrm>
          <a:prstGeom prst="upArrowCallou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ZPĚT</a:t>
            </a:r>
            <a:endParaRPr lang="cs-CZ" sz="3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132474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JAK SE JMENUJE ŽENSKÁ POHLAVNÍ ŽLÁZA, KTERÁ PRODUKUJE VAJÍČKA?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467544" y="260648"/>
            <a:ext cx="1440160" cy="936104"/>
          </a:xfrm>
          <a:prstGeom prst="horizontalScroll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</a:t>
            </a:r>
            <a:endParaRPr lang="cs-CZ" sz="3600" dirty="0"/>
          </a:p>
        </p:txBody>
      </p:sp>
      <p:sp>
        <p:nvSpPr>
          <p:cNvPr id="6" name="Popisek se šipkou nahoru 5">
            <a:hlinkClick r:id="rId2" action="ppaction://hlinksldjump"/>
          </p:cNvPr>
          <p:cNvSpPr/>
          <p:nvPr/>
        </p:nvSpPr>
        <p:spPr>
          <a:xfrm>
            <a:off x="3779912" y="4293096"/>
            <a:ext cx="2016224" cy="1656184"/>
          </a:xfrm>
          <a:prstGeom prst="upArrowCallou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ZPĚT</a:t>
            </a:r>
            <a:endParaRPr lang="cs-CZ" sz="3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1324743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dirty="0" smtClean="0"/>
              <a:t>JAK SE JMENUJE </a:t>
            </a:r>
            <a:r>
              <a:rPr lang="cs-CZ" dirty="0" smtClean="0"/>
              <a:t>MUŽSKÝ VNĚJŠÍ </a:t>
            </a:r>
            <a:r>
              <a:rPr lang="cs-CZ" dirty="0" smtClean="0"/>
              <a:t>POHLAVNÍ ORGÁN, KTERÝ UMOŽŇUJE PŘENOS SPERMIÍ DO POCHVY ŽENY? 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467544" y="260648"/>
            <a:ext cx="1440160" cy="936104"/>
          </a:xfrm>
          <a:prstGeom prst="horizontalScroll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6" name="Popisek se šipkou nahoru 5">
            <a:hlinkClick r:id="rId2" action="ppaction://hlinksldjump"/>
          </p:cNvPr>
          <p:cNvSpPr/>
          <p:nvPr/>
        </p:nvSpPr>
        <p:spPr>
          <a:xfrm>
            <a:off x="3779912" y="4293096"/>
            <a:ext cx="2016224" cy="1656184"/>
          </a:xfrm>
          <a:prstGeom prst="upArrowCallou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ZPĚT</a:t>
            </a:r>
            <a:endParaRPr lang="cs-CZ" sz="3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1324743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dirty="0" smtClean="0"/>
              <a:t>JAK SE JMENUJE </a:t>
            </a:r>
            <a:r>
              <a:rPr lang="cs-CZ" dirty="0" smtClean="0"/>
              <a:t>NEVYLÉČITELNÁ VIROVÁ </a:t>
            </a:r>
            <a:r>
              <a:rPr lang="cs-CZ" dirty="0" smtClean="0"/>
              <a:t>CHOROBA PŘENÁŠENA POHLAVNÍM STYKEM? 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467544" y="260648"/>
            <a:ext cx="1440160" cy="936104"/>
          </a:xfrm>
          <a:prstGeom prst="horizontalScroll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4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Popisek se šipkou nahoru 5">
            <a:hlinkClick r:id="rId2" action="ppaction://hlinksldjump"/>
          </p:cNvPr>
          <p:cNvSpPr/>
          <p:nvPr/>
        </p:nvSpPr>
        <p:spPr>
          <a:xfrm>
            <a:off x="3779912" y="4293096"/>
            <a:ext cx="2016224" cy="1656184"/>
          </a:xfrm>
          <a:prstGeom prst="up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ZPĚT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132474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JAK SE JMENUJE MUŽSKÁ POHLAVNÍ BUŇKA? 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467544" y="260648"/>
            <a:ext cx="1440160" cy="936104"/>
          </a:xfrm>
          <a:prstGeom prst="horizontalScroll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6" name="Popisek se šipkou nahoru 5">
            <a:hlinkClick r:id="rId2" action="ppaction://hlinksldjump"/>
          </p:cNvPr>
          <p:cNvSpPr/>
          <p:nvPr/>
        </p:nvSpPr>
        <p:spPr>
          <a:xfrm>
            <a:off x="3779912" y="4293096"/>
            <a:ext cx="2016224" cy="1656184"/>
          </a:xfrm>
          <a:prstGeom prst="upArrow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ZPĚT</a:t>
            </a:r>
            <a:endParaRPr lang="cs-CZ" sz="3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1324743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dirty="0" smtClean="0"/>
              <a:t>JAK SE JMENUJE ŽENSKÝ, NEPÁROVÝ, </a:t>
            </a:r>
            <a:r>
              <a:rPr lang="cs-CZ" dirty="0" smtClean="0"/>
              <a:t>SVALNATÝ POHLAVNÍ </a:t>
            </a:r>
            <a:r>
              <a:rPr lang="cs-CZ" dirty="0" smtClean="0"/>
              <a:t>ORGÁN, VE KTERÉM SE VYVÍJÍ OPLOZENÉ VAJÍČKO? 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467544" y="260648"/>
            <a:ext cx="1440160" cy="936104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6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Popisek se šipkou nahoru 5">
            <a:hlinkClick r:id="rId2" action="ppaction://hlinksldjump"/>
          </p:cNvPr>
          <p:cNvSpPr/>
          <p:nvPr/>
        </p:nvSpPr>
        <p:spPr>
          <a:xfrm>
            <a:off x="3779912" y="4293096"/>
            <a:ext cx="2016224" cy="1656184"/>
          </a:xfrm>
          <a:prstGeom prst="up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ZPĚT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JE VLASTNĚ GENETIKA?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b="1" dirty="0" smtClean="0"/>
              <a:t>Genetika</a:t>
            </a:r>
            <a:r>
              <a:rPr lang="cs-CZ" dirty="0" smtClean="0"/>
              <a:t> je nauka o dědičnosti a proměnlivosti organismů.</a:t>
            </a:r>
          </a:p>
          <a:p>
            <a:pPr algn="ctr">
              <a:buNone/>
            </a:pPr>
            <a:r>
              <a:rPr lang="cs-CZ" dirty="0" smtClean="0"/>
              <a:t>Proměnlivost způsobují vnější podmínky prostředí.</a:t>
            </a:r>
          </a:p>
          <a:p>
            <a:pPr algn="ctr">
              <a:buNone/>
            </a:pPr>
            <a:r>
              <a:rPr lang="cs-CZ" dirty="0" smtClean="0"/>
              <a:t>Zakladatelem je Johan Gregor </a:t>
            </a:r>
            <a:r>
              <a:rPr lang="cs-CZ" dirty="0" err="1" smtClean="0"/>
              <a:t>Mendel</a:t>
            </a:r>
            <a:r>
              <a:rPr lang="cs-CZ" b="1" dirty="0" smtClean="0"/>
              <a:t>. 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Dědičnost</a:t>
            </a:r>
            <a:r>
              <a:rPr lang="cs-CZ" dirty="0" smtClean="0"/>
              <a:t> je schopnost rodičů předávat své vlastnosti potomkům.</a:t>
            </a:r>
          </a:p>
          <a:p>
            <a:pPr algn="ctr">
              <a:buNone/>
            </a:pPr>
            <a:r>
              <a:rPr lang="cs-CZ" b="1" dirty="0" smtClean="0"/>
              <a:t>Gen je úsek v molekule DNA</a:t>
            </a:r>
            <a:r>
              <a:rPr lang="cs-CZ" dirty="0" smtClean="0"/>
              <a:t>, který obsahuje informaci pro vytvoření určité vlastnosti organismu. 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GENY neboli VLOHA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b="1" dirty="0" smtClean="0"/>
              <a:t>Geny </a:t>
            </a:r>
            <a:r>
              <a:rPr lang="cs-CZ" dirty="0" smtClean="0"/>
              <a:t>se vyskytují v různých podobách, kterým říkáme </a:t>
            </a:r>
            <a:r>
              <a:rPr lang="cs-CZ" b="1" dirty="0" smtClean="0"/>
              <a:t>ALELY.</a:t>
            </a:r>
          </a:p>
          <a:p>
            <a:pPr algn="ctr">
              <a:buNone/>
            </a:pPr>
            <a:r>
              <a:rPr lang="cs-CZ" dirty="0" smtClean="0"/>
              <a:t>Některé alely jsou </a:t>
            </a:r>
            <a:r>
              <a:rPr lang="cs-CZ" sz="3500" b="1" dirty="0" smtClean="0">
                <a:solidFill>
                  <a:srgbClr val="FF0000"/>
                </a:solidFill>
              </a:rPr>
              <a:t>dominantní = aktivní</a:t>
            </a:r>
            <a:r>
              <a:rPr lang="cs-CZ" dirty="0" smtClean="0"/>
              <a:t>, které označujeme velkými písmeny ( AA, BB) </a:t>
            </a:r>
          </a:p>
          <a:p>
            <a:pPr algn="ctr">
              <a:buNone/>
            </a:pPr>
            <a:r>
              <a:rPr lang="cs-CZ" dirty="0" smtClean="0"/>
              <a:t>Některé jsou </a:t>
            </a:r>
            <a:r>
              <a:rPr lang="cs-CZ" sz="3500" b="1" dirty="0" smtClean="0">
                <a:solidFill>
                  <a:srgbClr val="FF0000"/>
                </a:solidFill>
              </a:rPr>
              <a:t>recesivní = nečinné </a:t>
            </a:r>
            <a:r>
              <a:rPr lang="cs-CZ" dirty="0" smtClean="0"/>
              <a:t>a ty označujeme malými písmeny (</a:t>
            </a:r>
            <a:r>
              <a:rPr lang="cs-CZ" dirty="0" err="1" smtClean="0"/>
              <a:t>aa</a:t>
            </a:r>
            <a:r>
              <a:rPr lang="cs-CZ" dirty="0" smtClean="0"/>
              <a:t>, </a:t>
            </a:r>
            <a:r>
              <a:rPr lang="cs-CZ" dirty="0" err="1" smtClean="0"/>
              <a:t>bb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u="sng" dirty="0" smtClean="0"/>
              <a:t>Možná kombinace alel: </a:t>
            </a:r>
          </a:p>
          <a:p>
            <a:r>
              <a:rPr lang="cs-CZ" dirty="0" smtClean="0"/>
              <a:t>AA = homozygot dominantní</a:t>
            </a:r>
          </a:p>
          <a:p>
            <a:r>
              <a:rPr lang="cs-CZ" dirty="0" err="1" smtClean="0"/>
              <a:t>aa</a:t>
            </a:r>
            <a:r>
              <a:rPr lang="cs-CZ" dirty="0" smtClean="0"/>
              <a:t> = homozygot recesivní</a:t>
            </a:r>
          </a:p>
          <a:p>
            <a:r>
              <a:rPr lang="cs-CZ" dirty="0" err="1" smtClean="0"/>
              <a:t>Aa</a:t>
            </a:r>
            <a:r>
              <a:rPr lang="cs-CZ" dirty="0" smtClean="0"/>
              <a:t> = heterozygot</a:t>
            </a:r>
          </a:p>
          <a:p>
            <a:pPr algn="ctr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CHROMOZÓMY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Geny jsou v jádře vázány na útvary zvané </a:t>
            </a:r>
            <a:r>
              <a:rPr lang="cs-CZ" b="1" dirty="0" smtClean="0"/>
              <a:t>chromozomy.</a:t>
            </a:r>
            <a:r>
              <a:rPr lang="cs-CZ" dirty="0" smtClean="0"/>
              <a:t> </a:t>
            </a:r>
          </a:p>
          <a:p>
            <a:r>
              <a:rPr lang="cs-CZ" dirty="0" smtClean="0"/>
              <a:t>Každá tělní buňka obsahuje 23 párů chromozomů = 46 , kromě červených krvinek, které jsou </a:t>
            </a:r>
            <a:r>
              <a:rPr lang="cs-CZ" dirty="0" smtClean="0"/>
              <a:t>bezjaderné, </a:t>
            </a:r>
            <a:r>
              <a:rPr lang="cs-CZ" dirty="0" smtClean="0"/>
              <a:t>a pohlavních buněk, které mají  jen polovinu -&gt; 23 chromozómů.  </a:t>
            </a:r>
          </a:p>
          <a:p>
            <a:r>
              <a:rPr lang="cs-CZ" dirty="0" smtClean="0"/>
              <a:t>Pohlaví potomka určují chromozomy X , Y. (žena XX, muž XY)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MUTACE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1"/>
            <a:ext cx="8229600" cy="4772000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sz="3800" dirty="0" smtClean="0"/>
              <a:t>Geny mohou postihnout náhodné změny = </a:t>
            </a:r>
            <a:r>
              <a:rPr lang="cs-CZ" sz="3800" b="1" dirty="0" smtClean="0"/>
              <a:t>mutace</a:t>
            </a:r>
            <a:r>
              <a:rPr lang="cs-CZ" sz="3800" dirty="0" smtClean="0"/>
              <a:t>, které vedou ke vzniku </a:t>
            </a:r>
            <a:r>
              <a:rPr lang="cs-CZ" sz="3800" dirty="0" smtClean="0"/>
              <a:t>některých </a:t>
            </a:r>
            <a:r>
              <a:rPr lang="cs-CZ" sz="3800" dirty="0" smtClean="0"/>
              <a:t>dědičných chorob.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Příkladem je  </a:t>
            </a:r>
            <a:r>
              <a:rPr lang="cs-CZ" u="sng" dirty="0" smtClean="0"/>
              <a:t>barvoslepost</a:t>
            </a:r>
            <a:r>
              <a:rPr lang="cs-CZ" dirty="0" smtClean="0"/>
              <a:t>,která je vázána na ženský recesivní chromozóm X. Žena je pouze přenašečkou této choroby a syn bude z 25%  barvoslepý. </a:t>
            </a:r>
          </a:p>
          <a:p>
            <a:pPr algn="ctr">
              <a:buNone/>
            </a:pPr>
            <a:r>
              <a:rPr lang="cs-CZ" u="sng" dirty="0" smtClean="0"/>
              <a:t>Hemofilie</a:t>
            </a:r>
            <a:r>
              <a:rPr lang="cs-CZ" dirty="0" smtClean="0"/>
              <a:t>, je také přenášena ženským recesivním chromozómem X. Postihuje pouze mužské potomky.    </a:t>
            </a:r>
          </a:p>
          <a:p>
            <a:pPr algn="ctr">
              <a:buNone/>
            </a:pPr>
            <a:r>
              <a:rPr lang="cs-CZ" u="sng" dirty="0" smtClean="0"/>
              <a:t>Downův syndrom </a:t>
            </a:r>
            <a:r>
              <a:rPr lang="cs-CZ" dirty="0" smtClean="0"/>
              <a:t>je způsoben přebytečným 21. chromozómem, který způsobuje opožděný duševní vývoj a sníženou inteligenci.</a:t>
            </a:r>
          </a:p>
          <a:p>
            <a:pPr algn="ctr">
              <a:buNone/>
            </a:pPr>
            <a:r>
              <a:rPr lang="cs-CZ" dirty="0" smtClean="0"/>
              <a:t>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0"/>
            <a:ext cx="9144000" cy="6741367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Zápis do sešitu: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GENETIKA</a:t>
            </a:r>
            <a:endParaRPr lang="cs-CZ" dirty="0" smtClean="0"/>
          </a:p>
          <a:p>
            <a:pPr>
              <a:lnSpc>
                <a:spcPct val="120000"/>
              </a:lnSpc>
              <a:buNone/>
            </a:pPr>
            <a:r>
              <a:rPr lang="cs-CZ" sz="3400" dirty="0" smtClean="0"/>
              <a:t>je nauka o dědičnosti a proměnlivosti organismů</a:t>
            </a:r>
            <a:endParaRPr lang="cs-CZ" sz="3400" u="sng" dirty="0" smtClean="0"/>
          </a:p>
          <a:p>
            <a:pPr>
              <a:lnSpc>
                <a:spcPct val="120000"/>
              </a:lnSpc>
            </a:pPr>
            <a:r>
              <a:rPr lang="cs-CZ" sz="3400" dirty="0" smtClean="0"/>
              <a:t> Zakladatelem je J.G. </a:t>
            </a:r>
            <a:r>
              <a:rPr lang="cs-CZ" sz="3400" dirty="0" err="1" smtClean="0"/>
              <a:t>Mendel</a:t>
            </a:r>
            <a:r>
              <a:rPr lang="cs-CZ" sz="3400" b="1" dirty="0" smtClean="0"/>
              <a:t>. </a:t>
            </a:r>
          </a:p>
          <a:p>
            <a:pPr>
              <a:lnSpc>
                <a:spcPct val="120000"/>
              </a:lnSpc>
            </a:pPr>
            <a:r>
              <a:rPr lang="cs-CZ" sz="3400" b="1" dirty="0" smtClean="0"/>
              <a:t>Dědičnost</a:t>
            </a:r>
            <a:r>
              <a:rPr lang="cs-CZ" sz="3400" dirty="0" smtClean="0"/>
              <a:t> je schopnost rodičů předávat své vlastnosti potomkům.</a:t>
            </a:r>
          </a:p>
          <a:p>
            <a:pPr>
              <a:lnSpc>
                <a:spcPct val="120000"/>
              </a:lnSpc>
            </a:pPr>
            <a:r>
              <a:rPr lang="cs-CZ" sz="3400" b="1" dirty="0" smtClean="0"/>
              <a:t>Gen je úsek v molekule DNA</a:t>
            </a:r>
            <a:r>
              <a:rPr lang="cs-CZ" sz="3400" dirty="0" smtClean="0"/>
              <a:t>, která obsahuje informaci pro vytvoření určité vlastnosti organismu. </a:t>
            </a:r>
          </a:p>
          <a:p>
            <a:pPr>
              <a:lnSpc>
                <a:spcPct val="120000"/>
              </a:lnSpc>
            </a:pPr>
            <a:r>
              <a:rPr lang="cs-CZ" sz="3400" dirty="0" smtClean="0"/>
              <a:t>Geny se vyskytují v různých podobách (alelách), které jsou dominantní ( AA, BB) nebo recesivní (</a:t>
            </a:r>
            <a:r>
              <a:rPr lang="cs-CZ" sz="3400" dirty="0" err="1" smtClean="0"/>
              <a:t>aa</a:t>
            </a:r>
            <a:r>
              <a:rPr lang="cs-CZ" sz="3400" dirty="0" smtClean="0"/>
              <a:t>, </a:t>
            </a:r>
            <a:r>
              <a:rPr lang="cs-CZ" sz="3400" dirty="0" err="1" smtClean="0"/>
              <a:t>bb</a:t>
            </a:r>
            <a:r>
              <a:rPr lang="cs-CZ" sz="3400" dirty="0" smtClean="0"/>
              <a:t>)</a:t>
            </a:r>
          </a:p>
          <a:p>
            <a:pPr>
              <a:lnSpc>
                <a:spcPct val="120000"/>
              </a:lnSpc>
              <a:buNone/>
            </a:pPr>
            <a:r>
              <a:rPr lang="cs-CZ" sz="3400" dirty="0" smtClean="0"/>
              <a:t>Možné kombinace alel:</a:t>
            </a:r>
          </a:p>
          <a:p>
            <a:pPr>
              <a:lnSpc>
                <a:spcPct val="120000"/>
              </a:lnSpc>
              <a:buNone/>
            </a:pPr>
            <a:r>
              <a:rPr lang="cs-CZ" sz="3400" dirty="0" smtClean="0"/>
              <a:t>AA = homozygot dominantní, </a:t>
            </a:r>
            <a:r>
              <a:rPr lang="cs-CZ" sz="3400" dirty="0" err="1" smtClean="0"/>
              <a:t>aa</a:t>
            </a:r>
            <a:r>
              <a:rPr lang="cs-CZ" sz="3400" dirty="0" smtClean="0"/>
              <a:t> = homozygot recesivní, </a:t>
            </a:r>
            <a:r>
              <a:rPr lang="cs-CZ" sz="3400" dirty="0" err="1" smtClean="0"/>
              <a:t>Aa</a:t>
            </a:r>
            <a:r>
              <a:rPr lang="cs-CZ" sz="3400" dirty="0" smtClean="0"/>
              <a:t> = heterozygot</a:t>
            </a:r>
          </a:p>
          <a:p>
            <a:pPr>
              <a:lnSpc>
                <a:spcPct val="120000"/>
              </a:lnSpc>
            </a:pPr>
            <a:r>
              <a:rPr lang="cs-CZ" sz="3400" dirty="0" smtClean="0"/>
              <a:t>Geny jsou v jádře vázány na útvary zvané </a:t>
            </a:r>
            <a:r>
              <a:rPr lang="cs-CZ" sz="3400" b="1" dirty="0" smtClean="0"/>
              <a:t>chromozomy.</a:t>
            </a:r>
            <a:r>
              <a:rPr lang="cs-CZ" sz="3400" dirty="0" smtClean="0"/>
              <a:t> Každá tělní buňka obsahuje 23 párů chromozomů = 46 (kromě pohlavních buněk, které mají polovinu 23).  </a:t>
            </a:r>
          </a:p>
          <a:p>
            <a:pPr>
              <a:lnSpc>
                <a:spcPct val="120000"/>
              </a:lnSpc>
            </a:pPr>
            <a:r>
              <a:rPr lang="cs-CZ" sz="3400" dirty="0" smtClean="0"/>
              <a:t>Pohlaví potomka určují chromozomy X , Y. (žena XX, muž XY)</a:t>
            </a:r>
          </a:p>
          <a:p>
            <a:pPr>
              <a:lnSpc>
                <a:spcPct val="120000"/>
              </a:lnSpc>
            </a:pPr>
            <a:r>
              <a:rPr lang="cs-CZ" sz="3400" dirty="0" smtClean="0"/>
              <a:t>Geny mohou postihnout náhodné změny (</a:t>
            </a:r>
            <a:r>
              <a:rPr lang="cs-CZ" sz="3400" b="1" dirty="0" smtClean="0"/>
              <a:t>mutace)</a:t>
            </a:r>
            <a:r>
              <a:rPr lang="cs-CZ" sz="3400" dirty="0" smtClean="0"/>
              <a:t> -&gt; vznik některých dědičných chorob př. barvoslepost, hemofilie, …    </a:t>
            </a:r>
          </a:p>
          <a:p>
            <a:pPr>
              <a:lnSpc>
                <a:spcPct val="120000"/>
              </a:lnSpc>
            </a:pPr>
            <a:endParaRPr lang="cs-CZ" sz="3400" b="1" u="sng" dirty="0" smtClean="0"/>
          </a:p>
          <a:p>
            <a:pPr>
              <a:lnSpc>
                <a:spcPct val="120000"/>
              </a:lnSpc>
            </a:pPr>
            <a:r>
              <a:rPr lang="cs-CZ" sz="3400" b="1" u="sng" dirty="0" smtClean="0"/>
              <a:t>3 </a:t>
            </a:r>
            <a:r>
              <a:rPr lang="cs-CZ" sz="3400" b="1" u="sng" dirty="0" err="1" smtClean="0"/>
              <a:t>Mendelovy</a:t>
            </a:r>
            <a:r>
              <a:rPr lang="cs-CZ" sz="3400" b="1" u="sng" dirty="0" smtClean="0"/>
              <a:t>  zákony:</a:t>
            </a:r>
            <a:endParaRPr lang="cs-CZ" sz="3400" dirty="0" smtClean="0"/>
          </a:p>
          <a:p>
            <a:pPr>
              <a:lnSpc>
                <a:spcPct val="120000"/>
              </a:lnSpc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 err="1" smtClean="0"/>
              <a:t>Mendelův</a:t>
            </a:r>
            <a:r>
              <a:rPr lang="cs-CZ" dirty="0" smtClean="0"/>
              <a:t>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256584"/>
          </a:xfrm>
        </p:spPr>
        <p:txBody>
          <a:bodyPr>
            <a:normAutofit/>
          </a:bodyPr>
          <a:lstStyle/>
          <a:p>
            <a:pPr lvl="0" algn="ctr">
              <a:buNone/>
            </a:pPr>
            <a:r>
              <a:rPr lang="cs-CZ" sz="2400" dirty="0" smtClean="0"/>
              <a:t>Křížil mezi sebou hrachor se zelenými semeny (=homozygot dominantní</a:t>
            </a:r>
            <a:r>
              <a:rPr lang="cs-CZ" sz="2400" dirty="0" smtClean="0"/>
              <a:t>) a </a:t>
            </a:r>
            <a:r>
              <a:rPr lang="cs-CZ" sz="2400" dirty="0" smtClean="0"/>
              <a:t>žlutými semeny (= homozygot recesivní). 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P (rodiče):</a:t>
            </a:r>
          </a:p>
          <a:p>
            <a:pPr>
              <a:buNone/>
            </a:pPr>
            <a:r>
              <a:rPr lang="cs-CZ" dirty="0" smtClean="0"/>
              <a:t>g: (gamety)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Genotyp (G)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Fenotyp (F)  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50" name="Obdélník 49"/>
          <p:cNvSpPr/>
          <p:nvPr/>
        </p:nvSpPr>
        <p:spPr>
          <a:xfrm>
            <a:off x="4211960" y="2780928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4572000" y="2780928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6300192" y="2780928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660232" y="2780928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779912" y="321297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4860032" y="393305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3203848" y="393305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4860032" y="3212976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6012160" y="3212976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948264" y="3212976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3563888" y="3933056"/>
            <a:ext cx="360040" cy="2796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5220072" y="3933056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7092280" y="3933056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5940152" y="3933056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6300192" y="3933056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7452320" y="3933056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3635896" y="4797152"/>
            <a:ext cx="244827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 </a:t>
            </a:r>
            <a:r>
              <a:rPr lang="cs-CZ" sz="2400" dirty="0" err="1" smtClean="0"/>
              <a:t>heterozygoté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69" name="Obdélník 68"/>
          <p:cNvSpPr/>
          <p:nvPr/>
        </p:nvSpPr>
        <p:spPr>
          <a:xfrm>
            <a:off x="3059832" y="5589240"/>
            <a:ext cx="45365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Všechny hrachory budou mít </a:t>
            </a:r>
            <a:r>
              <a:rPr lang="cs-CZ" sz="2400" dirty="0" smtClean="0"/>
              <a:t>                v </a:t>
            </a:r>
            <a:r>
              <a:rPr lang="cs-CZ" sz="2400" dirty="0" smtClean="0"/>
              <a:t>luskách zelená semena.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563888" y="2276872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zelené semeno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868144" y="2276872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žluté semeno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</a:t>
            </a:r>
            <a:r>
              <a:rPr lang="cs-CZ" dirty="0" err="1" smtClean="0"/>
              <a:t>Mendelův</a:t>
            </a:r>
            <a:r>
              <a:rPr lang="cs-CZ" dirty="0" smtClean="0"/>
              <a:t>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7"/>
            <a:ext cx="8229600" cy="4699993"/>
          </a:xfrm>
        </p:spPr>
        <p:txBody>
          <a:bodyPr>
            <a:normAutofit fontScale="77500" lnSpcReduction="20000"/>
          </a:bodyPr>
          <a:lstStyle/>
          <a:p>
            <a:pPr lvl="0" algn="ctr">
              <a:buNone/>
            </a:pPr>
            <a:r>
              <a:rPr lang="cs-CZ" sz="2400" dirty="0" smtClean="0"/>
              <a:t>Křížil mezi sebou zelená semena  kříženců hrachoru (</a:t>
            </a:r>
            <a:r>
              <a:rPr lang="cs-CZ" sz="2400" dirty="0" err="1" smtClean="0"/>
              <a:t>heterozygoté</a:t>
            </a:r>
            <a:r>
              <a:rPr lang="cs-CZ" sz="2400" dirty="0" smtClean="0"/>
              <a:t>) z prvního </a:t>
            </a:r>
            <a:r>
              <a:rPr lang="cs-CZ" sz="2400" dirty="0" err="1" smtClean="0"/>
              <a:t>Mendelova</a:t>
            </a:r>
            <a:r>
              <a:rPr lang="cs-CZ" sz="2400" dirty="0" smtClean="0"/>
              <a:t> zákona.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P (rodiče):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g: (gamety)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Genotyp (G)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Fenotyp (F)  </a:t>
            </a:r>
          </a:p>
          <a:p>
            <a:endParaRPr lang="cs-CZ" dirty="0" smtClean="0"/>
          </a:p>
        </p:txBody>
      </p:sp>
      <p:sp>
        <p:nvSpPr>
          <p:cNvPr id="50" name="Obdélník 49"/>
          <p:cNvSpPr/>
          <p:nvPr/>
        </p:nvSpPr>
        <p:spPr>
          <a:xfrm>
            <a:off x="4211960" y="270892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4572000" y="2708920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6300192" y="2708920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660232" y="2708920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779912" y="321297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4860032" y="393305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3203848" y="393305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4860032" y="3212976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6012160" y="3212976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948264" y="3212976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3563888" y="3933056"/>
            <a:ext cx="360040" cy="2796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5220072" y="3933056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7092280" y="3933056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5940152" y="3933056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6300192" y="3933056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7452320" y="3933056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Popisek se šipkou nahoru 19"/>
          <p:cNvSpPr/>
          <p:nvPr/>
        </p:nvSpPr>
        <p:spPr>
          <a:xfrm>
            <a:off x="2699792" y="4437112"/>
            <a:ext cx="1728192" cy="1008112"/>
          </a:xfrm>
          <a:prstGeom prst="upArrowCallout">
            <a:avLst>
              <a:gd name="adj1" fmla="val 25000"/>
              <a:gd name="adj2" fmla="val 25000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1homozygot dominantní </a:t>
            </a:r>
            <a:endParaRPr lang="cs-CZ" dirty="0"/>
          </a:p>
        </p:txBody>
      </p:sp>
      <p:sp>
        <p:nvSpPr>
          <p:cNvPr id="21" name="Popisek se šipkou nahoru 20"/>
          <p:cNvSpPr/>
          <p:nvPr/>
        </p:nvSpPr>
        <p:spPr>
          <a:xfrm>
            <a:off x="6732240" y="4365104"/>
            <a:ext cx="1728192" cy="1008112"/>
          </a:xfrm>
          <a:prstGeom prst="upArrowCallout">
            <a:avLst>
              <a:gd name="adj1" fmla="val 25000"/>
              <a:gd name="adj2" fmla="val 25000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1homozygot recesivní</a:t>
            </a:r>
            <a:endParaRPr lang="cs-CZ" dirty="0"/>
          </a:p>
        </p:txBody>
      </p:sp>
      <p:sp>
        <p:nvSpPr>
          <p:cNvPr id="22" name="Šipka doleva a nahoru 21"/>
          <p:cNvSpPr/>
          <p:nvPr/>
        </p:nvSpPr>
        <p:spPr>
          <a:xfrm rot="2802682">
            <a:off x="5300543" y="4123060"/>
            <a:ext cx="864096" cy="792088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860032" y="5013176"/>
            <a:ext cx="165618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</a:t>
            </a:r>
            <a:r>
              <a:rPr lang="cs-CZ" dirty="0" err="1" smtClean="0"/>
              <a:t>heterozygoté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627784" y="5661248"/>
            <a:ext cx="5976664" cy="9807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dirty="0" smtClean="0"/>
              <a:t>3 hrachory budou mít v luskách zelená semena a jeden hrachor bude mít žlutá semena</a:t>
            </a:r>
          </a:p>
          <a:p>
            <a:pPr algn="ctr"/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r>
              <a:rPr lang="cs-CZ" dirty="0" err="1" smtClean="0"/>
              <a:t>Mendelův</a:t>
            </a:r>
            <a:r>
              <a:rPr lang="cs-CZ" dirty="0" smtClean="0"/>
              <a:t>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kříží se </a:t>
            </a:r>
            <a:r>
              <a:rPr lang="cs-CZ" dirty="0" err="1" smtClean="0"/>
              <a:t>heterozygoté</a:t>
            </a:r>
            <a:r>
              <a:rPr lang="cs-CZ" dirty="0" smtClean="0"/>
              <a:t> ve dvou znacích.</a:t>
            </a:r>
          </a:p>
          <a:p>
            <a:r>
              <a:rPr lang="cs-CZ" dirty="0" smtClean="0"/>
              <a:t>P:     </a:t>
            </a:r>
            <a:r>
              <a:rPr lang="cs-CZ" dirty="0" err="1" smtClean="0"/>
              <a:t>AaBb</a:t>
            </a:r>
            <a:r>
              <a:rPr lang="cs-CZ" dirty="0" smtClean="0"/>
              <a:t>                   x              </a:t>
            </a:r>
            <a:r>
              <a:rPr lang="cs-CZ" dirty="0" err="1" smtClean="0"/>
              <a:t>AaBb</a:t>
            </a:r>
            <a:endParaRPr lang="cs-CZ" dirty="0" smtClean="0"/>
          </a:p>
          <a:p>
            <a:r>
              <a:rPr lang="cs-CZ" dirty="0" smtClean="0"/>
              <a:t>g: AB </a:t>
            </a:r>
            <a:r>
              <a:rPr lang="cs-CZ" dirty="0" err="1" smtClean="0"/>
              <a:t>Ab</a:t>
            </a:r>
            <a:r>
              <a:rPr lang="cs-CZ" dirty="0" smtClean="0"/>
              <a:t>  </a:t>
            </a:r>
            <a:r>
              <a:rPr lang="cs-CZ" dirty="0" err="1" smtClean="0"/>
              <a:t>aB</a:t>
            </a:r>
            <a:r>
              <a:rPr lang="cs-CZ" dirty="0" smtClean="0"/>
              <a:t> </a:t>
            </a:r>
            <a:r>
              <a:rPr lang="cs-CZ" dirty="0" err="1" smtClean="0"/>
              <a:t>ab</a:t>
            </a:r>
            <a:r>
              <a:rPr lang="cs-CZ" dirty="0" smtClean="0"/>
              <a:t>                   </a:t>
            </a:r>
            <a:r>
              <a:rPr lang="cs-CZ" dirty="0" err="1" smtClean="0"/>
              <a:t>AB</a:t>
            </a:r>
            <a:r>
              <a:rPr lang="cs-CZ" dirty="0" smtClean="0"/>
              <a:t> </a:t>
            </a:r>
            <a:r>
              <a:rPr lang="cs-CZ" dirty="0" err="1" smtClean="0"/>
              <a:t>Ab</a:t>
            </a:r>
            <a:r>
              <a:rPr lang="cs-CZ" dirty="0" smtClean="0"/>
              <a:t>  </a:t>
            </a:r>
            <a:r>
              <a:rPr lang="cs-CZ" dirty="0" err="1" smtClean="0"/>
              <a:t>aB</a:t>
            </a:r>
            <a:r>
              <a:rPr lang="cs-CZ" dirty="0" smtClean="0"/>
              <a:t> </a:t>
            </a:r>
            <a:r>
              <a:rPr lang="cs-CZ" dirty="0" err="1" smtClean="0"/>
              <a:t>ab</a:t>
            </a:r>
            <a:r>
              <a:rPr lang="cs-CZ" dirty="0" smtClean="0"/>
              <a:t>  </a:t>
            </a:r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15617" y="3789040"/>
          <a:ext cx="6240015" cy="20882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8003"/>
                <a:gridCol w="1248003"/>
                <a:gridCol w="1248003"/>
                <a:gridCol w="1248003"/>
                <a:gridCol w="1248003"/>
              </a:tblGrid>
              <a:tr h="417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</a:tr>
              <a:tr h="4176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>
                    <a:lnT w="381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1764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17646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17646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483768" y="422108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AABB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779912" y="422108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AABb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004048" y="422108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AaBB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228184" y="422108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AaBb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483768" y="465313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AABb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779912" y="465313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AAbb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004048" y="465313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AaBb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228184" y="465313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Aabb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483768" y="5085184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AaBB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779912" y="5085184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AaBb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004048" y="5085184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aaBB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228184" y="5085184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aaBb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228184" y="5517232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aabb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004048" y="5517232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aaBb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779912" y="5517232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Aabb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483768" y="5517232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AaBb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404664"/>
            <a:ext cx="8424936" cy="597666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PROCVIČOVÁNÍ PŘÍKLADŮ </a:t>
            </a:r>
            <a:r>
              <a:rPr lang="cs-CZ" sz="6000" dirty="0" smtClean="0"/>
              <a:t>                         NA </a:t>
            </a:r>
            <a:r>
              <a:rPr lang="cs-CZ" sz="6000" dirty="0" smtClean="0"/>
              <a:t>MENDELOVY ZÁKONY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276872"/>
            <a:ext cx="8229600" cy="3835896"/>
          </a:xfrm>
        </p:spPr>
        <p:txBody>
          <a:bodyPr>
            <a:normAutofit fontScale="32500" lnSpcReduction="20000"/>
          </a:bodyPr>
          <a:lstStyle/>
          <a:p>
            <a:pPr lvl="0">
              <a:buNone/>
            </a:pPr>
            <a:r>
              <a:rPr lang="cs-CZ" sz="7400" dirty="0" smtClean="0"/>
              <a:t>P (rodiče):</a:t>
            </a:r>
          </a:p>
          <a:p>
            <a:pPr>
              <a:buNone/>
            </a:pPr>
            <a:endParaRPr lang="cs-CZ" sz="7400" dirty="0" smtClean="0"/>
          </a:p>
          <a:p>
            <a:pPr>
              <a:buNone/>
            </a:pPr>
            <a:r>
              <a:rPr lang="cs-CZ" sz="7400" dirty="0" smtClean="0"/>
              <a:t>g: (gamety)</a:t>
            </a:r>
          </a:p>
          <a:p>
            <a:pPr>
              <a:buNone/>
            </a:pPr>
            <a:endParaRPr lang="cs-CZ" sz="7400" dirty="0" smtClean="0"/>
          </a:p>
          <a:p>
            <a:pPr>
              <a:buNone/>
            </a:pPr>
            <a:endParaRPr lang="cs-CZ" sz="7400" dirty="0" smtClean="0"/>
          </a:p>
          <a:p>
            <a:pPr>
              <a:buNone/>
            </a:pPr>
            <a:endParaRPr lang="cs-CZ" sz="7400" dirty="0" smtClean="0"/>
          </a:p>
          <a:p>
            <a:pPr>
              <a:buNone/>
            </a:pPr>
            <a:endParaRPr lang="cs-CZ" sz="7400" dirty="0" smtClean="0"/>
          </a:p>
          <a:p>
            <a:pPr>
              <a:buNone/>
            </a:pPr>
            <a:r>
              <a:rPr lang="cs-CZ" sz="7400" dirty="0" smtClean="0"/>
              <a:t>Genotyp (G)</a:t>
            </a:r>
          </a:p>
          <a:p>
            <a:pPr>
              <a:buNone/>
            </a:pPr>
            <a:endParaRPr lang="cs-CZ" sz="7400" dirty="0" smtClean="0"/>
          </a:p>
          <a:p>
            <a:pPr>
              <a:buNone/>
            </a:pPr>
            <a:endParaRPr lang="cs-CZ" sz="7400" dirty="0" smtClean="0"/>
          </a:p>
          <a:p>
            <a:pPr>
              <a:buNone/>
            </a:pPr>
            <a:r>
              <a:rPr lang="cs-CZ" sz="7400" dirty="0" smtClean="0"/>
              <a:t>Fenotyp (F) </a:t>
            </a:r>
          </a:p>
          <a:p>
            <a:pPr>
              <a:buNone/>
            </a:pPr>
            <a:endParaRPr lang="cs-CZ" sz="7400" u="sng" dirty="0" smtClean="0"/>
          </a:p>
          <a:p>
            <a:pPr>
              <a:buNone/>
            </a:pPr>
            <a:endParaRPr lang="cs-CZ" sz="7400" u="sng" dirty="0" smtClean="0"/>
          </a:p>
          <a:p>
            <a:pPr>
              <a:buNone/>
            </a:pPr>
            <a:endParaRPr lang="cs-CZ" sz="7400" u="sng" dirty="0" smtClean="0"/>
          </a:p>
          <a:p>
            <a:pPr>
              <a:buNone/>
            </a:pPr>
            <a:endParaRPr lang="cs-CZ" sz="7400" u="sng" dirty="0" smtClean="0"/>
          </a:p>
          <a:p>
            <a:pPr>
              <a:buNone/>
            </a:pPr>
            <a:endParaRPr lang="cs-CZ" sz="7400" u="sng" dirty="0" smtClean="0"/>
          </a:p>
          <a:p>
            <a:pPr>
              <a:buNone/>
            </a:pPr>
            <a:endParaRPr lang="cs-CZ" sz="7400" u="sng" dirty="0" smtClean="0"/>
          </a:p>
          <a:p>
            <a:pPr>
              <a:buNone/>
            </a:pPr>
            <a:endParaRPr lang="cs-CZ" sz="7400" dirty="0" smtClean="0"/>
          </a:p>
          <a:p>
            <a:endParaRPr lang="cs-CZ" sz="7400" dirty="0" smtClean="0"/>
          </a:p>
          <a:p>
            <a:endParaRPr lang="cs-CZ" dirty="0" smtClean="0"/>
          </a:p>
        </p:txBody>
      </p:sp>
      <p:sp>
        <p:nvSpPr>
          <p:cNvPr id="50" name="Obdélník 49"/>
          <p:cNvSpPr/>
          <p:nvPr/>
        </p:nvSpPr>
        <p:spPr>
          <a:xfrm>
            <a:off x="4211960" y="270892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4572000" y="2708920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6300192" y="2708920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660232" y="2708920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779912" y="321297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4860032" y="393305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3203848" y="393305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4860032" y="3212976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6012160" y="3212976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948264" y="3212976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3563888" y="3933056"/>
            <a:ext cx="360040" cy="2796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5220072" y="3933056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7092280" y="3933056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5940152" y="3933056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6300192" y="3933056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7452320" y="3933056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4139952" y="4653136"/>
            <a:ext cx="309634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 </a:t>
            </a:r>
            <a:r>
              <a:rPr lang="cs-CZ" sz="2400" dirty="0" err="1" smtClean="0"/>
              <a:t>heterozygoté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69" name="Obdélník 68"/>
          <p:cNvSpPr/>
          <p:nvPr/>
        </p:nvSpPr>
        <p:spPr>
          <a:xfrm>
            <a:off x="3275856" y="5517232"/>
            <a:ext cx="453650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4 rohatá telata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99592" y="476672"/>
            <a:ext cx="74168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Rohatost dominantní na </a:t>
            </a:r>
            <a:r>
              <a:rPr lang="cs-CZ" sz="2400" dirty="0" err="1" smtClean="0"/>
              <a:t>bezrohatostí</a:t>
            </a:r>
            <a:r>
              <a:rPr lang="cs-CZ" sz="2400" dirty="0" smtClean="0"/>
              <a:t>.</a:t>
            </a:r>
          </a:p>
          <a:p>
            <a:pPr algn="ctr"/>
            <a:r>
              <a:rPr lang="cs-CZ" sz="2400" dirty="0" smtClean="0"/>
              <a:t>Rohatá kráva (homozygot dominantní) měla telata </a:t>
            </a:r>
            <a:r>
              <a:rPr lang="cs-CZ" sz="2400" dirty="0" smtClean="0"/>
              <a:t>                    s </a:t>
            </a:r>
            <a:r>
              <a:rPr lang="cs-CZ" sz="2400" dirty="0" smtClean="0"/>
              <a:t>bezrohým býkem (homozygot recesivní). Vypočítej, kolik se jim narodí telátek rohatých a kolik bezrohých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26" name="Pětiúhelník 25"/>
          <p:cNvSpPr/>
          <p:nvPr/>
        </p:nvSpPr>
        <p:spPr>
          <a:xfrm>
            <a:off x="179512" y="260648"/>
            <a:ext cx="172819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příklad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067944" y="213285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KRÁVA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084168" y="2204864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BÝK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5536" y="6309320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Odpověď: </a:t>
            </a:r>
            <a:r>
              <a:rPr lang="cs-CZ" sz="2400" dirty="0" smtClean="0"/>
              <a:t>Narodí se jim vždycky jen rohaté tele.</a:t>
            </a:r>
            <a:endParaRPr lang="cs-CZ" sz="24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2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14400" y="2564904"/>
            <a:ext cx="8229600" cy="3835896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dirty="0" smtClean="0"/>
              <a:t>P (rodiče):</a:t>
            </a:r>
          </a:p>
          <a:p>
            <a:pPr>
              <a:buNone/>
            </a:pPr>
            <a:r>
              <a:rPr lang="cs-CZ" dirty="0" smtClean="0"/>
              <a:t>g: (gamety)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Genotyp (G)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Fenotyp (F)  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50" name="Obdélník 49"/>
          <p:cNvSpPr/>
          <p:nvPr/>
        </p:nvSpPr>
        <p:spPr>
          <a:xfrm>
            <a:off x="4211960" y="270892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4572000" y="2708920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6300192" y="2708920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660232" y="2708920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779912" y="321297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4860032" y="393305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3203848" y="393305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4860032" y="3212976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6012160" y="3212976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948264" y="3212976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3563888" y="3933056"/>
            <a:ext cx="360040" cy="2796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5220072" y="3933056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7092280" y="3933056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5940152" y="3933056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6300192" y="3933056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7452320" y="3933056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3275856" y="4581128"/>
            <a:ext cx="547260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homozygot dominantní,2 </a:t>
            </a:r>
            <a:r>
              <a:rPr lang="cs-CZ" sz="2400" dirty="0" err="1" smtClean="0"/>
              <a:t>heterozygoté</a:t>
            </a:r>
            <a:r>
              <a:rPr lang="cs-CZ" sz="2400" dirty="0" smtClean="0"/>
              <a:t>, 1 homozygot recesivní</a:t>
            </a:r>
            <a:endParaRPr lang="cs-CZ" sz="2400" dirty="0"/>
          </a:p>
        </p:txBody>
      </p:sp>
      <p:sp>
        <p:nvSpPr>
          <p:cNvPr id="69" name="Obdélník 68"/>
          <p:cNvSpPr/>
          <p:nvPr/>
        </p:nvSpPr>
        <p:spPr>
          <a:xfrm>
            <a:off x="3491880" y="5589240"/>
            <a:ext cx="51845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 černovlasé děti a jedno blonďaté.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99592" y="476672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Černá dominantní nad žlutou.</a:t>
            </a:r>
          </a:p>
          <a:p>
            <a:pPr algn="ctr"/>
            <a:r>
              <a:rPr lang="cs-CZ" sz="2400" dirty="0" smtClean="0"/>
              <a:t>Černovlasá žena (heterozygot) chce mít děti s černovlasým mužem (heterozygot). Mají šanci mít blonďaté dítě? </a:t>
            </a:r>
            <a:endParaRPr lang="cs-CZ" sz="2000" dirty="0"/>
          </a:p>
        </p:txBody>
      </p:sp>
      <p:sp>
        <p:nvSpPr>
          <p:cNvPr id="26" name="Pětiúhelník 25"/>
          <p:cNvSpPr/>
          <p:nvPr/>
        </p:nvSpPr>
        <p:spPr>
          <a:xfrm>
            <a:off x="179512" y="260648"/>
            <a:ext cx="172819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příklad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067944" y="2132856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žena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084168" y="2204864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muž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23528" y="6309321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Odpověď:</a:t>
            </a:r>
            <a:r>
              <a:rPr lang="cs-CZ" sz="2400" dirty="0" smtClean="0"/>
              <a:t> Ano, s pravděpodobností 25%.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2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64347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BARVOSLEPOST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79512" y="1412776"/>
            <a:ext cx="8784976" cy="12961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Matka, </a:t>
            </a:r>
            <a:r>
              <a:rPr lang="cs-CZ" sz="2400" dirty="0" smtClean="0"/>
              <a:t>přenašečka </a:t>
            </a:r>
            <a:r>
              <a:rPr lang="cs-CZ" sz="2400" dirty="0" smtClean="0"/>
              <a:t>barvosleposti, </a:t>
            </a:r>
            <a:r>
              <a:rPr lang="cs-CZ" sz="2400" dirty="0" smtClean="0"/>
              <a:t>chce mít děti se zdravým mužem. Jaká je pravděpodobnost, že jim narodí barvoslepé dítě?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23528" y="2780928"/>
            <a:ext cx="864096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None/>
            </a:pPr>
            <a:r>
              <a:rPr lang="cs-CZ" dirty="0" smtClean="0"/>
              <a:t>P (rodiče):  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g: (gamety)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Genotyp (G)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Fenotyp (F)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Odpověď: </a:t>
            </a:r>
            <a:r>
              <a:rPr lang="cs-CZ" dirty="0" smtClean="0"/>
              <a:t>Barvoslepé dítě se jim narodí s 25% pravděpodobností.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563888" y="2852936"/>
            <a:ext cx="576064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-X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139952" y="2852936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X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72200" y="2780928"/>
            <a:ext cx="360040" cy="36004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732240" y="2780928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275856" y="3356992"/>
            <a:ext cx="576064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-X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211960" y="4077072"/>
            <a:ext cx="576064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-X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843808" y="4077072"/>
            <a:ext cx="576064" cy="36004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 -X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427984" y="3429000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X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092280" y="4005064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X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724128" y="4005064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X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84168" y="3356992"/>
            <a:ext cx="360040" cy="36004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084168" y="4005064"/>
            <a:ext cx="360040" cy="36004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419872" y="4077072"/>
            <a:ext cx="360040" cy="36004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7020272" y="3356992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7452320" y="4005064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788024" y="4077072"/>
            <a:ext cx="3600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907704" y="5445224"/>
            <a:ext cx="69127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dívka přenašečka, barvoslepý chlapec,zdravá dívka, zdravý chlapec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195736" y="4869160"/>
            <a:ext cx="61206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2 </a:t>
            </a:r>
            <a:r>
              <a:rPr lang="cs-CZ" sz="2000" dirty="0" err="1" smtClean="0"/>
              <a:t>homozygoté</a:t>
            </a:r>
            <a:r>
              <a:rPr lang="cs-CZ" sz="2000" dirty="0" smtClean="0"/>
              <a:t>  a  2 </a:t>
            </a:r>
            <a:r>
              <a:rPr lang="cs-CZ" sz="2000" dirty="0" err="1" smtClean="0"/>
              <a:t>heterozygoté</a:t>
            </a:r>
            <a:endParaRPr lang="cs-CZ" sz="2000" dirty="0"/>
          </a:p>
        </p:txBody>
      </p:sp>
      <p:sp>
        <p:nvSpPr>
          <p:cNvPr id="26" name="Obdélník 25"/>
          <p:cNvSpPr/>
          <p:nvPr/>
        </p:nvSpPr>
        <p:spPr>
          <a:xfrm>
            <a:off x="3635896" y="2420888"/>
            <a:ext cx="8640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ŽENA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6228184" y="2348880"/>
            <a:ext cx="8640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MUŽ</a:t>
            </a:r>
            <a:endParaRPr lang="cs-CZ" dirty="0"/>
          </a:p>
        </p:txBody>
      </p:sp>
      <p:sp>
        <p:nvSpPr>
          <p:cNvPr id="28" name="Pětiúhelník 27"/>
          <p:cNvSpPr/>
          <p:nvPr/>
        </p:nvSpPr>
        <p:spPr>
          <a:xfrm>
            <a:off x="0" y="116632"/>
            <a:ext cx="172819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příklad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2420888"/>
            <a:ext cx="8892480" cy="4248472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sz="2800" dirty="0" smtClean="0"/>
              <a:t>P: (rodiče)</a:t>
            </a:r>
          </a:p>
          <a:p>
            <a:pPr>
              <a:buNone/>
            </a:pPr>
            <a:r>
              <a:rPr lang="cs-CZ" sz="2800" dirty="0" smtClean="0"/>
              <a:t>g: (gamety)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Genotyp (G)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Fenotyp (F)  </a:t>
            </a:r>
          </a:p>
          <a:p>
            <a:pPr>
              <a:buNone/>
            </a:pPr>
            <a:endParaRPr lang="cs-CZ" sz="2400" u="sng" dirty="0" smtClean="0"/>
          </a:p>
          <a:p>
            <a:pPr>
              <a:buNone/>
            </a:pPr>
            <a:r>
              <a:rPr lang="cs-CZ" sz="2400" u="sng" dirty="0" smtClean="0"/>
              <a:t>Odpověď: </a:t>
            </a:r>
            <a:r>
              <a:rPr lang="cs-CZ" sz="2400" dirty="0" smtClean="0"/>
              <a:t>Pravděpodobnost, že se jim narodí dítě s bílou barvou </a:t>
            </a:r>
            <a:r>
              <a:rPr lang="cs-CZ" sz="2400" dirty="0" smtClean="0"/>
              <a:t>pleti, </a:t>
            </a:r>
            <a:r>
              <a:rPr lang="cs-CZ" sz="2400" dirty="0" smtClean="0"/>
              <a:t>je nulová.</a:t>
            </a:r>
          </a:p>
          <a:p>
            <a:endParaRPr lang="cs-CZ" sz="2400" dirty="0" smtClean="0"/>
          </a:p>
        </p:txBody>
      </p:sp>
      <p:sp>
        <p:nvSpPr>
          <p:cNvPr id="50" name="Obdélník 49"/>
          <p:cNvSpPr/>
          <p:nvPr/>
        </p:nvSpPr>
        <p:spPr>
          <a:xfrm>
            <a:off x="4211960" y="2636912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4572000" y="2636912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6300192" y="2636912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660232" y="2636912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779912" y="321297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4860032" y="393305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3203848" y="3933056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4860032" y="3212976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6012160" y="3212976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948264" y="3212976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3563888" y="3933056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5220072" y="3933056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7092280" y="3933056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5940152" y="3933056"/>
            <a:ext cx="360040" cy="288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6300192" y="3933056"/>
            <a:ext cx="36004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7452320" y="3933056"/>
            <a:ext cx="360040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2771800" y="4581128"/>
            <a:ext cx="586814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 </a:t>
            </a:r>
            <a:r>
              <a:rPr lang="cs-CZ" sz="2400" dirty="0" err="1" smtClean="0"/>
              <a:t>homozygoté</a:t>
            </a:r>
            <a:r>
              <a:rPr lang="cs-CZ" sz="2400" dirty="0" smtClean="0"/>
              <a:t> dominantní a 2 </a:t>
            </a:r>
            <a:r>
              <a:rPr lang="cs-CZ" sz="2400" dirty="0" err="1" smtClean="0"/>
              <a:t>heterozygoté</a:t>
            </a:r>
            <a:endParaRPr lang="cs-CZ" sz="2400" dirty="0"/>
          </a:p>
        </p:txBody>
      </p:sp>
      <p:sp>
        <p:nvSpPr>
          <p:cNvPr id="69" name="Obdélník 68"/>
          <p:cNvSpPr/>
          <p:nvPr/>
        </p:nvSpPr>
        <p:spPr>
          <a:xfrm>
            <a:off x="2771800" y="5229200"/>
            <a:ext cx="583264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 děti s černou barvou pletí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99592" y="476672"/>
            <a:ext cx="741682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Černá barva pleti je dominantní nad bílou.</a:t>
            </a:r>
          </a:p>
          <a:p>
            <a:pPr algn="ctr"/>
            <a:r>
              <a:rPr lang="cs-CZ" sz="2000" dirty="0" smtClean="0"/>
              <a:t>Černoch (homozygot dominantní) s mulatkou (heterozygot) chtějí mít potomky. Vypočítej, s jakou pravděpodobností se jim narodí dítě s bílou barvou pleti.</a:t>
            </a:r>
            <a:endParaRPr lang="cs-CZ" sz="2000" dirty="0"/>
          </a:p>
        </p:txBody>
      </p:sp>
      <p:sp>
        <p:nvSpPr>
          <p:cNvPr id="26" name="Pětiúhelník 25"/>
          <p:cNvSpPr/>
          <p:nvPr/>
        </p:nvSpPr>
        <p:spPr>
          <a:xfrm>
            <a:off x="179512" y="260648"/>
            <a:ext cx="1728192" cy="576064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 příklad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067944" y="206084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žena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084168" y="2060848"/>
            <a:ext cx="100811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muž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VYMYSLETE SI VLASTNÍ PŘÍKLAD.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3212976"/>
            <a:ext cx="806489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None/>
            </a:pPr>
            <a:r>
              <a:rPr lang="cs-CZ" dirty="0" smtClean="0"/>
              <a:t>P (rodiče):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g: (gamety)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Genotyp (G)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Fenotyp (F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ovéPole 3"/>
          <p:cNvSpPr txBox="1">
            <a:spLocks noChangeArrowheads="1"/>
          </p:cNvSpPr>
          <p:nvPr/>
        </p:nvSpPr>
        <p:spPr bwMode="auto">
          <a:xfrm>
            <a:off x="500063" y="6429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41987" name="Obdélník 3"/>
          <p:cNvSpPr>
            <a:spLocks noChangeArrowheads="1"/>
          </p:cNvSpPr>
          <p:nvPr/>
        </p:nvSpPr>
        <p:spPr bwMode="auto">
          <a:xfrm>
            <a:off x="493713" y="4437063"/>
            <a:ext cx="66944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 </a:t>
            </a:r>
          </a:p>
        </p:txBody>
      </p:sp>
      <p:sp>
        <p:nvSpPr>
          <p:cNvPr id="41988" name="Obdélník 7"/>
          <p:cNvSpPr>
            <a:spLocks noChangeArrowheads="1"/>
          </p:cNvSpPr>
          <p:nvPr/>
        </p:nvSpPr>
        <p:spPr bwMode="auto">
          <a:xfrm>
            <a:off x="447675" y="5643563"/>
            <a:ext cx="8064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 </a:t>
            </a:r>
          </a:p>
        </p:txBody>
      </p:sp>
      <p:sp>
        <p:nvSpPr>
          <p:cNvPr id="41990" name="TextovéPole 1"/>
          <p:cNvSpPr txBox="1">
            <a:spLocks noChangeArrowheads="1"/>
          </p:cNvSpPr>
          <p:nvPr/>
        </p:nvSpPr>
        <p:spPr bwMode="auto">
          <a:xfrm>
            <a:off x="2206625" y="688975"/>
            <a:ext cx="45466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dirty="0" smtClean="0"/>
              <a:t>POUŽITÉ ZDROJE: 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916832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NENÍ-LI UVEDENO JINAK VLASTNÍ PRÁCE AUTORA</a:t>
            </a:r>
          </a:p>
          <a:p>
            <a:endParaRPr lang="cs-CZ" sz="1200" dirty="0" smtClean="0"/>
          </a:p>
          <a:p>
            <a:r>
              <a:rPr lang="cs-CZ" sz="1200" dirty="0" smtClean="0"/>
              <a:t>Vaněčková, I., </a:t>
            </a:r>
            <a:r>
              <a:rPr lang="cs-CZ" sz="1200" dirty="0" err="1" smtClean="0"/>
              <a:t>Skýbová</a:t>
            </a:r>
            <a:r>
              <a:rPr lang="cs-CZ" sz="1200" dirty="0" smtClean="0"/>
              <a:t>,J., </a:t>
            </a:r>
            <a:r>
              <a:rPr lang="cs-CZ" sz="1200" dirty="0" err="1" smtClean="0"/>
              <a:t>Markvartová</a:t>
            </a:r>
            <a:r>
              <a:rPr lang="cs-CZ" sz="1200" dirty="0" smtClean="0"/>
              <a:t>, D., Hejda,T.: Přírodopis pro 8. ročník, FRAUS, Plzeň, 2006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248</TotalTime>
  <Words>1018</Words>
  <Application>Microsoft Office PowerPoint</Application>
  <PresentationFormat>Předvádění na obrazovce (4:3)</PresentationFormat>
  <Paragraphs>395</Paragraphs>
  <Slides>24</Slides>
  <Notes>1</Notes>
  <HiddenSlides>6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Modul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GENETIKA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CO JE VLASTNĚ GENETIKA?</vt:lpstr>
      <vt:lpstr>GENY neboli VLOHA</vt:lpstr>
      <vt:lpstr>CHROMOZÓMY</vt:lpstr>
      <vt:lpstr>MUTACE</vt:lpstr>
      <vt:lpstr>Snímek 14</vt:lpstr>
      <vt:lpstr>1. Mendelův zákon</vt:lpstr>
      <vt:lpstr>2. Mendelův zákon</vt:lpstr>
      <vt:lpstr>3. Mendelův zákon</vt:lpstr>
      <vt:lpstr>Snímek 18</vt:lpstr>
      <vt:lpstr>Snímek 19</vt:lpstr>
      <vt:lpstr>Snímek 20</vt:lpstr>
      <vt:lpstr>BARVOSLEPOST</vt:lpstr>
      <vt:lpstr>Snímek 22</vt:lpstr>
      <vt:lpstr>VYMYSLETE SI VLASTNÍ PŘÍKLAD.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Dum</cp:lastModifiedBy>
  <cp:revision>31</cp:revision>
  <dcterms:modified xsi:type="dcterms:W3CDTF">2012-06-04T18:16:50Z</dcterms:modified>
</cp:coreProperties>
</file>