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D031DA-3679-4760-BD46-703196AFEFE6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DEA3F764-7C84-4608-8258-8A371D1801FB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POJMY</a:t>
          </a:r>
          <a:endParaRPr lang="cs-CZ" sz="3200" b="1" dirty="0">
            <a:solidFill>
              <a:schemeClr val="tx1"/>
            </a:solidFill>
          </a:endParaRPr>
        </a:p>
      </dgm:t>
    </dgm:pt>
    <dgm:pt modelId="{1E89E9A3-0DDE-435F-9A80-04D80A47C190}" type="parTrans" cxnId="{49777BAC-3990-449F-B900-AA7A00D079AF}">
      <dgm:prSet/>
      <dgm:spPr/>
      <dgm:t>
        <a:bodyPr/>
        <a:lstStyle/>
        <a:p>
          <a:endParaRPr lang="cs-CZ"/>
        </a:p>
      </dgm:t>
    </dgm:pt>
    <dgm:pt modelId="{FC58EA63-4D68-40EE-8BF4-9069DC7301DF}" type="sibTrans" cxnId="{49777BAC-3990-449F-B900-AA7A00D079AF}">
      <dgm:prSet/>
      <dgm:spPr/>
      <dgm:t>
        <a:bodyPr/>
        <a:lstStyle/>
        <a:p>
          <a:endParaRPr lang="cs-CZ"/>
        </a:p>
      </dgm:t>
    </dgm:pt>
    <dgm:pt modelId="{D4F66DE1-9F9A-41D6-9084-2F37AA726B0B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ÚKOLY </a:t>
          </a:r>
          <a:endParaRPr lang="cs-CZ" sz="3200" b="1" dirty="0">
            <a:solidFill>
              <a:schemeClr val="tx1"/>
            </a:solidFill>
          </a:endParaRPr>
        </a:p>
      </dgm:t>
    </dgm:pt>
    <dgm:pt modelId="{C80F63A2-C8AA-43A8-B914-A23D29A89E98}" type="parTrans" cxnId="{9E12B90F-2C2A-4C6D-828B-E241C89E144A}">
      <dgm:prSet/>
      <dgm:spPr/>
      <dgm:t>
        <a:bodyPr/>
        <a:lstStyle/>
        <a:p>
          <a:endParaRPr lang="cs-CZ"/>
        </a:p>
      </dgm:t>
    </dgm:pt>
    <dgm:pt modelId="{CCB99318-0620-4CDC-8AE2-7E4DC661E909}" type="sibTrans" cxnId="{9E12B90F-2C2A-4C6D-828B-E241C89E144A}">
      <dgm:prSet/>
      <dgm:spPr/>
      <dgm:t>
        <a:bodyPr/>
        <a:lstStyle/>
        <a:p>
          <a:endParaRPr lang="cs-CZ"/>
        </a:p>
      </dgm:t>
    </dgm:pt>
    <dgm:pt modelId="{88F815FF-9A73-4389-8043-89F2B3CACBA1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tx1"/>
              </a:solidFill>
            </a:rPr>
            <a:t>ŘEŠENÍ</a:t>
          </a:r>
          <a:endParaRPr lang="cs-CZ" sz="3200" b="1" dirty="0">
            <a:solidFill>
              <a:schemeClr val="tx1"/>
            </a:solidFill>
          </a:endParaRPr>
        </a:p>
      </dgm:t>
    </dgm:pt>
    <dgm:pt modelId="{3A68921C-1EB9-42C7-9821-0E13926273C5}" type="parTrans" cxnId="{7AA0E321-A30E-4B9A-9152-84CC595F5714}">
      <dgm:prSet/>
      <dgm:spPr/>
      <dgm:t>
        <a:bodyPr/>
        <a:lstStyle/>
        <a:p>
          <a:endParaRPr lang="cs-CZ"/>
        </a:p>
      </dgm:t>
    </dgm:pt>
    <dgm:pt modelId="{1CED7DFD-6629-48F9-B841-356AC2A137D1}" type="sibTrans" cxnId="{7AA0E321-A30E-4B9A-9152-84CC595F5714}">
      <dgm:prSet/>
      <dgm:spPr/>
      <dgm:t>
        <a:bodyPr/>
        <a:lstStyle/>
        <a:p>
          <a:endParaRPr lang="cs-CZ"/>
        </a:p>
      </dgm:t>
    </dgm:pt>
    <dgm:pt modelId="{B93C50B6-C2F9-4CB4-8458-E86A0F1B02DA}" type="pres">
      <dgm:prSet presAssocID="{D0D031DA-3679-4760-BD46-703196AFEFE6}" presName="Name0" presStyleCnt="0">
        <dgm:presLayoutVars>
          <dgm:dir/>
          <dgm:animLvl val="lvl"/>
          <dgm:resizeHandles val="exact"/>
        </dgm:presLayoutVars>
      </dgm:prSet>
      <dgm:spPr/>
    </dgm:pt>
    <dgm:pt modelId="{92109402-F87C-4BD2-BEA6-A377448A97DB}" type="pres">
      <dgm:prSet presAssocID="{DEA3F764-7C84-4608-8258-8A371D1801FB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588917-4038-45F4-A517-462D34DF4190}" type="pres">
      <dgm:prSet presAssocID="{FC58EA63-4D68-40EE-8BF4-9069DC7301DF}" presName="parTxOnlySpace" presStyleCnt="0"/>
      <dgm:spPr/>
    </dgm:pt>
    <dgm:pt modelId="{15ADC158-7B20-4636-B41B-9BB89CE387EF}" type="pres">
      <dgm:prSet presAssocID="{D4F66DE1-9F9A-41D6-9084-2F37AA726B0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D8AA8E-CAED-4714-A9E7-33C3CC75CA1C}" type="pres">
      <dgm:prSet presAssocID="{CCB99318-0620-4CDC-8AE2-7E4DC661E909}" presName="parTxOnlySpace" presStyleCnt="0"/>
      <dgm:spPr/>
    </dgm:pt>
    <dgm:pt modelId="{69CDE229-5269-4981-A413-19317899E517}" type="pres">
      <dgm:prSet presAssocID="{88F815FF-9A73-4389-8043-89F2B3CACBA1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AA0E321-A30E-4B9A-9152-84CC595F5714}" srcId="{D0D031DA-3679-4760-BD46-703196AFEFE6}" destId="{88F815FF-9A73-4389-8043-89F2B3CACBA1}" srcOrd="2" destOrd="0" parTransId="{3A68921C-1EB9-42C7-9821-0E13926273C5}" sibTransId="{1CED7DFD-6629-48F9-B841-356AC2A137D1}"/>
    <dgm:cxn modelId="{9E12B90F-2C2A-4C6D-828B-E241C89E144A}" srcId="{D0D031DA-3679-4760-BD46-703196AFEFE6}" destId="{D4F66DE1-9F9A-41D6-9084-2F37AA726B0B}" srcOrd="1" destOrd="0" parTransId="{C80F63A2-C8AA-43A8-B914-A23D29A89E98}" sibTransId="{CCB99318-0620-4CDC-8AE2-7E4DC661E909}"/>
    <dgm:cxn modelId="{23A9B9B3-9EBA-48F1-ABF3-B65F4B9F86B3}" type="presOf" srcId="{D4F66DE1-9F9A-41D6-9084-2F37AA726B0B}" destId="{15ADC158-7B20-4636-B41B-9BB89CE387EF}" srcOrd="0" destOrd="0" presId="urn:microsoft.com/office/officeart/2005/8/layout/chevron1"/>
    <dgm:cxn modelId="{D0E682AC-04B0-451E-91D5-FC8FAFF2B366}" type="presOf" srcId="{88F815FF-9A73-4389-8043-89F2B3CACBA1}" destId="{69CDE229-5269-4981-A413-19317899E517}" srcOrd="0" destOrd="0" presId="urn:microsoft.com/office/officeart/2005/8/layout/chevron1"/>
    <dgm:cxn modelId="{DAA49C2A-D067-4E5C-A420-403A0B4800F0}" type="presOf" srcId="{D0D031DA-3679-4760-BD46-703196AFEFE6}" destId="{B93C50B6-C2F9-4CB4-8458-E86A0F1B02DA}" srcOrd="0" destOrd="0" presId="urn:microsoft.com/office/officeart/2005/8/layout/chevron1"/>
    <dgm:cxn modelId="{49777BAC-3990-449F-B900-AA7A00D079AF}" srcId="{D0D031DA-3679-4760-BD46-703196AFEFE6}" destId="{DEA3F764-7C84-4608-8258-8A371D1801FB}" srcOrd="0" destOrd="0" parTransId="{1E89E9A3-0DDE-435F-9A80-04D80A47C190}" sibTransId="{FC58EA63-4D68-40EE-8BF4-9069DC7301DF}"/>
    <dgm:cxn modelId="{E1E7D31D-65FC-45B1-8F9F-6D2B5D54E6A5}" type="presOf" srcId="{DEA3F764-7C84-4608-8258-8A371D1801FB}" destId="{92109402-F87C-4BD2-BEA6-A377448A97DB}" srcOrd="0" destOrd="0" presId="urn:microsoft.com/office/officeart/2005/8/layout/chevron1"/>
    <dgm:cxn modelId="{E2B3A90C-2377-4856-A172-E1582735318B}" type="presParOf" srcId="{B93C50B6-C2F9-4CB4-8458-E86A0F1B02DA}" destId="{92109402-F87C-4BD2-BEA6-A377448A97DB}" srcOrd="0" destOrd="0" presId="urn:microsoft.com/office/officeart/2005/8/layout/chevron1"/>
    <dgm:cxn modelId="{9E562125-6103-4F31-988B-877171D9A997}" type="presParOf" srcId="{B93C50B6-C2F9-4CB4-8458-E86A0F1B02DA}" destId="{36588917-4038-45F4-A517-462D34DF4190}" srcOrd="1" destOrd="0" presId="urn:microsoft.com/office/officeart/2005/8/layout/chevron1"/>
    <dgm:cxn modelId="{FEBB1797-FA5A-4FA1-B723-BF9640F8F459}" type="presParOf" srcId="{B93C50B6-C2F9-4CB4-8458-E86A0F1B02DA}" destId="{15ADC158-7B20-4636-B41B-9BB89CE387EF}" srcOrd="2" destOrd="0" presId="urn:microsoft.com/office/officeart/2005/8/layout/chevron1"/>
    <dgm:cxn modelId="{A9D37A40-C132-416D-8DD5-A0BCB28E32AA}" type="presParOf" srcId="{B93C50B6-C2F9-4CB4-8458-E86A0F1B02DA}" destId="{26D8AA8E-CAED-4714-A9E7-33C3CC75CA1C}" srcOrd="3" destOrd="0" presId="urn:microsoft.com/office/officeart/2005/8/layout/chevron1"/>
    <dgm:cxn modelId="{2E692B2E-824F-4C5E-B7C6-47DFE4C80157}" type="presParOf" srcId="{B93C50B6-C2F9-4CB4-8458-E86A0F1B02DA}" destId="{69CDE229-5269-4981-A413-19317899E517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09402-F87C-4BD2-BEA6-A377448A97DB}">
      <dsp:nvSpPr>
        <dsp:cNvPr id="0" name=""/>
        <dsp:cNvSpPr/>
      </dsp:nvSpPr>
      <dsp:spPr>
        <a:xfrm>
          <a:off x="1961" y="1805969"/>
          <a:ext cx="2390292" cy="95611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POJMY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480020" y="1805969"/>
        <a:ext cx="1434175" cy="956117"/>
      </dsp:txXfrm>
    </dsp:sp>
    <dsp:sp modelId="{15ADC158-7B20-4636-B41B-9BB89CE387EF}">
      <dsp:nvSpPr>
        <dsp:cNvPr id="0" name=""/>
        <dsp:cNvSpPr/>
      </dsp:nvSpPr>
      <dsp:spPr>
        <a:xfrm>
          <a:off x="2153225" y="1805969"/>
          <a:ext cx="2390292" cy="95611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ÚKOLY 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2631284" y="1805969"/>
        <a:ext cx="1434175" cy="956117"/>
      </dsp:txXfrm>
    </dsp:sp>
    <dsp:sp modelId="{69CDE229-5269-4981-A413-19317899E517}">
      <dsp:nvSpPr>
        <dsp:cNvPr id="0" name=""/>
        <dsp:cNvSpPr/>
      </dsp:nvSpPr>
      <dsp:spPr>
        <a:xfrm>
          <a:off x="4304489" y="1805969"/>
          <a:ext cx="2390292" cy="95611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ŘEŠENÍ</a:t>
          </a:r>
          <a:endParaRPr lang="cs-CZ" sz="3200" b="1" kern="1200" dirty="0">
            <a:solidFill>
              <a:schemeClr val="tx1"/>
            </a:solidFill>
          </a:endParaRPr>
        </a:p>
      </dsp:txBody>
      <dsp:txXfrm>
        <a:off x="4782548" y="1805969"/>
        <a:ext cx="1434175" cy="9561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182594"/>
              </p:ext>
            </p:extLst>
          </p:nvPr>
        </p:nvGraphicFramePr>
        <p:xfrm>
          <a:off x="1665288" y="2414588"/>
          <a:ext cx="5859040" cy="3911892"/>
        </p:xfrm>
        <a:graphic>
          <a:graphicData uri="http://schemas.openxmlformats.org/drawingml/2006/table">
            <a:tbl>
              <a:tblPr/>
              <a:tblGrid>
                <a:gridCol w="1360487"/>
                <a:gridCol w="4498553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Tipy, reklama, inzerce ve školním časopise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Tipy, reklama, inzerce ve školním časopise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46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vysvětlení pojmů. Je koncipován jako zdroj komunikační a mediální výchovy ve vztahu k tvorbě školního časopisu. Je určen pro volitelný předmět mladý žurnalista a je koncipován interaktivně. Výklad je prolínán úkoly ke snadné udržení pozornosti posluchačů.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vysvětlí základní pojmy. Udržuje neustálou pozornost díky průběžnému odpovídání na otázky, vyhledávání a řešení úkolů. Dotváří  si tak celkový obraz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 možném obsahu školního obsahu.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20688"/>
            <a:ext cx="7848872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</a:rPr>
              <a:t>TIPY, REKLAMA, INZERCE VE ŠKOLNÍM ČASOPISE 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73089379"/>
              </p:ext>
            </p:extLst>
          </p:nvPr>
        </p:nvGraphicFramePr>
        <p:xfrm>
          <a:off x="1331640" y="2564904"/>
          <a:ext cx="6696744" cy="456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TIPY VE ŠKOLNÍM ČASOPISE:</a:t>
            </a:r>
          </a:p>
          <a:p>
            <a:r>
              <a:rPr lang="cs-CZ" sz="2400" b="1" dirty="0"/>
              <a:t> </a:t>
            </a:r>
            <a:endParaRPr lang="cs-CZ" sz="2400" b="1" dirty="0" smtClean="0"/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KULTURNÍ – KINA, KNIHY, ČASOPISY, KONCERTY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NA VÝLETY 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NA ZAJÍMAVÉ AKCE ŠKOLY – CO NÁS ČEKÁ A NEMINE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NA ZAJÍMAVÁ VYSTOUPENÍ ŽÁKŮ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NA DÁRKY, VÝROBKY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RECEPTY ŽÁKŮ I UČITELŮ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717032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/>
              <a:t>VE STARŠÍCH ČÍSLECH KECÁLKA NAJDI PŘÍKLAD NĚJAKÉHO TIPU:</a:t>
            </a:r>
            <a:endParaRPr lang="cs-CZ" sz="32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013176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MOŽNÉ ŘEŠENÍ: TIP NA PĚSTOVÁNÍ KAKTUSŮ, NÁVOD NA VÝROBU HODIN S PANÁČKEM, RECEPT NA LEDOVOU LIMONÁDU AJ.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REKLAMA A INZERCE </a:t>
            </a:r>
          </a:p>
          <a:p>
            <a:endParaRPr lang="cs-CZ" sz="2400" b="1" dirty="0"/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ZNAMENAJÍ PRO VELKÁ MÉDIA DŮLEŽITÝ ZDROJ PŘÍJMŮ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400" b="1" dirty="0"/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/>
              <a:t>REKLAMA = PROPAGACE :  - VÝROBKŮ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SLUŽEB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VÝLETU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VLASTNÍCH AKTIVIT A ZÁJMŮ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   ŽÁKŮ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 ZAJÍMAVÝCH EXKURZÍ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SOUTĚŽÍ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      - NETRADIČNÍCH ŠKOLNÍCH DNŮ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145003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JAKÉ NETRADIČNÍ DNY V NAŠÍ ŠKOLE BY SE DALY V POSLEDNÍ DOBĚ PROPAGOVAT?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NAPŘÍKLAD:  DEN JAZYKŮ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DEN FINANČNÍ GRAMOTNOSTI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EXKURZE DO ČESKÉ TELEVIZE A PODMOŘSKÉHO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SVĚTA AJ.         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492896"/>
            <a:ext cx="89289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MÁŠ NÁPAD, CO VŠECHNO BY SE DALO V NOVÉ RUBRICE INZERCE NABÍZET VE ŠKOLNÍM ČASOPISU?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861048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NAPŘ. VÝMĚNU SAMOLEPEK</a:t>
            </a:r>
          </a:p>
          <a:p>
            <a:pPr algn="ctr"/>
            <a:r>
              <a:rPr lang="cs-CZ" sz="2400" b="1" dirty="0" smtClean="0"/>
              <a:t>HOKEJOVÝCH KARTIČEK</a:t>
            </a:r>
          </a:p>
          <a:p>
            <a:pPr algn="ctr"/>
            <a:r>
              <a:rPr lang="cs-CZ" sz="2400" b="1" dirty="0" smtClean="0"/>
              <a:t>OBALŮ OD RŮZNÝCH POCHUTIN</a:t>
            </a:r>
          </a:p>
          <a:p>
            <a:pPr algn="ctr"/>
            <a:r>
              <a:rPr lang="cs-CZ" sz="2400" b="1" dirty="0" smtClean="0"/>
              <a:t>OBRÁZKY RŮZNÝCH IDOLŮ</a:t>
            </a:r>
          </a:p>
          <a:p>
            <a:pPr algn="ctr"/>
            <a:r>
              <a:rPr lang="cs-CZ" sz="2400" b="1" dirty="0" smtClean="0"/>
              <a:t>POBYTY NA DĚTSKÉM TÁBOŘE</a:t>
            </a:r>
          </a:p>
          <a:p>
            <a:pPr algn="ctr"/>
            <a:r>
              <a:rPr lang="cs-CZ" sz="2400" b="1" dirty="0" smtClean="0"/>
              <a:t>NABÍDKY ZÁJMOVÝCH ODDÍLŮ A KROUŽKŮ</a:t>
            </a:r>
          </a:p>
          <a:p>
            <a:pPr algn="ctr"/>
            <a:r>
              <a:rPr lang="cs-CZ" sz="2400" b="1" dirty="0" smtClean="0"/>
              <a:t>AKCE SKAUTU AJ.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Zdroje a prameny:</a:t>
            </a:r>
          </a:p>
          <a:p>
            <a:endParaRPr lang="cs-CZ" sz="2400" dirty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Archiv autora </a:t>
            </a:r>
          </a:p>
          <a:p>
            <a:r>
              <a:rPr lang="cs-CZ" sz="2400" dirty="0" smtClean="0">
                <a:latin typeface="+mj-lt"/>
              </a:rPr>
              <a:t>Archiv školních časopisů </a:t>
            </a:r>
            <a:r>
              <a:rPr lang="cs-CZ" sz="2400" dirty="0" err="1" smtClean="0">
                <a:latin typeface="+mj-lt"/>
              </a:rPr>
              <a:t>Kecálek</a:t>
            </a:r>
            <a:r>
              <a:rPr lang="cs-CZ" sz="2400" smtClean="0">
                <a:latin typeface="+mj-lt"/>
              </a:rPr>
              <a:t> </a:t>
            </a: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330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19</cp:revision>
  <dcterms:created xsi:type="dcterms:W3CDTF">2012-04-10T20:08:16Z</dcterms:created>
  <dcterms:modified xsi:type="dcterms:W3CDTF">2012-04-15T23:20:46Z</dcterms:modified>
</cp:coreProperties>
</file>