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05F1"/>
    <a:srgbClr val="89EC6E"/>
    <a:srgbClr val="FFCC00"/>
    <a:srgbClr val="E18DE3"/>
    <a:srgbClr val="99FF33"/>
    <a:srgbClr val="3B3BE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9EC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plit orient="vert"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216024"/>
          </a:xfrm>
        </p:spPr>
        <p:txBody>
          <a:bodyPr>
            <a:normAutofit fontScale="90000"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DUM / VYDMUCHOV / POLIAČÍKOVÁ/ JAZYK A  JAZYKOVÁ KOMUNIKACE</a:t>
            </a:r>
            <a:r>
              <a:rPr lang="cs-CZ" sz="18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/ 048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6381328"/>
            <a:ext cx="320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ING. JANA POLIAČÍKOVÁ 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780928"/>
            <a:ext cx="8712968" cy="258532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905">
                  <a:solidFill>
                    <a:srgbClr val="89EC6E"/>
                  </a:solidFill>
                </a:ln>
                <a:solidFill>
                  <a:srgbClr val="2705F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PRAVOPIS PŘÍČESTÍ MINULÉHO-PODMĚTY STEJNÉHO RODU  </a:t>
            </a:r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solidFill>
                  <a:srgbClr val="2705F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        </a:t>
            </a:r>
          </a:p>
        </p:txBody>
      </p:sp>
      <p:pic>
        <p:nvPicPr>
          <p:cNvPr id="7" name="Obrázek 6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="" xmlns:w="http://schemas.openxmlformats.org/wordprocessingml/2006/main" xmlns:w10="urn:schemas-microsoft-com:office:word" xmlns:v="urn:schemas-microsoft-com:vml" xmlns:o="urn:schemas-microsoft-com:office:office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4664"/>
            <a:ext cx="5967081" cy="1212111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8" name="Obdélník 7"/>
          <p:cNvSpPr/>
          <p:nvPr/>
        </p:nvSpPr>
        <p:spPr>
          <a:xfrm>
            <a:off x="179512" y="1556792"/>
            <a:ext cx="89644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800" b="1" smtClean="0">
                <a:solidFill>
                  <a:schemeClr val="bg1"/>
                </a:solidFill>
              </a:rPr>
              <a:t>VY_32_INOVACE_048_PRAVOPIS PŘÍČESTÍ </a:t>
            </a:r>
            <a:r>
              <a:rPr lang="cs-CZ" sz="2800" b="1" dirty="0" smtClean="0">
                <a:solidFill>
                  <a:schemeClr val="bg1"/>
                </a:solidFill>
              </a:rPr>
              <a:t>MINULÉHO-PODMĚTY STEJNÉHO RODU_POLIAČÍKOVÁ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Poliačíková\AppData\Local\Microsoft\Windows\Temporary Internet Files\Content.IE5\8AGCBIVS\MP900439367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5268064"/>
            <a:ext cx="2016224" cy="1589936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136904" cy="4464496"/>
          </a:xfrm>
          <a:effectLst>
            <a:softEdge rad="317500"/>
          </a:effectLst>
        </p:spPr>
        <p:txBody>
          <a:bodyPr>
            <a:normAutofit/>
          </a:bodyPr>
          <a:lstStyle/>
          <a:p>
            <a:pPr marL="274320" indent="-274320" algn="ctr">
              <a:buNone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Jsou-li 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všechny podměty rodu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mužského životného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, má příčestí minulé koncovku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–li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. </a:t>
            </a:r>
          </a:p>
          <a:p>
            <a:pPr marL="274320" indent="-274320" algn="ctr">
              <a:buNone/>
              <a:defRPr/>
            </a:pPr>
            <a:r>
              <a:rPr lang="cs-CZ" sz="2400" b="1" dirty="0" smtClean="0">
                <a:solidFill>
                  <a:srgbClr val="2705F1"/>
                </a:solidFill>
                <a:latin typeface="Comic Sans MS" pitchFamily="66" charset="0"/>
              </a:rPr>
              <a:t>Kosi a špačci poletovali.</a:t>
            </a:r>
          </a:p>
          <a:p>
            <a:pPr marL="274320" indent="-274320" algn="ctr"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Jsou-li všechny podměty rodu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mužského neživotného nebo rodu ženského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, má příčestí minulé koncovku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–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ly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. </a:t>
            </a:r>
          </a:p>
          <a:p>
            <a:pPr marL="274320" indent="-274320" algn="ctr">
              <a:buNone/>
              <a:defRPr/>
            </a:pPr>
            <a:r>
              <a:rPr lang="cs-CZ" sz="2400" b="1" dirty="0" smtClean="0">
                <a:solidFill>
                  <a:srgbClr val="2705F1"/>
                </a:solidFill>
                <a:latin typeface="Comic Sans MS" pitchFamily="66" charset="0"/>
              </a:rPr>
              <a:t>Gramofony a magnetofony hrály. Ženy a dívky se smály.</a:t>
            </a:r>
          </a:p>
          <a:p>
            <a:pPr marL="274320" indent="-274320" algn="ctr"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Jsou-li všechny podměty rodu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středního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, má příčestí minulé koncovku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–la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. </a:t>
            </a:r>
          </a:p>
          <a:p>
            <a:pPr marL="274320" indent="-274320" algn="ctr">
              <a:buNone/>
              <a:defRPr/>
            </a:pPr>
            <a:r>
              <a:rPr lang="cs-CZ" sz="2400" b="1" dirty="0" smtClean="0">
                <a:solidFill>
                  <a:srgbClr val="2705F1"/>
                </a:solidFill>
                <a:latin typeface="Comic Sans MS" pitchFamily="66" charset="0"/>
              </a:rPr>
              <a:t>Koťata a štěňata se vyhřívala na sluníčku.</a:t>
            </a:r>
          </a:p>
          <a:p>
            <a:pPr marL="274320" indent="-274320" algn="ctr">
              <a:buNone/>
              <a:defRPr/>
            </a:pPr>
            <a:endParaRPr lang="cs-CZ" sz="2400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marL="274320" indent="-274320" algn="ctr">
              <a:buNone/>
              <a:defRPr/>
            </a:pP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395536" y="366482"/>
            <a:ext cx="8229600" cy="1323439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">
                  <a:solidFill>
                    <a:srgbClr val="FF0000"/>
                  </a:solidFill>
                </a:ln>
                <a:solidFill>
                  <a:srgbClr val="2705F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Pravopis příčestí minulého – podměty stejného rodu</a:t>
            </a:r>
            <a:endParaRPr lang="cs-CZ" sz="4000" b="1" dirty="0">
              <a:ln w="1905">
                <a:solidFill>
                  <a:srgbClr val="FF0000"/>
                </a:solidFill>
              </a:ln>
              <a:solidFill>
                <a:srgbClr val="2705F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Users\Poliačíková\AppData\Local\Microsoft\Windows\Temporary Internet Files\Content.IE5\8AGCBIVS\MP900427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7" y="5574052"/>
            <a:ext cx="1619671" cy="1176792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2051" name="Picture 3" descr="C:\Users\Poliačíková\AppData\Local\Microsoft\Windows\Temporary Internet Files\Content.IE5\QBU6HEDZ\MP9004447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380913"/>
            <a:ext cx="1152128" cy="1477087"/>
          </a:xfrm>
          <a:prstGeom prst="rect">
            <a:avLst/>
          </a:prstGeom>
          <a:noFill/>
          <a:effectLst>
            <a:softEdge rad="127000"/>
          </a:effectLst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068960"/>
            <a:ext cx="4392488" cy="338437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Comic Sans MS" pitchFamily="66" charset="0"/>
              </a:rPr>
              <a:t>Kina a divadla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Comic Sans MS" pitchFamily="66" charset="0"/>
              </a:rPr>
              <a:t>Srnci a jeleni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Comic Sans MS" pitchFamily="66" charset="0"/>
              </a:rPr>
              <a:t>Pekařky a cukrářky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Comic Sans MS" pitchFamily="66" charset="0"/>
              </a:rPr>
              <a:t>Duby a buky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Comic Sans MS" pitchFamily="66" charset="0"/>
              </a:rPr>
              <a:t>Žáci a učitelé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2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332656"/>
            <a:ext cx="7992888" cy="1323439"/>
          </a:xfrm>
          <a:prstGeom prst="rect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n w="1905">
                  <a:solidFill>
                    <a:srgbClr val="FF0000"/>
                  </a:solidFill>
                </a:ln>
                <a:solidFill>
                  <a:srgbClr val="2705F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Pravopis příčestí minulého – podměty stejného rodu</a:t>
            </a:r>
            <a:endParaRPr lang="cs-CZ" sz="4000" dirty="0">
              <a:solidFill>
                <a:srgbClr val="2705F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1844824"/>
            <a:ext cx="8820472" cy="96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K těmto podmětům přidejte vhodná slovesa v minulém čase a tvořte věty.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924944"/>
            <a:ext cx="48600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stála ve středu města.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okusovali výhonky stromů.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se pustily do práce.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rostly nedaleko školy.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jeli na výlet.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3968" y="2636912"/>
            <a:ext cx="4536504" cy="3888432"/>
          </a:xfrm>
          <a:prstGeom prst="rect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oliačíková\AppData\Local\Microsoft\Windows\Temporary Internet Files\Content.IE5\4QQB1IX9\MC9003888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509120"/>
            <a:ext cx="1329538" cy="1858975"/>
          </a:xfrm>
          <a:prstGeom prst="rect">
            <a:avLst/>
          </a:prstGeom>
          <a:noFill/>
        </p:spPr>
      </p:pic>
      <p:pic>
        <p:nvPicPr>
          <p:cNvPr id="2" name="Picture 3" descr="C:\Users\Poliačíková\AppData\Local\Microsoft\Windows\Temporary Internet Files\Content.IE5\PTXVXWIS\MC9003433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157192"/>
            <a:ext cx="1584176" cy="15325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  <a:ln w="7620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b="1" dirty="0" smtClean="0">
                <a:ln w="1905">
                  <a:solidFill>
                    <a:srgbClr val="FF0000"/>
                  </a:solidFill>
                </a:ln>
                <a:solidFill>
                  <a:srgbClr val="2705F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Pravopis příčestí minulého – podměty stejného rodu</a:t>
            </a:r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844825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99792" y="5589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6937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Spoj několikanásobné podměty s vhodným přísudkem a utvoř věty. Zdůvodni pravopis.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zákusky a koláče                      odvážely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kabáty a svetry                       ležely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vlaky nebo autobusy                   visely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čmeláci i motýli                        lákaly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knihy a tužky                         poletovali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rybníky a bazény                      chutnaly                   </a:t>
            </a:r>
          </a:p>
          <a:p>
            <a:pPr>
              <a:buNone/>
            </a:pP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2411760" y="3068960"/>
            <a:ext cx="3096344" cy="216024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195736" y="3573016"/>
            <a:ext cx="3312368" cy="432048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2987824" y="3140968"/>
            <a:ext cx="2520280" cy="864096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555776" y="4365104"/>
            <a:ext cx="2952328" cy="504056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2195736" y="3501008"/>
            <a:ext cx="3312368" cy="1368152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555776" y="4437112"/>
            <a:ext cx="2952328" cy="86409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 descr="C:\Users\Poliačíková\AppData\Local\Microsoft\Windows\Temporary Internet Files\Content.IE5\QBU6HEDZ\MC9000884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060848"/>
            <a:ext cx="1368152" cy="1649098"/>
          </a:xfrm>
          <a:prstGeom prst="rect">
            <a:avLst/>
          </a:prstGeom>
          <a:noFill/>
        </p:spPr>
      </p:pic>
      <p:pic>
        <p:nvPicPr>
          <p:cNvPr id="7" name="Picture 3" descr="C:\Users\Poliačíková\AppData\Local\Microsoft\Windows\Temporary Internet Files\Content.IE5\4QQB1IX9\MC9001512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717032"/>
            <a:ext cx="1512168" cy="1625601"/>
          </a:xfrm>
          <a:prstGeom prst="rect">
            <a:avLst/>
          </a:prstGeom>
          <a:noFill/>
        </p:spPr>
      </p:pic>
      <p:pic>
        <p:nvPicPr>
          <p:cNvPr id="8" name="Picture 4" descr="C:\Users\Poliačíková\AppData\Local\Microsoft\Windows\Temporary Internet Files\Content.IE5\4QQB1IX9\MM90028357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497" y="5301208"/>
            <a:ext cx="2285503" cy="15567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1115616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611560" y="260648"/>
            <a:ext cx="7992888" cy="1323439"/>
          </a:xfrm>
          <a:prstGeom prst="rect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n w="1905">
                  <a:solidFill>
                    <a:srgbClr val="FF0000"/>
                  </a:solidFill>
                </a:ln>
                <a:solidFill>
                  <a:srgbClr val="2705F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Pravopis příčestí minulého – podměty stejného rodu</a:t>
            </a:r>
            <a:endParaRPr lang="cs-CZ" sz="4000" dirty="0">
              <a:solidFill>
                <a:srgbClr val="2705F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42535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Věty se stejným přísudkem spoj ve větu s několikanásobným podmětem. Nahraď podměty slovem pro ně nadřazeným. Doplň i/y/a.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Ulicí projížděl_  auta.  Ulicí projížděl_  kola.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Strojníci  začal_ pracovat. Horníci začal_ pracovat.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V parku kvetl_ fialky. V parku kvetl_ bledule.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Na stole ležel_ gumy. Na stole ležel_ tužky.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Ulicí projížděla </a:t>
            </a:r>
            <a:r>
              <a:rPr lang="cs-CZ" sz="2400" b="1" dirty="0" smtClean="0">
                <a:solidFill>
                  <a:srgbClr val="2705F1"/>
                </a:solidFill>
              </a:rPr>
              <a:t>vozidla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2705F1"/>
                </a:solidFill>
              </a:rPr>
              <a:t>Dělníci</a:t>
            </a:r>
            <a:r>
              <a:rPr lang="cs-CZ" sz="2400" b="1" dirty="0" smtClean="0">
                <a:solidFill>
                  <a:srgbClr val="FF0000"/>
                </a:solidFill>
              </a:rPr>
              <a:t> začali pracovat.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V parku kvetly </a:t>
            </a:r>
            <a:r>
              <a:rPr lang="cs-CZ" sz="2400" b="1" dirty="0" smtClean="0">
                <a:solidFill>
                  <a:srgbClr val="2705F1"/>
                </a:solidFill>
              </a:rPr>
              <a:t>květiny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Na stole ležely </a:t>
            </a:r>
            <a:r>
              <a:rPr lang="cs-CZ" sz="2400" b="1" dirty="0" smtClean="0">
                <a:solidFill>
                  <a:srgbClr val="2705F1"/>
                </a:solidFill>
              </a:rPr>
              <a:t>pomůcky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467544" y="4293096"/>
            <a:ext cx="8136904" cy="201622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208912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</a:t>
            </a:r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solidFill>
                  <a:srgbClr val="2705F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POUŽITÉ ZDROJE</a:t>
            </a:r>
            <a:endParaRPr lang="cs-CZ" sz="5400" b="1" dirty="0">
              <a:ln w="1905">
                <a:solidFill>
                  <a:srgbClr val="FF0000"/>
                </a:solidFill>
              </a:ln>
              <a:solidFill>
                <a:srgbClr val="2705F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solidFill>
                  <a:srgbClr val="2705F1"/>
                </a:solidFill>
                <a:latin typeface="Comic Sans MS" pitchFamily="66" charset="0"/>
                <a:cs typeface="Times New Roman" pitchFamily="18" charset="0"/>
              </a:rPr>
              <a:t>Profousová, I., Stoupová, A. Český jazyk pro 8.ročník zvláštní školy. Praha : SEPTIMA, 1996. </a:t>
            </a:r>
          </a:p>
          <a:p>
            <a:pPr>
              <a:buNone/>
            </a:pPr>
            <a:r>
              <a:rPr lang="cs-CZ" sz="1400" dirty="0" smtClean="0">
                <a:solidFill>
                  <a:srgbClr val="2705F1"/>
                </a:solidFill>
                <a:latin typeface="Comic Sans MS" pitchFamily="66" charset="0"/>
                <a:cs typeface="Times New Roman" pitchFamily="18" charset="0"/>
              </a:rPr>
              <a:t>ISBN 80-85801-76-0</a:t>
            </a:r>
          </a:p>
          <a:p>
            <a:pPr>
              <a:buNone/>
            </a:pPr>
            <a:r>
              <a:rPr lang="cs-CZ" sz="1400" b="1" dirty="0" smtClean="0"/>
              <a:t> </a:t>
            </a:r>
            <a:endParaRPr lang="cs-CZ" sz="1400" dirty="0" smtClean="0"/>
          </a:p>
          <a:p>
            <a:pPr lvl="0">
              <a:buNone/>
            </a:pPr>
            <a:r>
              <a:rPr lang="cs-CZ" sz="1400" dirty="0" smtClean="0">
                <a:solidFill>
                  <a:srgbClr val="2705F1"/>
                </a:solidFill>
              </a:rPr>
              <a:t>[online]. </a:t>
            </a:r>
            <a:r>
              <a:rPr lang="cs-CZ" sz="1400" smtClean="0">
                <a:solidFill>
                  <a:srgbClr val="2705F1"/>
                </a:solidFill>
              </a:rPr>
              <a:t>[</a:t>
            </a:r>
            <a:r>
              <a:rPr lang="cs-CZ" sz="1400" smtClean="0">
                <a:solidFill>
                  <a:srgbClr val="2705F1"/>
                </a:solidFill>
              </a:rPr>
              <a:t>20-05-2012</a:t>
            </a:r>
            <a:r>
              <a:rPr lang="cs-CZ" sz="1400" dirty="0" smtClean="0">
                <a:solidFill>
                  <a:srgbClr val="2705F1"/>
                </a:solidFill>
              </a:rPr>
              <a:t>]. Dostupné z URL: &lt;</a:t>
            </a:r>
            <a:r>
              <a:rPr lang="cs-CZ" sz="1400" u="sng" dirty="0" smtClean="0">
                <a:hlinkClick r:id="rId2"/>
              </a:rPr>
              <a:t>http://office.</a:t>
            </a:r>
            <a:r>
              <a:rPr lang="cs-CZ" sz="1400" u="sng" dirty="0" err="1" smtClean="0">
                <a:hlinkClick r:id="rId2"/>
              </a:rPr>
              <a:t>microsoft.com</a:t>
            </a:r>
            <a:r>
              <a:rPr lang="cs-CZ" sz="1400" dirty="0" smtClean="0">
                <a:solidFill>
                  <a:srgbClr val="2705F1"/>
                </a:solidFill>
              </a:rPr>
              <a:t>&gt; </a:t>
            </a:r>
          </a:p>
          <a:p>
            <a:pPr lvl="0"/>
            <a:endParaRPr lang="cs-CZ" sz="1400" dirty="0" smtClean="0"/>
          </a:p>
          <a:p>
            <a:pPr lvl="0"/>
            <a:endParaRPr lang="cs-CZ" sz="11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51520" y="1916832"/>
            <a:ext cx="8640960" cy="29700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</p:txBody>
      </p:sp>
      <p:pic>
        <p:nvPicPr>
          <p:cNvPr id="2" name="Picture 2" descr="C:\Users\Poliačíková\AppData\Local\Microsoft\Windows\Temporary Internet Files\Content.IE5\PTXVXWIS\MC9004379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780928"/>
            <a:ext cx="3929919" cy="37444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764</TotalTime>
  <Words>301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DUM / VYDMUCHOV / POLIAČÍKOVÁ/ JAZYK A  JAZYKOVÁ KOMUNIKACE/ 048 </vt:lpstr>
      <vt:lpstr>Pravopis příčestí minulého – podměty stejného rodu</vt:lpstr>
      <vt:lpstr>Snímek 3</vt:lpstr>
      <vt:lpstr>   Pravopis příčestí minulého – podměty stejného rodu  </vt:lpstr>
      <vt:lpstr>  </vt:lpstr>
      <vt:lpstr>Snímek 6</vt:lpstr>
    </vt:vector>
  </TitlesOfParts>
  <Company>Domácnost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DUM / VYDMUCHOV / POLIAČÍKOVÁ/ JAZYK A  JAZYKOVÁ KOMUNIKACE/ 009 </dc:title>
  <dc:creator>Jana</dc:creator>
  <cp:lastModifiedBy>Jana</cp:lastModifiedBy>
  <cp:revision>79</cp:revision>
  <dcterms:created xsi:type="dcterms:W3CDTF">2012-01-12T20:13:38Z</dcterms:created>
  <dcterms:modified xsi:type="dcterms:W3CDTF">2012-05-20T19:36:14Z</dcterms:modified>
</cp:coreProperties>
</file>