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63" r:id="rId3"/>
    <p:sldId id="280" r:id="rId4"/>
    <p:sldId id="264" r:id="rId5"/>
    <p:sldId id="270" r:id="rId6"/>
    <p:sldId id="266" r:id="rId7"/>
    <p:sldId id="265" r:id="rId8"/>
    <p:sldId id="261" r:id="rId9"/>
    <p:sldId id="260" r:id="rId10"/>
    <p:sldId id="262" r:id="rId11"/>
    <p:sldId id="272" r:id="rId12"/>
    <p:sldId id="279" r:id="rId13"/>
    <p:sldId id="271" r:id="rId14"/>
    <p:sldId id="268" r:id="rId15"/>
    <p:sldId id="273" r:id="rId16"/>
    <p:sldId id="269" r:id="rId17"/>
    <p:sldId id="267" r:id="rId18"/>
    <p:sldId id="276" r:id="rId19"/>
    <p:sldId id="278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6/Ridge_render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Yellowstone_Caldera.sv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0/Oahu_from_air2.jpg/1024px-Oahu_from_air2.jpg?uselang=cs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tspots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trusion_types.sv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iant's_Causeway_(14)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nska_skala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commons.wikimedia.org/wiki/File:Devils_Tower_CROP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100_1325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Prezentace pro výuku přírodopisu 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9. ročník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15. 12. 2011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7200" b="1" dirty="0" smtClean="0"/>
              <a:t>Magmatická</a:t>
            </a:r>
            <a:br>
              <a:rPr lang="cs-CZ" sz="7200" b="1" dirty="0" smtClean="0"/>
            </a:br>
            <a:r>
              <a:rPr lang="cs-CZ" sz="7200" b="1" dirty="0" smtClean="0"/>
              <a:t>činnost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484313"/>
            <a:ext cx="7992888" cy="45688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Název školy:</a:t>
            </a:r>
            <a:r>
              <a:rPr lang="cs-CZ" sz="2000" dirty="0" smtClean="0">
                <a:solidFill>
                  <a:schemeClr val="tx1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Autor:</a:t>
            </a:r>
            <a:r>
              <a:rPr lang="cs-CZ" sz="2000" dirty="0" smtClean="0">
                <a:solidFill>
                  <a:schemeClr val="tx1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Ing. Eva </a:t>
            </a:r>
            <a:r>
              <a:rPr lang="cs-CZ" sz="1600" dirty="0" err="1" smtClean="0">
                <a:solidFill>
                  <a:schemeClr val="tx1"/>
                </a:solidFill>
              </a:rPr>
              <a:t>Khorelová</a:t>
            </a:r>
            <a:endParaRPr lang="cs-CZ" sz="16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Název:</a:t>
            </a:r>
            <a:r>
              <a:rPr lang="cs-CZ" sz="2000" dirty="0" smtClean="0">
                <a:solidFill>
                  <a:schemeClr val="tx1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VY_32_INOVACE_07_Př9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Číslo projektu:</a:t>
            </a:r>
            <a:r>
              <a:rPr lang="cs-CZ" sz="2000" dirty="0" smtClean="0">
                <a:solidFill>
                  <a:schemeClr val="tx1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Téma:	</a:t>
            </a:r>
            <a:r>
              <a:rPr lang="cs-CZ" sz="1700" dirty="0" smtClean="0">
                <a:solidFill>
                  <a:schemeClr val="tx1"/>
                </a:solidFill>
              </a:rPr>
              <a:t>Přírodopis 9. ročník</a:t>
            </a:r>
            <a:r>
              <a:rPr lang="cs-CZ" sz="1800" dirty="0" smtClean="0">
                <a:solidFill>
                  <a:schemeClr val="tx1"/>
                </a:solidFill>
              </a:rPr>
              <a:t>, </a:t>
            </a:r>
            <a:r>
              <a:rPr lang="cs-CZ" sz="1600" dirty="0" smtClean="0">
                <a:solidFill>
                  <a:schemeClr val="tx1"/>
                </a:solidFill>
              </a:rPr>
              <a:t>Magmatická činnost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Anotace:	</a:t>
            </a:r>
            <a:r>
              <a:rPr lang="cs-CZ" sz="1600" dirty="0" smtClean="0">
                <a:solidFill>
                  <a:schemeClr val="tx1"/>
                </a:solidFill>
              </a:rPr>
              <a:t>Prezentace, sloužící k výuce tématu o magmatické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1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	činnosti, původu a rozdělení  vyvřelých hornin, k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1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	zápisu do sešitů, součástí je stručné opakování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1"/>
                </a:solidFill>
              </a:rPr>
              <a:t>Datum </a:t>
            </a:r>
            <a:r>
              <a:rPr lang="cs-CZ" sz="1800" dirty="0">
                <a:solidFill>
                  <a:schemeClr val="tx1"/>
                </a:solidFill>
              </a:rPr>
              <a:t>dokončení:</a:t>
            </a:r>
            <a:r>
              <a:rPr lang="cs-CZ" dirty="0"/>
              <a:t>	</a:t>
            </a:r>
            <a:r>
              <a:rPr lang="cs-CZ" sz="1600" dirty="0">
                <a:solidFill>
                  <a:schemeClr val="tx1"/>
                </a:solidFill>
              </a:rPr>
              <a:t>15</a:t>
            </a:r>
            <a:r>
              <a:rPr lang="cs-CZ" sz="1600" dirty="0" smtClean="0">
                <a:solidFill>
                  <a:schemeClr val="tx1"/>
                </a:solidFill>
              </a:rPr>
              <a:t>. 12. 2011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bg1"/>
                </a:solidFill>
              </a:rPr>
              <a:t>                                        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</a:t>
            </a:r>
            <a:endParaRPr lang="cs-CZ" sz="2000" dirty="0" smtClean="0">
              <a:solidFill>
                <a:schemeClr val="tx2"/>
              </a:solidFill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63600" y="260350"/>
            <a:ext cx="8280400" cy="1143000"/>
          </a:xfrm>
        </p:spPr>
      </p:pic>
    </p:spTree>
    <p:extLst>
      <p:ext uri="{BB962C8B-B14F-4D97-AF65-F5344CB8AC3E}">
        <p14:creationId xmlns:p14="http://schemas.microsoft.com/office/powerpoint/2010/main" val="153460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cs-CZ" sz="4000" dirty="0" smtClean="0"/>
              <a:t>Vysvětlivky k pomocným symbolům:</a:t>
            </a:r>
            <a:endParaRPr lang="cs-CZ" sz="4000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4797425"/>
            <a:ext cx="903287" cy="9017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75" y="1990725"/>
            <a:ext cx="171291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2138" y="2636838"/>
            <a:ext cx="41767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zápisu do sešitů.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2138" y="4868863"/>
            <a:ext cx="43926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přemýšlení, řešení problému.</a:t>
            </a:r>
          </a:p>
        </p:txBody>
      </p:sp>
    </p:spTree>
    <p:extLst>
      <p:ext uri="{BB962C8B-B14F-4D97-AF65-F5344CB8AC3E}">
        <p14:creationId xmlns:p14="http://schemas.microsoft.com/office/powerpoint/2010/main" val="200094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0999" y="1700808"/>
            <a:ext cx="8407893" cy="496855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Čedičové </a:t>
            </a:r>
            <a:r>
              <a:rPr lang="cs-CZ" sz="4000" dirty="0" smtClean="0">
                <a:solidFill>
                  <a:schemeClr val="tx1"/>
                </a:solidFill>
              </a:rPr>
              <a:t>(bazaltové)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 obsahuje hlavně </a:t>
            </a:r>
            <a:r>
              <a:rPr lang="cs-CZ" sz="2800" b="1" dirty="0" smtClean="0">
                <a:solidFill>
                  <a:schemeClr val="tx1"/>
                </a:solidFill>
              </a:rPr>
              <a:t>křemičitany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vzniká ve svrchním plášti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 proniká zlomy v litosféře a v místech horkých</a:t>
            </a:r>
          </a:p>
          <a:p>
            <a:pPr marL="4572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skvrn (např. oceánské hřbety)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 vystupuje na povrch jako </a:t>
            </a:r>
            <a:r>
              <a:rPr lang="cs-CZ" sz="2800" b="1" dirty="0" smtClean="0">
                <a:solidFill>
                  <a:schemeClr val="tx1"/>
                </a:solidFill>
              </a:rPr>
              <a:t>láva, vulkanické</a:t>
            </a:r>
          </a:p>
          <a:p>
            <a:pPr marL="4572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bomby, lapili, sopečný popel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 láva tuhne v </a:t>
            </a:r>
            <a:r>
              <a:rPr lang="cs-CZ" sz="2800" b="1" dirty="0" smtClean="0">
                <a:solidFill>
                  <a:schemeClr val="tx1"/>
                </a:solidFill>
              </a:rPr>
              <a:t>čedič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pokud tuhne v hloubce – vzniká </a:t>
            </a:r>
            <a:r>
              <a:rPr lang="cs-CZ" sz="2800" b="1" dirty="0" smtClean="0">
                <a:solidFill>
                  <a:schemeClr val="tx1"/>
                </a:solidFill>
              </a:rPr>
              <a:t>gabro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712968" cy="1339551"/>
          </a:xfrm>
        </p:spPr>
        <p:txBody>
          <a:bodyPr/>
          <a:lstStyle/>
          <a:p>
            <a:pPr algn="l"/>
            <a:r>
              <a:rPr lang="cs-CZ" sz="3600" b="1" dirty="0" smtClean="0"/>
              <a:t>Magma</a:t>
            </a:r>
            <a:r>
              <a:rPr lang="cs-CZ" sz="3600" dirty="0" smtClean="0"/>
              <a:t> </a:t>
            </a:r>
            <a:r>
              <a:rPr lang="cs-CZ" dirty="0" smtClean="0"/>
              <a:t>= </a:t>
            </a:r>
            <a:r>
              <a:rPr lang="cs-CZ" b="1" dirty="0" smtClean="0">
                <a:solidFill>
                  <a:schemeClr val="bg1"/>
                </a:solidFill>
              </a:rPr>
              <a:t>roztavená </a:t>
            </a:r>
            <a:r>
              <a:rPr lang="cs-CZ" b="1" dirty="0">
                <a:solidFill>
                  <a:schemeClr val="bg1"/>
                </a:solidFill>
              </a:rPr>
              <a:t>horninotvorná </a:t>
            </a:r>
            <a:r>
              <a:rPr lang="cs-CZ" b="1" dirty="0" smtClean="0">
                <a:solidFill>
                  <a:schemeClr val="bg1"/>
                </a:solidFill>
              </a:rPr>
              <a:t>		   hmota</a:t>
            </a:r>
            <a:r>
              <a:rPr lang="cs-CZ" b="1" dirty="0">
                <a:solidFill>
                  <a:schemeClr val="bg1"/>
                </a:solidFill>
              </a:rPr>
              <a:t/>
            </a:r>
            <a:br>
              <a:rPr lang="cs-CZ" b="1" dirty="0">
                <a:solidFill>
                  <a:schemeClr val="bg1"/>
                </a:solidFill>
              </a:rPr>
            </a:b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36712"/>
            <a:ext cx="1505322" cy="1505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452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0" y="1587474"/>
            <a:ext cx="8933297" cy="4568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8634" y="188640"/>
            <a:ext cx="8735853" cy="132343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err="1" smtClean="0"/>
              <a:t>Středooceánský</a:t>
            </a:r>
            <a:r>
              <a:rPr lang="cs-CZ" sz="4400" b="1" dirty="0" smtClean="0"/>
              <a:t> hřbet</a:t>
            </a:r>
          </a:p>
          <a:p>
            <a:pPr algn="ctr"/>
            <a:r>
              <a:rPr lang="cs-CZ" sz="3600" b="1" dirty="0"/>
              <a:t>č</a:t>
            </a:r>
            <a:r>
              <a:rPr lang="cs-CZ" sz="3600" b="1" dirty="0" smtClean="0"/>
              <a:t>edičové magma – nejmladší zemská kůra</a:t>
            </a:r>
            <a:endParaRPr lang="cs-CZ" sz="3600" b="1" dirty="0"/>
          </a:p>
        </p:txBody>
      </p:sp>
      <p:sp>
        <p:nvSpPr>
          <p:cNvPr id="4" name="Obdélník 3"/>
          <p:cNvSpPr/>
          <p:nvPr/>
        </p:nvSpPr>
        <p:spPr>
          <a:xfrm>
            <a:off x="902163" y="6165304"/>
            <a:ext cx="4572000" cy="41549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NASA, [cit</a:t>
            </a:r>
            <a:r>
              <a:rPr lang="cs-CZ" sz="1000" dirty="0"/>
              <a:t>. 2011-12-12], dostupné </a:t>
            </a:r>
            <a:r>
              <a:rPr lang="cs-CZ" sz="1000" dirty="0" smtClean="0"/>
              <a:t>na </a:t>
            </a:r>
            <a:r>
              <a:rPr lang="cs-CZ" sz="1000" dirty="0"/>
              <a:t>www:</a:t>
            </a:r>
          </a:p>
          <a:p>
            <a:r>
              <a:rPr lang="cs-CZ" sz="1000" dirty="0">
                <a:hlinkClick r:id="rId3"/>
              </a:rPr>
              <a:t>http://upload.wikimedia.org/wikipedia/commons/5/56/Ridge_render.jpg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54142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0999" y="1628800"/>
            <a:ext cx="8407893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2) </a:t>
            </a:r>
            <a:r>
              <a:rPr lang="cs-CZ" sz="4000" b="1" dirty="0">
                <a:solidFill>
                  <a:schemeClr val="tx1"/>
                </a:solidFill>
              </a:rPr>
              <a:t>Ž</a:t>
            </a:r>
            <a:r>
              <a:rPr lang="cs-CZ" sz="4000" b="1" dirty="0" smtClean="0">
                <a:solidFill>
                  <a:schemeClr val="tx1"/>
                </a:solidFill>
              </a:rPr>
              <a:t>ulové</a:t>
            </a:r>
            <a:endParaRPr lang="cs-CZ" sz="4000" b="1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 obsahuje </a:t>
            </a:r>
            <a:r>
              <a:rPr lang="cs-CZ" sz="2800" b="1" dirty="0" smtClean="0">
                <a:solidFill>
                  <a:schemeClr val="tx1"/>
                </a:solidFill>
              </a:rPr>
              <a:t>oxidy</a:t>
            </a:r>
            <a:r>
              <a:rPr lang="cs-CZ" sz="2800" dirty="0" smtClean="0">
                <a:solidFill>
                  <a:schemeClr val="tx1"/>
                </a:solidFill>
              </a:rPr>
              <a:t> a </a:t>
            </a:r>
            <a:r>
              <a:rPr lang="cs-CZ" sz="2800" b="1" dirty="0" smtClean="0">
                <a:solidFill>
                  <a:schemeClr val="tx1"/>
                </a:solidFill>
              </a:rPr>
              <a:t>křemičitany</a:t>
            </a:r>
            <a:endParaRPr lang="cs-CZ" sz="2800" b="1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vzniká ve svrchní kůře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pomalu stoupá k povrchu, tvoří </a:t>
            </a:r>
            <a:r>
              <a:rPr lang="cs-CZ" sz="2800" b="1" dirty="0" smtClean="0">
                <a:solidFill>
                  <a:schemeClr val="tx1"/>
                </a:solidFill>
              </a:rPr>
              <a:t>plutony</a:t>
            </a:r>
            <a:endParaRPr lang="cs-CZ" sz="2800" b="1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pod povrchem tuhne v </a:t>
            </a:r>
            <a:r>
              <a:rPr lang="cs-CZ" sz="2800" b="1" dirty="0" smtClean="0">
                <a:solidFill>
                  <a:schemeClr val="tx1"/>
                </a:solidFill>
              </a:rPr>
              <a:t>žulu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vyléváním na povrch vzniká </a:t>
            </a:r>
            <a:r>
              <a:rPr lang="cs-CZ" sz="2800" b="1" dirty="0">
                <a:solidFill>
                  <a:schemeClr val="tx1"/>
                </a:solidFill>
              </a:rPr>
              <a:t>ryolit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 mísením </a:t>
            </a:r>
            <a:r>
              <a:rPr lang="cs-CZ" sz="2800" dirty="0">
                <a:solidFill>
                  <a:schemeClr val="tx1"/>
                </a:solidFill>
              </a:rPr>
              <a:t>s čedičovým magmatem </a:t>
            </a:r>
            <a:r>
              <a:rPr lang="cs-CZ" sz="2800" dirty="0" smtClean="0">
                <a:solidFill>
                  <a:schemeClr val="tx1"/>
                </a:solidFill>
              </a:rPr>
              <a:t>vzniká</a:t>
            </a:r>
          </a:p>
          <a:p>
            <a:pPr marL="4572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 </a:t>
            </a:r>
            <a:r>
              <a:rPr lang="cs-CZ" sz="2800" b="1" dirty="0">
                <a:solidFill>
                  <a:schemeClr val="tx1"/>
                </a:solidFill>
              </a:rPr>
              <a:t>andezit</a:t>
            </a:r>
            <a:r>
              <a:rPr lang="cs-CZ" sz="2800" dirty="0">
                <a:solidFill>
                  <a:schemeClr val="tx1"/>
                </a:solidFill>
              </a:rPr>
              <a:t> a </a:t>
            </a:r>
            <a:r>
              <a:rPr lang="cs-CZ" sz="2800" b="1" dirty="0">
                <a:solidFill>
                  <a:schemeClr val="tx1"/>
                </a:solidFill>
              </a:rPr>
              <a:t>znělec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dirty="0" smtClean="0"/>
              <a:t>magma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620688"/>
            <a:ext cx="1505322" cy="1505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94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dirty="0" smtClean="0"/>
              <a:t>Horké skvrny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0999" y="1844823"/>
            <a:ext cx="8407893" cy="4536505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nejaktivnější pod </a:t>
            </a:r>
            <a:r>
              <a:rPr lang="cs-CZ" sz="3200" b="1" dirty="0" err="1" smtClean="0">
                <a:solidFill>
                  <a:schemeClr val="tx1"/>
                </a:solidFill>
              </a:rPr>
              <a:t>Yellowstonem</a:t>
            </a:r>
            <a:r>
              <a:rPr lang="cs-CZ" sz="3200" dirty="0" smtClean="0">
                <a:solidFill>
                  <a:schemeClr val="tx1"/>
                </a:solidFill>
              </a:rPr>
              <a:t> v USA</a:t>
            </a:r>
          </a:p>
          <a:p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vznik ostrovních oblouků</a:t>
            </a:r>
          </a:p>
          <a:p>
            <a:pPr marL="4572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  </a:t>
            </a:r>
            <a:r>
              <a:rPr lang="cs-CZ" sz="3200" b="1" dirty="0" smtClean="0">
                <a:solidFill>
                  <a:schemeClr val="tx1"/>
                </a:solidFill>
              </a:rPr>
              <a:t>Havajské ostrovy, Azory, Galapágy,</a:t>
            </a:r>
          </a:p>
          <a:p>
            <a:pPr marL="4572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  Aleuty</a:t>
            </a:r>
          </a:p>
          <a:p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vznik podmořských hor – </a:t>
            </a:r>
            <a:r>
              <a:rPr lang="cs-CZ" sz="3200" b="1" dirty="0" smtClean="0">
                <a:solidFill>
                  <a:schemeClr val="tx1"/>
                </a:solidFill>
              </a:rPr>
              <a:t>Císařský hřbet</a:t>
            </a:r>
          </a:p>
          <a:p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plošiny mořského dna</a:t>
            </a:r>
          </a:p>
          <a:p>
            <a:pPr marL="45720" indent="0">
              <a:buNone/>
            </a:pP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655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2330"/>
            <a:ext cx="9143999" cy="4718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266745"/>
            <a:ext cx="799288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Horká skvrna pod </a:t>
            </a:r>
            <a:r>
              <a:rPr lang="cs-CZ" sz="4000" b="1" dirty="0" err="1" smtClean="0"/>
              <a:t>Yellowstonem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6309320"/>
            <a:ext cx="712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[cit. 2011-12-07], dostupné na www:</a:t>
            </a:r>
          </a:p>
          <a:p>
            <a:r>
              <a:rPr lang="cs-CZ" sz="1000" dirty="0">
                <a:hlinkClick r:id="rId3"/>
              </a:rPr>
              <a:t>http://commons.wikimedia.org/wiki/File:Yellowstone_Caldera.svg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4637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355600"/>
            <a:ext cx="7842448" cy="55245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err="1" smtClean="0">
                <a:solidFill>
                  <a:schemeClr val="tx1"/>
                </a:solidFill>
              </a:rPr>
              <a:t>Oahu</a:t>
            </a:r>
            <a:r>
              <a:rPr lang="cs-CZ" sz="3600" b="1" dirty="0" smtClean="0">
                <a:solidFill>
                  <a:schemeClr val="tx1"/>
                </a:solidFill>
              </a:rPr>
              <a:t>, Havajské ostrovy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Ucitel\Downloads\800px-Oahu_from_air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83060"/>
            <a:ext cx="8794921" cy="51346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6343293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/>
              <a:t>Mila</a:t>
            </a:r>
            <a:r>
              <a:rPr lang="cs-CZ" sz="1000" dirty="0"/>
              <a:t> Zinkova , lic.2011-11-21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</a:t>
            </a:r>
            <a:r>
              <a:rPr lang="cs-CZ" sz="1000" dirty="0" smtClean="0"/>
              <a:t>:</a:t>
            </a:r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upload.wikimedia.org/wikipedia/commons/thumb/0/00/Oahu_from_air2.jpg/1024px-Oahu_from_air2.jpg?uselang=cs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3130" y="260648"/>
            <a:ext cx="9610257" cy="6997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478721"/>
            <a:ext cx="8646732" cy="40011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000" dirty="0"/>
              <a:t>Ingo </a:t>
            </a:r>
            <a:r>
              <a:rPr lang="cs-CZ" sz="1000" dirty="0" err="1" smtClean="0"/>
              <a:t>Wölbern</a:t>
            </a:r>
            <a:r>
              <a:rPr lang="cs-CZ" sz="1000" dirty="0" smtClean="0"/>
              <a:t>,[cit. 2011-12-11], dostupné í na www:</a:t>
            </a:r>
          </a:p>
          <a:p>
            <a:pPr algn="ctr"/>
            <a:r>
              <a:rPr lang="cs-CZ" sz="1000" dirty="0">
                <a:hlinkClick r:id="rId3"/>
              </a:rPr>
              <a:t>http://cs.wikipedia.org/wiki/Soubor:Hotspots.jpg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03910"/>
            <a:ext cx="8784975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HOT SPOTS </a:t>
            </a:r>
            <a:r>
              <a:rPr lang="cs-CZ" sz="4000" b="1" dirty="0" smtClean="0"/>
              <a:t>= horké skvrny  ve světě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60207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dirty="0" smtClean="0"/>
              <a:t>žíly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2276872"/>
            <a:ext cx="8784976" cy="3849606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chemeClr val="tx1"/>
                </a:solidFill>
              </a:rPr>
              <a:t>l</a:t>
            </a:r>
            <a:r>
              <a:rPr lang="cs-CZ" sz="3200" b="1" dirty="0" smtClean="0">
                <a:solidFill>
                  <a:schemeClr val="tx1"/>
                </a:solidFill>
              </a:rPr>
              <a:t>ožní žíly </a:t>
            </a:r>
            <a:r>
              <a:rPr lang="cs-CZ" sz="3200" dirty="0" smtClean="0">
                <a:solidFill>
                  <a:schemeClr val="tx1"/>
                </a:solidFill>
              </a:rPr>
              <a:t>– 	horizontální tabulovité útvary,</a:t>
            </a:r>
          </a:p>
          <a:p>
            <a:pPr marL="45720" indent="0">
              <a:buNone/>
            </a:pPr>
            <a:r>
              <a:rPr lang="cs-CZ" sz="3200" dirty="0">
                <a:solidFill>
                  <a:schemeClr val="tx1"/>
                </a:solidFill>
              </a:rPr>
              <a:t>	</a:t>
            </a:r>
            <a:r>
              <a:rPr lang="cs-CZ" sz="3200" dirty="0" smtClean="0">
                <a:solidFill>
                  <a:schemeClr val="tx1"/>
                </a:solidFill>
              </a:rPr>
              <a:t>	     	magma utuhne mezi 					vrstvami hornin</a:t>
            </a:r>
          </a:p>
          <a:p>
            <a:r>
              <a:rPr lang="cs-CZ" sz="3200" b="1" dirty="0">
                <a:solidFill>
                  <a:schemeClr val="tx1"/>
                </a:solidFill>
              </a:rPr>
              <a:t>p</a:t>
            </a:r>
            <a:r>
              <a:rPr lang="cs-CZ" sz="3200" b="1" dirty="0" smtClean="0">
                <a:solidFill>
                  <a:schemeClr val="tx1"/>
                </a:solidFill>
              </a:rPr>
              <a:t>ravé žíly </a:t>
            </a:r>
            <a:r>
              <a:rPr lang="cs-CZ" sz="3200" dirty="0" smtClean="0">
                <a:solidFill>
                  <a:schemeClr val="tx1"/>
                </a:solidFill>
              </a:rPr>
              <a:t>– 	procházejí napříč vrstvami,</a:t>
            </a:r>
          </a:p>
          <a:p>
            <a:pPr marL="4572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  		    	přívodní kanály sopek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36712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521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2656"/>
            <a:ext cx="5334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6237312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err="1" smtClean="0"/>
              <a:t>Motilla</a:t>
            </a:r>
            <a:r>
              <a:rPr lang="cs-CZ" sz="1000" dirty="0" smtClean="0"/>
              <a:t>, [cit</a:t>
            </a:r>
            <a:r>
              <a:rPr lang="cs-CZ" sz="1000" dirty="0"/>
              <a:t>. 2011-12-15],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</a:t>
            </a:r>
          </a:p>
          <a:p>
            <a:r>
              <a:rPr lang="cs-CZ" sz="1000" dirty="0">
                <a:hlinkClick r:id="rId3"/>
              </a:rPr>
              <a:t>http://cs.wikipedia.org/wiki/Soubor:Intrusion_types.svg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272" y="3018503"/>
            <a:ext cx="31866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1. </a:t>
            </a:r>
            <a:r>
              <a:rPr lang="cs-CZ" sz="2800" b="1" dirty="0" smtClean="0"/>
              <a:t>lakolit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2. a 4. pravá žíla</a:t>
            </a:r>
            <a:r>
              <a:rPr lang="cs-CZ" sz="2800" b="1" dirty="0"/>
              <a:t> </a:t>
            </a:r>
            <a:endParaRPr lang="cs-CZ" sz="2800" b="1" dirty="0" smtClean="0"/>
          </a:p>
          <a:p>
            <a:r>
              <a:rPr lang="cs-CZ" sz="2800" b="1" dirty="0" smtClean="0"/>
              <a:t>3. batolit - pluton</a:t>
            </a:r>
          </a:p>
          <a:p>
            <a:r>
              <a:rPr lang="cs-CZ" sz="2800" b="1" dirty="0" smtClean="0"/>
              <a:t>5</a:t>
            </a:r>
            <a:r>
              <a:rPr lang="cs-CZ" sz="2800" b="1" dirty="0" smtClean="0"/>
              <a:t>. ložní </a:t>
            </a:r>
            <a:r>
              <a:rPr lang="cs-CZ" sz="2800" b="1" dirty="0" smtClean="0"/>
              <a:t>žíla</a:t>
            </a:r>
          </a:p>
          <a:p>
            <a:r>
              <a:rPr lang="cs-CZ" sz="2800" b="1" dirty="0" smtClean="0"/>
              <a:t>6</a:t>
            </a:r>
            <a:r>
              <a:rPr lang="cs-CZ" sz="2800" b="1" dirty="0"/>
              <a:t>. </a:t>
            </a:r>
            <a:r>
              <a:rPr lang="cs-CZ" sz="2800" b="1" dirty="0" smtClean="0"/>
              <a:t>sopečný komín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/>
              <a:t>7. </a:t>
            </a:r>
            <a:r>
              <a:rPr lang="cs-CZ" sz="2800" b="1" dirty="0" err="1" smtClean="0"/>
              <a:t>lopolit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620688"/>
            <a:ext cx="3312368" cy="132343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Projevy vulkanismu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5310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07" y="773416"/>
            <a:ext cx="8247391" cy="5463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3207" y="6267457"/>
            <a:ext cx="762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[cit. 2011-12-15], dostupné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www:</a:t>
            </a:r>
          </a:p>
          <a:p>
            <a:r>
              <a:rPr lang="cs-CZ" sz="1000" dirty="0">
                <a:hlinkClick r:id="rId3"/>
              </a:rPr>
              <a:t>http://cs.wikipedia.org/wiki/Soubor:Giant%27s_Causeway_(14).JPG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3207" y="188640"/>
            <a:ext cx="8247391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LOŽNÍ ŽÍLA </a:t>
            </a:r>
            <a:r>
              <a:rPr lang="cs-CZ" sz="3200" b="1" dirty="0" smtClean="0"/>
              <a:t>- Obrův chodník  v  Severním  Irsku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08390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188640"/>
            <a:ext cx="8064896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PRAVÁ ŽÍLA </a:t>
            </a:r>
            <a:r>
              <a:rPr lang="cs-CZ" sz="3200" b="1" dirty="0" smtClean="0"/>
              <a:t>- Panská skála, čedičové  sloupce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2000" y="6294791"/>
            <a:ext cx="654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Mirek256, [cit. 2011-12-12], dostupné pod licencí GNU na www:</a:t>
            </a:r>
          </a:p>
          <a:p>
            <a:r>
              <a:rPr lang="cs-CZ" sz="1000" dirty="0">
                <a:solidFill>
                  <a:srgbClr val="FFC000"/>
                </a:solidFill>
                <a:hlinkClick r:id="rId3"/>
              </a:rPr>
              <a:t>http://cs.wikipedia.org/wiki/Soubor:Panska_skala.jpg</a:t>
            </a:r>
            <a:endParaRPr lang="cs-CZ" sz="1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812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4390" y="6267113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err="1" smtClean="0"/>
              <a:t>Zimbres</a:t>
            </a:r>
            <a:r>
              <a:rPr lang="cs-CZ" sz="1000" dirty="0" smtClean="0"/>
              <a:t>, </a:t>
            </a:r>
            <a:r>
              <a:rPr lang="cs-CZ" sz="1000" dirty="0"/>
              <a:t>[cit. </a:t>
            </a:r>
            <a:r>
              <a:rPr lang="cs-CZ" sz="1000" dirty="0" smtClean="0"/>
              <a:t>2011-12-15], </a:t>
            </a:r>
            <a:r>
              <a:rPr lang="cs-CZ" sz="1000" dirty="0"/>
              <a:t>dostupné </a:t>
            </a:r>
            <a:r>
              <a:rPr lang="cs-CZ" sz="1000" dirty="0" smtClean="0"/>
              <a:t>na </a:t>
            </a:r>
            <a:r>
              <a:rPr lang="cs-CZ" sz="1000" dirty="0"/>
              <a:t>www:</a:t>
            </a:r>
          </a:p>
          <a:p>
            <a:r>
              <a:rPr lang="cs-CZ" sz="1000" dirty="0">
                <a:hlinkClick r:id="rId2"/>
              </a:rPr>
              <a:t>http://commons.wikimedia.org/wiki/File:Devils_Tower_CROP.jpg</a:t>
            </a:r>
            <a:endParaRPr lang="cs-CZ" sz="1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90" y="362883"/>
            <a:ext cx="8861884" cy="5904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4390" y="188640"/>
            <a:ext cx="8861884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Pravá žíla  - přívodní kanál sopky </a:t>
            </a:r>
            <a:r>
              <a:rPr lang="cs-CZ" sz="3200" b="1" dirty="0" err="1" smtClean="0"/>
              <a:t>Devil´s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tower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51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62000" y="6298513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[</a:t>
            </a:r>
            <a:r>
              <a:rPr lang="cs-CZ" sz="1000" dirty="0"/>
              <a:t>cit. 2011-12-12], dostupné </a:t>
            </a:r>
            <a:r>
              <a:rPr lang="cs-CZ" sz="1000" dirty="0" smtClean="0"/>
              <a:t> </a:t>
            </a:r>
            <a:r>
              <a:rPr lang="cs-CZ" sz="1000" dirty="0"/>
              <a:t>na www:</a:t>
            </a:r>
          </a:p>
          <a:p>
            <a:r>
              <a:rPr lang="cs-CZ" sz="1000" dirty="0">
                <a:hlinkClick r:id="rId3"/>
              </a:rPr>
              <a:t>http://cs.wikipedia.org/wiki/Soubor:100_1325.JPG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7920880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ŽULOVÝ PLUTON - NP </a:t>
            </a:r>
            <a:r>
              <a:rPr lang="cs-CZ" sz="3200" b="1" dirty="0" err="1" smtClean="0"/>
              <a:t>Yosemite</a:t>
            </a:r>
            <a:r>
              <a:rPr lang="cs-CZ" sz="3200" b="1" dirty="0" smtClean="0"/>
              <a:t> v </a:t>
            </a:r>
            <a:r>
              <a:rPr lang="cs-CZ" sz="3200" b="1" dirty="0" smtClean="0"/>
              <a:t>USA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8117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45720" indent="0" algn="ctr">
              <a:buNone/>
            </a:pPr>
            <a:r>
              <a:rPr lang="cs-CZ" sz="3200" b="1" dirty="0">
                <a:solidFill>
                  <a:schemeClr val="tx1"/>
                </a:solidFill>
              </a:rPr>
              <a:t>H</a:t>
            </a:r>
            <a:r>
              <a:rPr lang="cs-CZ" sz="3200" b="1" dirty="0" smtClean="0">
                <a:solidFill>
                  <a:schemeClr val="tx1"/>
                </a:solidFill>
              </a:rPr>
              <a:t>lubinné</a:t>
            </a:r>
            <a:endParaRPr lang="cs-CZ" sz="3200" b="1" dirty="0" smtClean="0">
              <a:solidFill>
                <a:schemeClr val="tx1"/>
              </a:solidFill>
            </a:endParaRPr>
          </a:p>
          <a:p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magma tuhne</a:t>
            </a:r>
          </a:p>
          <a:p>
            <a:pPr marL="4572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  pomalu</a:t>
            </a:r>
          </a:p>
          <a:p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velké krystaly </a:t>
            </a:r>
          </a:p>
          <a:p>
            <a:pPr marL="45720" indent="0">
              <a:buNone/>
            </a:pP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 nerostů</a:t>
            </a:r>
          </a:p>
          <a:p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chybí dutiny </a:t>
            </a:r>
          </a:p>
          <a:p>
            <a:pPr marL="45720" indent="0">
              <a:buNone/>
            </a:pP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 a póry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žula, gabro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99992" y="1719072"/>
            <a:ext cx="4392488" cy="4950288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45720" indent="0" algn="ctr">
              <a:buNone/>
            </a:pPr>
            <a:r>
              <a:rPr lang="cs-CZ" sz="3500" b="1" dirty="0">
                <a:solidFill>
                  <a:schemeClr val="tx1"/>
                </a:solidFill>
              </a:rPr>
              <a:t>V</a:t>
            </a:r>
            <a:r>
              <a:rPr lang="cs-CZ" sz="3500" b="1" dirty="0" smtClean="0">
                <a:solidFill>
                  <a:schemeClr val="tx1"/>
                </a:solidFill>
              </a:rPr>
              <a:t>ýlevné</a:t>
            </a:r>
            <a:endParaRPr lang="cs-CZ" sz="3500" b="1" dirty="0" smtClean="0">
              <a:solidFill>
                <a:schemeClr val="tx1"/>
              </a:solidFill>
            </a:endParaRPr>
          </a:p>
          <a:p>
            <a:r>
              <a:rPr lang="cs-CZ" sz="3500" dirty="0" smtClean="0">
                <a:solidFill>
                  <a:schemeClr val="tx1"/>
                </a:solidFill>
              </a:rPr>
              <a:t> rychlé chladnutí </a:t>
            </a:r>
          </a:p>
          <a:p>
            <a:pPr marL="45720" indent="0">
              <a:buNone/>
            </a:pPr>
            <a:r>
              <a:rPr lang="cs-CZ" sz="3500" dirty="0" smtClean="0">
                <a:solidFill>
                  <a:schemeClr val="tx1"/>
                </a:solidFill>
              </a:rPr>
              <a:t>   na povrchu</a:t>
            </a:r>
          </a:p>
          <a:p>
            <a:r>
              <a:rPr lang="cs-CZ" sz="3500" dirty="0">
                <a:solidFill>
                  <a:schemeClr val="tx1"/>
                </a:solidFill>
              </a:rPr>
              <a:t> </a:t>
            </a:r>
            <a:r>
              <a:rPr lang="cs-CZ" sz="3500" dirty="0" smtClean="0">
                <a:solidFill>
                  <a:schemeClr val="tx1"/>
                </a:solidFill>
              </a:rPr>
              <a:t>malé krystaly</a:t>
            </a:r>
          </a:p>
          <a:p>
            <a:pPr marL="45720" indent="0">
              <a:buNone/>
            </a:pPr>
            <a:r>
              <a:rPr lang="cs-CZ" sz="3500" dirty="0">
                <a:solidFill>
                  <a:schemeClr val="tx1"/>
                </a:solidFill>
              </a:rPr>
              <a:t> </a:t>
            </a:r>
            <a:r>
              <a:rPr lang="cs-CZ" sz="3500" dirty="0" smtClean="0">
                <a:solidFill>
                  <a:schemeClr val="tx1"/>
                </a:solidFill>
              </a:rPr>
              <a:t>  nerostů</a:t>
            </a:r>
          </a:p>
          <a:p>
            <a:r>
              <a:rPr lang="cs-CZ" sz="3500" dirty="0">
                <a:solidFill>
                  <a:schemeClr val="tx1"/>
                </a:solidFill>
              </a:rPr>
              <a:t> </a:t>
            </a:r>
            <a:r>
              <a:rPr lang="cs-CZ" sz="3500" dirty="0" smtClean="0">
                <a:solidFill>
                  <a:schemeClr val="tx1"/>
                </a:solidFill>
              </a:rPr>
              <a:t>dutiny a póry</a:t>
            </a:r>
          </a:p>
          <a:p>
            <a:r>
              <a:rPr lang="cs-CZ" sz="3500" dirty="0">
                <a:solidFill>
                  <a:schemeClr val="tx1"/>
                </a:solidFill>
              </a:rPr>
              <a:t> </a:t>
            </a:r>
            <a:r>
              <a:rPr lang="cs-CZ" sz="3500" dirty="0" smtClean="0">
                <a:solidFill>
                  <a:schemeClr val="tx1"/>
                </a:solidFill>
              </a:rPr>
              <a:t>vyrostlice</a:t>
            </a:r>
          </a:p>
          <a:p>
            <a:r>
              <a:rPr lang="cs-CZ" sz="3500" b="1" dirty="0">
                <a:solidFill>
                  <a:srgbClr val="C00000"/>
                </a:solidFill>
              </a:rPr>
              <a:t> </a:t>
            </a:r>
            <a:r>
              <a:rPr lang="cs-CZ" sz="3500" b="1" dirty="0" smtClean="0">
                <a:solidFill>
                  <a:srgbClr val="C00000"/>
                </a:solidFill>
              </a:rPr>
              <a:t>čedič, pemza,  </a:t>
            </a:r>
          </a:p>
          <a:p>
            <a:pPr marL="45720" indent="0">
              <a:buNone/>
            </a:pPr>
            <a:r>
              <a:rPr lang="cs-CZ" sz="3500" b="1" dirty="0">
                <a:solidFill>
                  <a:srgbClr val="C00000"/>
                </a:solidFill>
              </a:rPr>
              <a:t> </a:t>
            </a:r>
            <a:r>
              <a:rPr lang="cs-CZ" sz="3500" b="1" dirty="0" smtClean="0">
                <a:solidFill>
                  <a:srgbClr val="C00000"/>
                </a:solidFill>
              </a:rPr>
              <a:t>  znělec</a:t>
            </a:r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Rozdělení vyvřelých hornin</a:t>
            </a:r>
            <a:endParaRPr lang="cs-CZ" sz="3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042957"/>
            <a:ext cx="1505322" cy="1505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87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9512" y="1719072"/>
            <a:ext cx="4316288" cy="4407408"/>
          </a:xfrm>
        </p:spPr>
        <p:txBody>
          <a:bodyPr>
            <a:normAutofit lnSpcReduction="10000"/>
          </a:bodyPr>
          <a:lstStyle/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h</a:t>
            </a:r>
            <a:r>
              <a:rPr lang="cs-CZ" sz="3200" dirty="0" smtClean="0">
                <a:solidFill>
                  <a:schemeClr val="tx1"/>
                </a:solidFill>
              </a:rPr>
              <a:t>orká skvrna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l</a:t>
            </a:r>
            <a:r>
              <a:rPr lang="cs-CZ" sz="3200" dirty="0" smtClean="0">
                <a:solidFill>
                  <a:schemeClr val="tx1"/>
                </a:solidFill>
              </a:rPr>
              <a:t>ožní žíla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tx1"/>
                </a:solidFill>
              </a:rPr>
              <a:t>pluton (masiv)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o</a:t>
            </a:r>
            <a:r>
              <a:rPr lang="cs-CZ" sz="3200" dirty="0" smtClean="0">
                <a:solidFill>
                  <a:schemeClr val="tx1"/>
                </a:solidFill>
              </a:rPr>
              <a:t>strovní oblouk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s</a:t>
            </a:r>
            <a:r>
              <a:rPr lang="cs-CZ" sz="3200" dirty="0" smtClean="0">
                <a:solidFill>
                  <a:schemeClr val="tx1"/>
                </a:solidFill>
              </a:rPr>
              <a:t>opečný kanál (krb)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v</a:t>
            </a:r>
            <a:r>
              <a:rPr lang="cs-CZ" sz="3200" dirty="0" smtClean="0">
                <a:solidFill>
                  <a:schemeClr val="tx1"/>
                </a:solidFill>
              </a:rPr>
              <a:t>elké krystaly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m</a:t>
            </a:r>
            <a:r>
              <a:rPr lang="cs-CZ" sz="3200" dirty="0" smtClean="0">
                <a:solidFill>
                  <a:schemeClr val="tx1"/>
                </a:solidFill>
              </a:rPr>
              <a:t>alé krystaly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244280" cy="4734264"/>
          </a:xfrm>
        </p:spPr>
        <p:txBody>
          <a:bodyPr>
            <a:noAutofit/>
          </a:bodyPr>
          <a:lstStyle/>
          <a:p>
            <a:pPr marL="560070" indent="-514350">
              <a:buFont typeface="+mj-lt"/>
              <a:buAutoNum type="arabicPeriod"/>
            </a:pPr>
            <a:r>
              <a:rPr lang="cs-CZ" sz="3200" b="1" dirty="0" err="1" smtClean="0">
                <a:solidFill>
                  <a:schemeClr val="tx1"/>
                </a:solidFill>
              </a:rPr>
              <a:t>Yellownstone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560070" indent="-514350">
              <a:buFont typeface="+mj-lt"/>
              <a:buAutoNum type="arabicPeriod"/>
            </a:pPr>
            <a:r>
              <a:rPr lang="cs-CZ" sz="3200" b="1" dirty="0" err="1" smtClean="0">
                <a:solidFill>
                  <a:schemeClr val="tx1"/>
                </a:solidFill>
              </a:rPr>
              <a:t>Yosemite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560070" indent="-514350">
              <a:buFont typeface="+mj-lt"/>
              <a:buAutoNum type="arabicPeriod"/>
            </a:pPr>
            <a:r>
              <a:rPr lang="cs-CZ" sz="3200" b="1" dirty="0" smtClean="0">
                <a:solidFill>
                  <a:schemeClr val="tx1"/>
                </a:solidFill>
              </a:rPr>
              <a:t>žula</a:t>
            </a:r>
          </a:p>
          <a:p>
            <a:pPr marL="560070" indent="-514350">
              <a:buFont typeface="+mj-lt"/>
              <a:buAutoNum type="arabicPeriod"/>
            </a:pPr>
            <a:r>
              <a:rPr lang="cs-CZ" sz="3200" b="1" dirty="0" err="1" smtClean="0">
                <a:solidFill>
                  <a:schemeClr val="tx1"/>
                </a:solidFill>
              </a:rPr>
              <a:t>Devil´s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tower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560070" indent="-514350">
              <a:buFont typeface="+mj-lt"/>
              <a:buAutoNum type="arabicPeriod"/>
            </a:pPr>
            <a:r>
              <a:rPr lang="cs-CZ" sz="3200" b="1" dirty="0" smtClean="0">
                <a:solidFill>
                  <a:schemeClr val="tx1"/>
                </a:solidFill>
              </a:rPr>
              <a:t>Havajské ostrovy</a:t>
            </a:r>
          </a:p>
          <a:p>
            <a:pPr marL="560070" indent="-514350">
              <a:buFont typeface="+mj-lt"/>
              <a:buAutoNum type="arabicPeriod"/>
            </a:pPr>
            <a:r>
              <a:rPr lang="cs-CZ" sz="3200" b="1" dirty="0" smtClean="0">
                <a:solidFill>
                  <a:schemeClr val="tx1"/>
                </a:solidFill>
              </a:rPr>
              <a:t>Obrův chodník</a:t>
            </a:r>
          </a:p>
          <a:p>
            <a:pPr marL="560070" indent="-514350">
              <a:buFont typeface="+mj-lt"/>
              <a:buAutoNum type="arabicPeriod"/>
            </a:pPr>
            <a:r>
              <a:rPr lang="cs-CZ" sz="3200" b="1" dirty="0" smtClean="0">
                <a:solidFill>
                  <a:schemeClr val="tx1"/>
                </a:solidFill>
              </a:rPr>
              <a:t>výlevná vyvřelina</a:t>
            </a:r>
          </a:p>
          <a:p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Spoj, co k sobě patří</a:t>
            </a:r>
            <a:endParaRPr lang="cs-CZ" sz="3600" b="1" dirty="0">
              <a:solidFill>
                <a:srgbClr val="FFFF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04664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509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9512" y="1719072"/>
            <a:ext cx="4316288" cy="4407408"/>
          </a:xfrm>
        </p:spPr>
        <p:txBody>
          <a:bodyPr>
            <a:noAutofit/>
          </a:bodyPr>
          <a:lstStyle/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h</a:t>
            </a:r>
            <a:r>
              <a:rPr lang="cs-CZ" sz="3200" dirty="0" smtClean="0">
                <a:solidFill>
                  <a:schemeClr val="tx1"/>
                </a:solidFill>
              </a:rPr>
              <a:t>orká skvrna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l</a:t>
            </a:r>
            <a:r>
              <a:rPr lang="cs-CZ" sz="3200" dirty="0" smtClean="0">
                <a:solidFill>
                  <a:schemeClr val="tx1"/>
                </a:solidFill>
              </a:rPr>
              <a:t>ožní žíla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 smtClean="0">
                <a:solidFill>
                  <a:schemeClr val="tx1"/>
                </a:solidFill>
              </a:rPr>
              <a:t>pluton (masiv)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o</a:t>
            </a:r>
            <a:r>
              <a:rPr lang="cs-CZ" sz="3200" dirty="0" smtClean="0">
                <a:solidFill>
                  <a:schemeClr val="tx1"/>
                </a:solidFill>
              </a:rPr>
              <a:t>strovní oblouk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s</a:t>
            </a:r>
            <a:r>
              <a:rPr lang="cs-CZ" sz="3200" dirty="0" smtClean="0">
                <a:solidFill>
                  <a:schemeClr val="tx1"/>
                </a:solidFill>
              </a:rPr>
              <a:t>opečný kanál 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v</a:t>
            </a:r>
            <a:r>
              <a:rPr lang="cs-CZ" sz="3200" dirty="0" smtClean="0">
                <a:solidFill>
                  <a:schemeClr val="tx1"/>
                </a:solidFill>
              </a:rPr>
              <a:t>elké krystaly</a:t>
            </a:r>
          </a:p>
          <a:p>
            <a:pPr marL="560070" indent="-514350">
              <a:buFont typeface="+mj-lt"/>
              <a:buAutoNum type="alphaUcPeriod"/>
            </a:pPr>
            <a:r>
              <a:rPr lang="cs-CZ" sz="3200" dirty="0">
                <a:solidFill>
                  <a:schemeClr val="tx1"/>
                </a:solidFill>
              </a:rPr>
              <a:t>m</a:t>
            </a:r>
            <a:r>
              <a:rPr lang="cs-CZ" sz="3200" dirty="0" smtClean="0">
                <a:solidFill>
                  <a:schemeClr val="tx1"/>
                </a:solidFill>
              </a:rPr>
              <a:t>alé krystaly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772816"/>
            <a:ext cx="4244280" cy="4824536"/>
          </a:xfrm>
        </p:spPr>
        <p:txBody>
          <a:bodyPr>
            <a:noAutofit/>
          </a:bodyPr>
          <a:lstStyle/>
          <a:p>
            <a:pPr marL="560070" indent="-514350">
              <a:buFont typeface="+mj-lt"/>
              <a:buAutoNum type="arabicPeriod"/>
            </a:pPr>
            <a:r>
              <a:rPr lang="cs-CZ" sz="3200" b="1" dirty="0" err="1" smtClean="0">
                <a:solidFill>
                  <a:schemeClr val="tx1"/>
                </a:solidFill>
              </a:rPr>
              <a:t>Yellownstone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560070" indent="-514350">
              <a:buFont typeface="+mj-lt"/>
              <a:buAutoNum type="arabicPeriod"/>
            </a:pPr>
            <a:r>
              <a:rPr lang="cs-CZ" sz="3200" b="1" dirty="0">
                <a:solidFill>
                  <a:schemeClr val="tx1"/>
                </a:solidFill>
              </a:rPr>
              <a:t>Obrův chodník</a:t>
            </a:r>
          </a:p>
          <a:p>
            <a:pPr marL="560070" indent="-514350">
              <a:buFont typeface="+mj-lt"/>
              <a:buAutoNum type="arabicPeriod"/>
            </a:pPr>
            <a:r>
              <a:rPr lang="cs-CZ" sz="3200" b="1" dirty="0" err="1" smtClean="0">
                <a:solidFill>
                  <a:schemeClr val="tx1"/>
                </a:solidFill>
              </a:rPr>
              <a:t>Yosemite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560070" indent="-514350">
              <a:buFont typeface="+mj-lt"/>
              <a:buAutoNum type="arabicPeriod"/>
            </a:pPr>
            <a:r>
              <a:rPr lang="cs-CZ" sz="3200" b="1" dirty="0">
                <a:solidFill>
                  <a:schemeClr val="tx1"/>
                </a:solidFill>
              </a:rPr>
              <a:t>Havajské ostrovy</a:t>
            </a:r>
          </a:p>
          <a:p>
            <a:pPr marL="560070" indent="-514350">
              <a:buFont typeface="+mj-lt"/>
              <a:buAutoNum type="arabicPeriod"/>
            </a:pPr>
            <a:r>
              <a:rPr lang="cs-CZ" sz="3200" b="1" dirty="0" err="1">
                <a:solidFill>
                  <a:schemeClr val="tx1"/>
                </a:solidFill>
              </a:rPr>
              <a:t>Devil´s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>
                <a:solidFill>
                  <a:schemeClr val="tx1"/>
                </a:solidFill>
              </a:rPr>
              <a:t>tower</a:t>
            </a:r>
            <a:endParaRPr lang="cs-CZ" sz="3200" b="1" dirty="0">
              <a:solidFill>
                <a:schemeClr val="tx1"/>
              </a:solidFill>
            </a:endParaRPr>
          </a:p>
          <a:p>
            <a:pPr marL="560070" indent="-514350">
              <a:buFont typeface="+mj-lt"/>
              <a:buAutoNum type="arabicPeriod"/>
            </a:pPr>
            <a:r>
              <a:rPr lang="cs-CZ" sz="3200" b="1" dirty="0" smtClean="0">
                <a:solidFill>
                  <a:schemeClr val="tx1"/>
                </a:solidFill>
              </a:rPr>
              <a:t>žula</a:t>
            </a:r>
          </a:p>
          <a:p>
            <a:pPr marL="560070" indent="-514350">
              <a:buFont typeface="+mj-lt"/>
              <a:buAutoNum type="arabicPeriod"/>
            </a:pPr>
            <a:r>
              <a:rPr lang="cs-CZ" sz="3200" b="1" dirty="0" smtClean="0">
                <a:solidFill>
                  <a:schemeClr val="tx1"/>
                </a:solidFill>
              </a:rPr>
              <a:t>výlevná vyvřelina</a:t>
            </a:r>
          </a:p>
          <a:p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řešení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3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80999" y="2060847"/>
            <a:ext cx="8407893" cy="406563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1800" dirty="0">
                <a:solidFill>
                  <a:schemeClr val="tx1"/>
                </a:solidFill>
                <a:latin typeface="+mj-lt"/>
                <a:hlinkClick r:id="rId2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latin typeface="+mj-lt"/>
                <a:hlinkClick r:id="rId2"/>
              </a:rPr>
              <a:t>cs.wikipedia.org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,</a:t>
            </a:r>
          </a:p>
          <a:p>
            <a:pPr marL="45720" indent="0">
              <a:buNone/>
              <a:defRPr/>
            </a:pP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   [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cit. </a:t>
            </a:r>
            <a:r>
              <a:rPr lang="cs-CZ" sz="1800" i="1" dirty="0" smtClean="0">
                <a:solidFill>
                  <a:schemeClr val="tx1"/>
                </a:solidFill>
                <a:latin typeface="+mj-lt"/>
              </a:rPr>
              <a:t>2011-12-15], </a:t>
            </a:r>
            <a:r>
              <a:rPr lang="cs-CZ" sz="1800" i="1" dirty="0">
                <a:solidFill>
                  <a:schemeClr val="tx1"/>
                </a:solidFill>
                <a:latin typeface="+mj-lt"/>
              </a:rPr>
              <a:t>dostupné pod licencí </a:t>
            </a:r>
            <a:r>
              <a:rPr lang="cs-CZ" sz="1800" i="1" dirty="0" err="1">
                <a:solidFill>
                  <a:schemeClr val="tx1"/>
                </a:solidFill>
                <a:latin typeface="+mj-lt"/>
              </a:rPr>
              <a:t>Creative</a:t>
            </a:r>
            <a:r>
              <a:rPr lang="cs-CZ" sz="1800" i="1" dirty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+mj-lt"/>
              </a:rPr>
              <a:t>Commons</a:t>
            </a:r>
            <a:r>
              <a:rPr lang="cs-CZ" sz="1800" i="1" dirty="0">
                <a:solidFill>
                  <a:schemeClr val="tx1"/>
                </a:solidFill>
                <a:latin typeface="+mj-lt"/>
              </a:rPr>
              <a:t> </a:t>
            </a:r>
            <a:endParaRPr lang="cs-CZ" sz="1800" i="1" dirty="0" smtClean="0">
              <a:solidFill>
                <a:schemeClr val="tx1"/>
              </a:solidFill>
              <a:latin typeface="+mj-lt"/>
            </a:endParaRPr>
          </a:p>
          <a:p>
            <a:pPr>
              <a:defRPr/>
            </a:pP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DOWNS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, Roger M., et al. </a:t>
            </a:r>
            <a:r>
              <a:rPr lang="cs-CZ" sz="1800" i="1" dirty="0">
                <a:solidFill>
                  <a:schemeClr val="tx1"/>
                </a:solidFill>
                <a:latin typeface="+mj-lt"/>
              </a:rPr>
              <a:t>Almanach geografie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. 1. Praha : </a:t>
            </a:r>
            <a:r>
              <a:rPr lang="cs-CZ" sz="1800" dirty="0" err="1">
                <a:solidFill>
                  <a:schemeClr val="tx1"/>
                </a:solidFill>
                <a:latin typeface="+mj-lt"/>
              </a:rPr>
              <a:t>Sanoma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1800" dirty="0" err="1">
                <a:solidFill>
                  <a:schemeClr val="tx1"/>
                </a:solidFill>
                <a:latin typeface="+mj-lt"/>
              </a:rPr>
              <a:t>Magazines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, spol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. s 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r. o., 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2006</a:t>
            </a:r>
            <a:r>
              <a:rPr lang="cs-CZ" sz="1800" dirty="0">
                <a:solidFill>
                  <a:schemeClr val="tx1"/>
                </a:solidFill>
                <a:latin typeface="+mj-lt"/>
              </a:rPr>
              <a:t>. 496 s</a:t>
            </a: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.</a:t>
            </a:r>
          </a:p>
          <a:p>
            <a:pPr marL="45720" indent="0">
              <a:buNone/>
              <a:defRPr/>
            </a:pPr>
            <a:endParaRPr lang="cs-CZ" sz="1800" dirty="0">
              <a:solidFill>
                <a:schemeClr val="tx1"/>
              </a:solidFill>
              <a:latin typeface="+mj-lt"/>
            </a:endParaRPr>
          </a:p>
          <a:p>
            <a:pPr marL="0" indent="0">
              <a:buFontTx/>
              <a:buNone/>
              <a:defRPr/>
            </a:pPr>
            <a:endParaRPr lang="cs-CZ" sz="1800" dirty="0">
              <a:solidFill>
                <a:schemeClr val="tx1"/>
              </a:solidFill>
            </a:endParaRPr>
          </a:p>
          <a:p>
            <a:pPr>
              <a:defRPr/>
            </a:pPr>
            <a:endParaRPr lang="cs-CZ" sz="1900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pt-BR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699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POUŽITÉ ZDROJE INFORMACÍ</a:t>
            </a:r>
          </a:p>
        </p:txBody>
      </p:sp>
    </p:spTree>
    <p:extLst>
      <p:ext uri="{BB962C8B-B14F-4D97-AF65-F5344CB8AC3E}">
        <p14:creationId xmlns:p14="http://schemas.microsoft.com/office/powerpoint/2010/main" val="222827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1473</TotalTime>
  <Words>517</Words>
  <Application>Microsoft Office PowerPoint</Application>
  <PresentationFormat>Předvádění na obrazovce (4:3)</PresentationFormat>
  <Paragraphs>142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Mřížka</vt:lpstr>
      <vt:lpstr>Magmatická činnost</vt:lpstr>
      <vt:lpstr>Prezentace aplikace PowerPoint</vt:lpstr>
      <vt:lpstr>Vysvětlivky k pomocným symbolům:</vt:lpstr>
      <vt:lpstr>Magma = roztavená horninotvorná      hmota </vt:lpstr>
      <vt:lpstr>Prezentace aplikace PowerPoint</vt:lpstr>
      <vt:lpstr>magma</vt:lpstr>
      <vt:lpstr>Horké skvrny</vt:lpstr>
      <vt:lpstr>Prezentace aplikace PowerPoint</vt:lpstr>
      <vt:lpstr>Oahu, Havajské ostrovy</vt:lpstr>
      <vt:lpstr>Prezentace aplikace PowerPoint</vt:lpstr>
      <vt:lpstr>žíly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Rozdělení vyvřelých hornin</vt:lpstr>
      <vt:lpstr>Spoj, co k sobě patří</vt:lpstr>
      <vt:lpstr>řešení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75</cp:revision>
  <dcterms:created xsi:type="dcterms:W3CDTF">2011-11-20T16:46:53Z</dcterms:created>
  <dcterms:modified xsi:type="dcterms:W3CDTF">2012-06-04T18:10:43Z</dcterms:modified>
</cp:coreProperties>
</file>