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3BEF"/>
    <a:srgbClr val="2705F1"/>
    <a:srgbClr val="89EC6E"/>
    <a:srgbClr val="FFCC00"/>
    <a:srgbClr val="E18DE3"/>
    <a:srgbClr val="99FF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plit orient="vert"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A08F4-E29D-4B3C-8FFC-D3132017943D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plit orient="vert" dir="in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216024"/>
          </a:xfrm>
        </p:spPr>
        <p:txBody>
          <a:bodyPr>
            <a:normAutofit fontScale="90000"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DUM / VYDMUCHOV / POLIAČÍKOVÁ/ JAZYK A  JAZYKOVÁ KOMUNIKACE/ 049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780928"/>
            <a:ext cx="8712968" cy="258532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n w="1905">
                  <a:solidFill>
                    <a:srgbClr val="89EC6E"/>
                  </a:solidFill>
                </a:ln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MINULÉHO-PODMĚTY RŮZNÉHO RODU  </a:t>
            </a:r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   </a:t>
            </a:r>
          </a:p>
        </p:txBody>
      </p:sp>
      <p:pic>
        <p:nvPicPr>
          <p:cNvPr id="7" name="Obrázek 6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o="urn:schemas-microsoft-com:office:office" xmlns:v="urn:schemas-microsoft-com:vml" xmlns:w10="urn:schemas-microsoft-com:office:word" xmlns:w="http://schemas.openxmlformats.org/wordprocessingml/2006/main" xmlns="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967081" cy="1212111"/>
          </a:xfrm>
          <a:prstGeom prst="rect">
            <a:avLst/>
          </a:prstGeom>
          <a:noFill/>
          <a:ln>
            <a:noFill/>
          </a:ln>
          <a:effectLst/>
          <a:extLst/>
        </p:spPr>
      </p:pic>
      <p:sp>
        <p:nvSpPr>
          <p:cNvPr id="8" name="Obdélník 7"/>
          <p:cNvSpPr/>
          <p:nvPr/>
        </p:nvSpPr>
        <p:spPr>
          <a:xfrm>
            <a:off x="179512" y="1556792"/>
            <a:ext cx="8964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VY_32_INOVACE_049_PRAVOPIS PŘÍČESTÍ MINULÉHO-PODMĚTY RŮZNÉHO RODU_POLIAČÍKOVÁ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3" name="Picture 2" descr="C:\Users\Poliačíková\AppData\Local\Microsoft\Windows\Temporary Internet Files\Content.IE5\PTXVXWIS\MC90034331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5329543"/>
            <a:ext cx="2376264" cy="15284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136904" cy="4464496"/>
          </a:xfrm>
          <a:effectLst>
            <a:softEdge rad="317500"/>
          </a:effectLst>
        </p:spPr>
        <p:txBody>
          <a:bodyPr>
            <a:normAutofit/>
          </a:bodyPr>
          <a:lstStyle/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Je-li alespoň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 jeden z podmětů rodu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mužského životného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, má příčestí minulé koncovku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–li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</a:p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Comic Sans MS" pitchFamily="66" charset="0"/>
              </a:rPr>
              <a:t>Chlapci a dívky tančili.</a:t>
            </a:r>
          </a:p>
          <a:p>
            <a:pPr marL="274320" indent="-274320" algn="ctr">
              <a:buNone/>
              <a:defRPr/>
            </a:pP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Není-li žádný z podmětů rodu </a:t>
            </a: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mužského životného,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 má příčestí minulé koncovku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–</a:t>
            </a:r>
            <a:r>
              <a:rPr lang="cs-CZ" sz="2400" b="1" dirty="0" err="1" smtClean="0">
                <a:solidFill>
                  <a:srgbClr val="FF0000"/>
                </a:solidFill>
                <a:latin typeface="Comic Sans MS" pitchFamily="66" charset="0"/>
              </a:rPr>
              <a:t>ly</a:t>
            </a:r>
            <a:r>
              <a:rPr lang="cs-CZ" sz="2400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</a:p>
          <a:p>
            <a:pPr marL="274320" indent="-274320" algn="ctr">
              <a:buNone/>
              <a:defRPr/>
            </a:pPr>
            <a:r>
              <a:rPr lang="cs-CZ" sz="2400" b="1" dirty="0" smtClean="0">
                <a:solidFill>
                  <a:srgbClr val="FFFF00"/>
                </a:solidFill>
                <a:latin typeface="Comic Sans MS" pitchFamily="66" charset="0"/>
              </a:rPr>
              <a:t>Na lavici ležely sešity, knihy a pera.</a:t>
            </a:r>
          </a:p>
          <a:p>
            <a:pPr marL="274320" indent="-274320" algn="ctr">
              <a:buNone/>
              <a:defRPr/>
            </a:pPr>
            <a:endParaRPr lang="cs-CZ" sz="24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274320" indent="-274320" algn="ctr">
              <a:buNone/>
              <a:defRPr/>
            </a:pPr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395536" y="366482"/>
            <a:ext cx="8229600" cy="1323439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Pravopis příčestí minulého – podměty různého rodu</a:t>
            </a:r>
            <a:endParaRPr lang="cs-CZ" sz="4000" b="1" dirty="0">
              <a:ln w="1905">
                <a:solidFill>
                  <a:srgbClr val="FFFF00"/>
                </a:solidFill>
              </a:ln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2" name="Picture 4" descr="C:\Users\Poliačíková\AppData\Local\Microsoft\Windows\Temporary Internet Files\Content.IE5\QBU6HEDZ\MC9003826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3717032"/>
            <a:ext cx="1594463" cy="2736304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</p:pic>
      <p:pic>
        <p:nvPicPr>
          <p:cNvPr id="2054" name="Picture 6" descr="C:\Users\Poliačíková\AppData\Local\Microsoft\Windows\Temporary Internet Files\Content.IE5\QBU6HEDZ\MC9004118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4581128"/>
            <a:ext cx="1333215" cy="2020022"/>
          </a:xfrm>
          <a:prstGeom prst="rect">
            <a:avLst/>
          </a:prstGeom>
          <a:noFill/>
        </p:spPr>
      </p:pic>
      <p:pic>
        <p:nvPicPr>
          <p:cNvPr id="2055" name="Picture 7" descr="C:\Users\Poliačíková\AppData\Local\Microsoft\Windows\Temporary Internet Files\Content.IE5\QBU6HEDZ\MC9001993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869160"/>
            <a:ext cx="2232248" cy="1458374"/>
          </a:xfrm>
          <a:prstGeom prst="rect">
            <a:avLst/>
          </a:prstGeom>
          <a:noFill/>
        </p:spPr>
      </p:pic>
      <p:pic>
        <p:nvPicPr>
          <p:cNvPr id="2056" name="Picture 8" descr="C:\Users\Poliačíková\AppData\Local\Microsoft\Windows\Temporary Internet Files\Content.IE5\4QQB1IX9\MC9004123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509120"/>
            <a:ext cx="2421802" cy="16235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712968" cy="1368152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  <a:buFontTx/>
              <a:buNone/>
            </a:pPr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V blízkém lese houkal_ sýčkové a sovy. Číšníci a servírky se vzorně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staral_ o své hosty. Hosty lákal_ zmrzlinové poháry, zákusky a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nápoje. Nedaleko mýtiny povykoval_ sojky a kavky. Čápi a volavky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se brodil_ na okraji rybníka. Po hladině neslyšně plul_ kačeři,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kachny a labutě. Na staveništi rachotil_ buldozery, jeřáby a bagry.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332656"/>
            <a:ext cx="7992888" cy="1323439"/>
          </a:xfrm>
          <a:prstGeom prst="rect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Pravopis příčestí minulého – podměty různého rodu</a:t>
            </a:r>
            <a:endParaRPr lang="cs-CZ" sz="4000" dirty="0">
              <a:ln w="1905"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1844824"/>
            <a:ext cx="8820472" cy="6647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Odůvodni psaní koncovek příčestí minulého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4077072"/>
            <a:ext cx="88924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V blízkém lese houkal</a:t>
            </a:r>
            <a:r>
              <a:rPr lang="cs-CZ" sz="2000" b="1" dirty="0" smtClean="0">
                <a:latin typeface="Comic Sans MS" pitchFamily="66" charset="0"/>
              </a:rPr>
              <a:t>i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sýčkové a sovy. Číšníci a servírky se vzorně 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staral</a:t>
            </a:r>
            <a:r>
              <a:rPr lang="cs-CZ" sz="2000" b="1" dirty="0" smtClean="0">
                <a:latin typeface="Comic Sans MS" pitchFamily="66" charset="0"/>
              </a:rPr>
              <a:t>i 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o své hosty. Hosty lákal</a:t>
            </a:r>
            <a:r>
              <a:rPr lang="cs-CZ" sz="2000" b="1" dirty="0" smtClean="0">
                <a:latin typeface="Comic Sans MS" pitchFamily="66" charset="0"/>
              </a:rPr>
              <a:t>y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zmrzlinové poháry, zákusky a 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nápoje. Nedaleko mýtiny povykoval</a:t>
            </a:r>
            <a:r>
              <a:rPr lang="cs-CZ" sz="2000" b="1" dirty="0" smtClean="0">
                <a:latin typeface="Comic Sans MS" pitchFamily="66" charset="0"/>
              </a:rPr>
              <a:t>y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sojky a kavky. Čápi a volavky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se brodil</a:t>
            </a:r>
            <a:r>
              <a:rPr lang="cs-CZ" sz="2000" b="1" dirty="0" smtClean="0">
                <a:latin typeface="Comic Sans MS" pitchFamily="66" charset="0"/>
              </a:rPr>
              <a:t>i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na okraji rybníka. Po hladině neslyšně plul</a:t>
            </a:r>
            <a:r>
              <a:rPr lang="cs-CZ" sz="2000" b="1" dirty="0" smtClean="0">
                <a:latin typeface="Comic Sans MS" pitchFamily="66" charset="0"/>
              </a:rPr>
              <a:t>i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kačeři, 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kachny a labutě. Na staveništi rachotil</a:t>
            </a:r>
            <a:r>
              <a:rPr lang="cs-CZ" sz="2000" b="1" dirty="0" smtClean="0">
                <a:latin typeface="Comic Sans MS" pitchFamily="66" charset="0"/>
              </a:rPr>
              <a:t>y</a:t>
            </a:r>
            <a:r>
              <a:rPr lang="cs-CZ" sz="2000" b="1" dirty="0" smtClean="0">
                <a:solidFill>
                  <a:schemeClr val="bg1"/>
                </a:solidFill>
                <a:latin typeface="Comic Sans MS" pitchFamily="66" charset="0"/>
              </a:rPr>
              <a:t> buldozery, jeřáby a bagry.</a:t>
            </a:r>
          </a:p>
          <a:p>
            <a:endParaRPr lang="cs-CZ" sz="20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9512" y="4005064"/>
            <a:ext cx="8640960" cy="2564904"/>
          </a:xfrm>
          <a:prstGeom prst="rect">
            <a:avLst/>
          </a:prstGeom>
          <a:solidFill>
            <a:srgbClr val="FFFF00"/>
          </a:solidFill>
          <a:ln>
            <a:solidFill>
              <a:srgbClr val="FF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ln w="762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 – podměty různého rodu</a:t>
            </a:r>
            <a:br>
              <a:rPr lang="cs-CZ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60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60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6000" dirty="0">
              <a:ln w="1905"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844825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99792" y="558924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456937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Spoj několikanásobné podměty s vhodným přísudkem a utvoř věty. Zdůvodni pravopis.</a:t>
            </a:r>
          </a:p>
          <a:p>
            <a:pPr>
              <a:buNone/>
            </a:pPr>
            <a:endParaRPr lang="cs-CZ" sz="24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buchty a koláče                      přistával_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kabáty a sukně                       ležel_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letadla a helikoptéry                   visel_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motýli a sojky                          lákal_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knihy a pera                          poletoval_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bg1"/>
                </a:solidFill>
                <a:latin typeface="Comic Sans MS" pitchFamily="66" charset="0"/>
              </a:rPr>
              <a:t>rybníky a přehrady                     chutnal_                   </a:t>
            </a:r>
          </a:p>
          <a:p>
            <a:pPr>
              <a:buNone/>
            </a:pPr>
            <a:endParaRPr lang="cs-CZ" sz="24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2483768" y="3212976"/>
            <a:ext cx="3168352" cy="2016224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411760" y="3573016"/>
            <a:ext cx="3312368" cy="43204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059832" y="3140968"/>
            <a:ext cx="2520280" cy="864096"/>
          </a:xfrm>
          <a:prstGeom prst="straightConnector1">
            <a:avLst/>
          </a:prstGeom>
          <a:ln w="571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267744" y="4437112"/>
            <a:ext cx="2952328" cy="432048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2195736" y="3501008"/>
            <a:ext cx="3312368" cy="1368152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843808" y="4509120"/>
            <a:ext cx="2952328" cy="86409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Poliačíková\AppData\Local\Microsoft\Windows\Temporary Internet Files\Content.IE5\4QQB1IX9\MC9004119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132856"/>
            <a:ext cx="1880702" cy="1472234"/>
          </a:xfrm>
          <a:prstGeom prst="rect">
            <a:avLst/>
          </a:prstGeom>
          <a:noFill/>
        </p:spPr>
      </p:pic>
      <p:pic>
        <p:nvPicPr>
          <p:cNvPr id="3075" name="Picture 3" descr="C:\Users\Poliačíková\AppData\Local\Microsoft\Windows\Temporary Internet Files\Content.IE5\PTXVXWIS\MC9002342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941168"/>
            <a:ext cx="1979712" cy="16740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1115616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611560" y="260648"/>
            <a:ext cx="7992888" cy="707886"/>
          </a:xfrm>
          <a:prstGeom prst="rect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Pravopis příčestí minulého</a:t>
            </a:r>
            <a:endParaRPr lang="cs-CZ" sz="4000" dirty="0">
              <a:ln w="1905">
                <a:solidFill>
                  <a:srgbClr val="FFFF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179512" y="1124745"/>
            <a:ext cx="8784976" cy="29523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>
                <a:ln>
                  <a:solidFill>
                    <a:schemeClr val="tx1"/>
                  </a:solidFill>
                </a:ln>
              </a:rPr>
              <a:t>      Lékaři léčili – léčily - léčila. Předpovědi nevyšli – nevyšly- nevyšla. Jablka shnili – shnily –shnila. Chlapci utíkali – utíkaly - utíkala . Lesy  šuměli – šuměly - šuměla . Rohlíky  ztvrdli – ztvrdly - ztvrdla. Hvězdy  svítili – svítily - svítila. Kuřátka spali – spaly - spala . Kamarádi utekli – utekly - utekla. Košťata zametali – zametaly - zametala. Květy zvadli – zvadly- zvadla. Květiny  rozkvetli – rozkvetly - rozkvetla. Šelmy zabíjeli – zabíjely - zabíjela. Talíře spadli – spadly - spadla.</a:t>
            </a:r>
          </a:p>
          <a:p>
            <a:pPr algn="ctr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77073"/>
            <a:ext cx="511256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Lékaři léčili. Předpovědi nevyšly. Jablka  shnila. 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Chlapci utíkali.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Lesy šuměly. Rohlíky  ztvrdly. Hvězdy svítily.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 Kuřátka spala.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Kamarádi utekli. Košťata zametala.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Květy zvadly.Květiny rozkvetly.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Šelmy zabíjeli. Talíře spadly.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4077072"/>
            <a:ext cx="5112568" cy="2780928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oliačíková\AppData\Local\Microsoft\Windows\Temporary Internet Files\Content.IE5\QBU6HEDZ\MC90043637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933056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20891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</a:t>
            </a:r>
            <a:r>
              <a:rPr lang="cs-CZ" sz="5400" b="1" dirty="0" smtClean="0">
                <a:ln w="1905">
                  <a:solidFill>
                    <a:srgbClr val="FFFF00"/>
                  </a:solidFill>
                </a:ln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POUŽITÉ ZDROJE</a:t>
            </a:r>
            <a:endParaRPr lang="cs-CZ" sz="5400" b="1" dirty="0">
              <a:ln w="1905">
                <a:solidFill>
                  <a:srgbClr val="FFFF00"/>
                </a:solidFill>
              </a:ln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Profousová, I., Stoupová, A. Český jazyk pro 8.ročník zvláštní školy. Praha : SEPTIMA, 1996. </a:t>
            </a:r>
          </a:p>
          <a:p>
            <a:pPr>
              <a:buNone/>
            </a:pPr>
            <a:r>
              <a:rPr lang="cs-CZ" sz="1400" dirty="0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ISBN 80-85801-76-0</a:t>
            </a:r>
          </a:p>
          <a:p>
            <a:pPr>
              <a:buNone/>
            </a:pPr>
            <a:r>
              <a:rPr lang="cs-CZ" sz="1400" b="1" dirty="0" smtClean="0"/>
              <a:t> </a:t>
            </a:r>
            <a:endParaRPr lang="cs-CZ" sz="1400" dirty="0" smtClean="0"/>
          </a:p>
          <a:p>
            <a:pPr lvl="0">
              <a:buNone/>
            </a:pPr>
            <a:r>
              <a:rPr lang="cs-CZ" sz="1400" dirty="0" smtClean="0">
                <a:solidFill>
                  <a:srgbClr val="2705F1"/>
                </a:solidFill>
              </a:rPr>
              <a:t>[online]. </a:t>
            </a:r>
            <a:r>
              <a:rPr lang="cs-CZ" sz="1400" smtClean="0">
                <a:solidFill>
                  <a:srgbClr val="2705F1"/>
                </a:solidFill>
              </a:rPr>
              <a:t>[</a:t>
            </a:r>
            <a:r>
              <a:rPr lang="cs-CZ" sz="1400" smtClean="0">
                <a:solidFill>
                  <a:srgbClr val="2705F1"/>
                </a:solidFill>
              </a:rPr>
              <a:t>19</a:t>
            </a:r>
            <a:r>
              <a:rPr lang="cs-CZ" sz="1400" smtClean="0">
                <a:solidFill>
                  <a:srgbClr val="2705F1"/>
                </a:solidFill>
              </a:rPr>
              <a:t>-05-2012</a:t>
            </a:r>
            <a:r>
              <a:rPr lang="cs-CZ" sz="1400" dirty="0" smtClean="0">
                <a:solidFill>
                  <a:srgbClr val="2705F1"/>
                </a:solidFill>
              </a:rPr>
              <a:t>]. Dostupné z URL: &lt;</a:t>
            </a:r>
            <a:r>
              <a:rPr lang="cs-CZ" sz="1400" u="sng" dirty="0" smtClean="0">
                <a:hlinkClick r:id="rId2"/>
              </a:rPr>
              <a:t>http://office.</a:t>
            </a:r>
            <a:r>
              <a:rPr lang="cs-CZ" sz="1400" u="sng" dirty="0" err="1" smtClean="0">
                <a:hlinkClick r:id="rId2"/>
              </a:rPr>
              <a:t>microsoft.com</a:t>
            </a:r>
            <a:r>
              <a:rPr lang="cs-CZ" sz="1400" dirty="0" smtClean="0">
                <a:solidFill>
                  <a:srgbClr val="2705F1"/>
                </a:solidFill>
              </a:rPr>
              <a:t>&gt; </a:t>
            </a:r>
          </a:p>
          <a:p>
            <a:pPr lvl="0"/>
            <a:endParaRPr lang="cs-CZ" sz="1400" dirty="0" smtClean="0"/>
          </a:p>
          <a:p>
            <a:pPr lvl="0"/>
            <a:endParaRPr lang="cs-CZ" sz="11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1916832"/>
            <a:ext cx="8640960" cy="29700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pPr lvl="0"/>
            <a:endParaRPr lang="cs-CZ" sz="1100" dirty="0" smtClean="0"/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</p:txBody>
      </p:sp>
      <p:pic>
        <p:nvPicPr>
          <p:cNvPr id="5122" name="Picture 2" descr="C:\Users\Poliačíková\AppData\Local\Microsoft\Windows\Temporary Internet Files\Content.IE5\PTXVXWIS\MC9004379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140968"/>
            <a:ext cx="3683359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824</TotalTime>
  <Words>421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DUM / VYDMUCHOV / POLIAČÍKOVÁ/ JAZYK A  JAZYKOVÁ KOMUNIKACE/ 049 </vt:lpstr>
      <vt:lpstr>Pravopis příčestí minulého – podměty různého rodu</vt:lpstr>
      <vt:lpstr>Snímek 3</vt:lpstr>
      <vt:lpstr>   Pravopis příčestí minulého – podměty různého rodu  </vt:lpstr>
      <vt:lpstr>  </vt:lpstr>
      <vt:lpstr>Snímek 6</vt:lpstr>
    </vt:vector>
  </TitlesOfParts>
  <Company>Domácnost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DUM / VYDMUCHOV / POLIAČÍKOVÁ/ JAZYK A  JAZYKOVÁ KOMUNIKACE/ 009 </dc:title>
  <dc:creator>Jana</dc:creator>
  <cp:lastModifiedBy>Jana</cp:lastModifiedBy>
  <cp:revision>85</cp:revision>
  <dcterms:created xsi:type="dcterms:W3CDTF">2012-01-12T20:13:38Z</dcterms:created>
  <dcterms:modified xsi:type="dcterms:W3CDTF">2012-05-20T19:35:54Z</dcterms:modified>
</cp:coreProperties>
</file>