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98884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Skupenské přeměny 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– práce s tabulkami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25761" y="4324454"/>
            <a:ext cx="58924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VY_32_INOVACE_34_Skupenské přeměny - práce s </a:t>
            </a:r>
            <a:r>
              <a:rPr lang="cs-CZ" dirty="0" smtClean="0"/>
              <a:t>tabulkami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25924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/>
              <a:t>Jak </a:t>
            </a:r>
            <a:r>
              <a:rPr lang="cs-CZ" sz="2800" b="1" dirty="0" smtClean="0"/>
              <a:t>se nazývají tři skupenství vody?</a:t>
            </a:r>
          </a:p>
          <a:p>
            <a:pPr marL="514350" indent="-514350"/>
            <a:endParaRPr lang="cs-CZ" sz="2800" dirty="0" smtClean="0"/>
          </a:p>
          <a:p>
            <a:pPr marL="514350" indent="-514350"/>
            <a:r>
              <a:rPr lang="cs-CZ" sz="2800" b="1" dirty="0" smtClean="0"/>
              <a:t>Popiš následující změny skupenství:</a:t>
            </a:r>
          </a:p>
          <a:p>
            <a:pPr marL="514350" indent="-514350"/>
            <a:r>
              <a:rPr lang="cs-CZ" sz="2800" dirty="0" smtClean="0"/>
              <a:t>	- vločka sněhu po dopadu na teplou dlaň</a:t>
            </a:r>
          </a:p>
          <a:p>
            <a:pPr marL="514350" indent="-514350"/>
            <a:r>
              <a:rPr lang="cs-CZ" sz="2800" dirty="0" smtClean="0"/>
              <a:t>	- kapka vody vstříknutá na rozpálenou žehličku</a:t>
            </a:r>
          </a:p>
          <a:p>
            <a:pPr marL="514350" indent="-514350"/>
            <a:r>
              <a:rPr lang="cs-CZ" sz="2800" dirty="0" smtClean="0"/>
              <a:t>	- ledová kostka vhozená do limonády</a:t>
            </a:r>
          </a:p>
          <a:p>
            <a:pPr marL="514350" indent="-514350"/>
            <a:r>
              <a:rPr lang="cs-CZ" sz="2800" dirty="0" smtClean="0"/>
              <a:t>	- orosení sklenice, do které nalijeme velmi dobře </a:t>
            </a:r>
            <a:endParaRPr lang="cs-CZ" sz="2800" dirty="0" smtClean="0"/>
          </a:p>
          <a:p>
            <a:pPr marL="514350" indent="-514350"/>
            <a:r>
              <a:rPr lang="cs-CZ" sz="2800" dirty="0"/>
              <a:t> </a:t>
            </a:r>
            <a:r>
              <a:rPr lang="cs-CZ" sz="2800" dirty="0" smtClean="0"/>
              <a:t>        </a:t>
            </a:r>
            <a:r>
              <a:rPr lang="cs-CZ" sz="2800" dirty="0" smtClean="0"/>
              <a:t>vychlazenou minerálku</a:t>
            </a:r>
            <a:endParaRPr lang="cs-CZ" sz="2800" dirty="0" smtClean="0"/>
          </a:p>
          <a:p>
            <a:pPr marL="514350" indent="-514350"/>
            <a:endParaRPr lang="cs-CZ" sz="2800" dirty="0" smtClean="0"/>
          </a:p>
          <a:p>
            <a:pPr marL="514350" indent="-514350">
              <a:spcAft>
                <a:spcPts val="1200"/>
              </a:spcAft>
            </a:pPr>
            <a:r>
              <a:rPr lang="cs-CZ" sz="2800" dirty="0" smtClean="0"/>
              <a:t>Vyjmenuj příklady látek za normálních podmínek </a:t>
            </a:r>
            <a:r>
              <a:rPr lang="cs-CZ" sz="2800" dirty="0" smtClean="0"/>
              <a:t>skupenství</a:t>
            </a:r>
            <a:r>
              <a:rPr lang="cs-CZ" sz="2800" b="1" dirty="0" smtClean="0"/>
              <a:t>:</a:t>
            </a:r>
            <a:endParaRPr lang="cs-CZ" sz="2800" b="1" dirty="0" smtClean="0"/>
          </a:p>
          <a:p>
            <a:pPr marL="514350" indent="-514350">
              <a:spcAft>
                <a:spcPts val="1200"/>
              </a:spcAft>
            </a:pPr>
            <a:r>
              <a:rPr lang="cs-CZ" sz="2800" dirty="0" smtClean="0"/>
              <a:t>	- pevném</a:t>
            </a:r>
          </a:p>
          <a:p>
            <a:pPr marL="514350" indent="-514350">
              <a:spcAft>
                <a:spcPts val="1200"/>
              </a:spcAft>
            </a:pPr>
            <a:r>
              <a:rPr lang="cs-CZ" sz="2800" dirty="0" smtClean="0"/>
              <a:t>	- kapalném</a:t>
            </a:r>
          </a:p>
          <a:p>
            <a:pPr marL="514350" indent="-514350">
              <a:spcAft>
                <a:spcPts val="1200"/>
              </a:spcAft>
            </a:pPr>
            <a:r>
              <a:rPr lang="cs-CZ" sz="2800" dirty="0" smtClean="0"/>
              <a:t>	- plynném</a:t>
            </a:r>
          </a:p>
          <a:p>
            <a:pPr marL="514350" indent="-514350"/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412966" y="965949"/>
            <a:ext cx="3731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led, voda, </a:t>
            </a:r>
            <a:r>
              <a:rPr lang="cs-CZ" sz="2800" b="1" dirty="0" smtClean="0">
                <a:solidFill>
                  <a:srgbClr val="FF0000"/>
                </a:solidFill>
              </a:rPr>
              <a:t>vodní pára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37103" y="1743199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tání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36296" y="2223594"/>
            <a:ext cx="1907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vypařování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4361" y="2659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tání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349596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kapalnění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8703" y="4926621"/>
            <a:ext cx="3891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dřevo, sklo, hliník,...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8703" y="5435941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voda, benzín, líh,...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4453" y="6093296"/>
            <a:ext cx="4801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vzduch, kyslík, oxid uhličitý...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Opakování – skupenské změny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5649" y="2019267"/>
            <a:ext cx="91440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800" b="1" dirty="0" smtClean="0"/>
              <a:t>Který z následujících prvků je za normálního atmosférického tlaku při pokojové teplotě v kapalném skupenství</a:t>
            </a:r>
            <a:r>
              <a:rPr lang="cs-CZ" sz="2800" b="1" dirty="0" smtClean="0"/>
              <a:t>?</a:t>
            </a:r>
            <a:endParaRPr lang="cs-CZ" sz="2800" b="1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	</a:t>
            </a:r>
            <a:r>
              <a:rPr lang="cs-CZ" sz="2800" dirty="0" smtClean="0"/>
              <a:t>- olovo</a:t>
            </a:r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	- </a:t>
            </a:r>
            <a:r>
              <a:rPr lang="cs-CZ" sz="2800" dirty="0" smtClean="0"/>
              <a:t>rtuť</a:t>
            </a:r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	- </a:t>
            </a:r>
            <a:r>
              <a:rPr lang="cs-CZ" sz="2800" dirty="0" smtClean="0"/>
              <a:t>cín</a:t>
            </a:r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	- dusík</a:t>
            </a:r>
          </a:p>
          <a:p>
            <a:endParaRPr lang="cs-CZ" sz="2800" dirty="0" smtClean="0"/>
          </a:p>
          <a:p>
            <a:r>
              <a:rPr lang="cs-CZ" sz="2800" b="1" dirty="0" smtClean="0"/>
              <a:t>Jaký je normální tlak v Pascalech? Vyjádři v </a:t>
            </a:r>
            <a:r>
              <a:rPr lang="cs-CZ" sz="2800" b="1" dirty="0" err="1" smtClean="0"/>
              <a:t>kPa</a:t>
            </a:r>
            <a:r>
              <a:rPr lang="cs-CZ" sz="2800" b="1" dirty="0" smtClean="0"/>
              <a:t>, hPa a </a:t>
            </a:r>
            <a:r>
              <a:rPr lang="cs-CZ" sz="2800" b="1" dirty="0" err="1" smtClean="0"/>
              <a:t>MPa</a:t>
            </a:r>
            <a:r>
              <a:rPr lang="cs-CZ" sz="2800" b="1" dirty="0" smtClean="0"/>
              <a:t>.</a:t>
            </a:r>
            <a:endParaRPr lang="cs-CZ" sz="2800" b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273927" y="304979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pevné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2808" y="357301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kapalná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73927" y="4173703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pevný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4745665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plynný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993" y="6328823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 = 101 000 </a:t>
            </a:r>
            <a:r>
              <a:rPr lang="cs-CZ" sz="2800" b="1" dirty="0" err="1" smtClean="0">
                <a:solidFill>
                  <a:srgbClr val="FF0000"/>
                </a:solidFill>
              </a:rPr>
              <a:t>Pa</a:t>
            </a:r>
            <a:r>
              <a:rPr lang="cs-CZ" sz="2800" b="1" dirty="0" smtClean="0">
                <a:solidFill>
                  <a:srgbClr val="FF0000"/>
                </a:solidFill>
              </a:rPr>
              <a:t> = 101 </a:t>
            </a:r>
            <a:r>
              <a:rPr lang="cs-CZ" sz="2800" b="1" dirty="0" err="1" smtClean="0">
                <a:solidFill>
                  <a:srgbClr val="FF0000"/>
                </a:solidFill>
              </a:rPr>
              <a:t>kPa</a:t>
            </a:r>
            <a:r>
              <a:rPr lang="cs-CZ" sz="2800" b="1" dirty="0" smtClean="0">
                <a:solidFill>
                  <a:srgbClr val="FF0000"/>
                </a:solidFill>
              </a:rPr>
              <a:t> = 1 010 </a:t>
            </a:r>
            <a:r>
              <a:rPr lang="cs-CZ" sz="2800" b="1" dirty="0" err="1" smtClean="0">
                <a:solidFill>
                  <a:srgbClr val="FF0000"/>
                </a:solidFill>
              </a:rPr>
              <a:t>hPa</a:t>
            </a:r>
            <a:r>
              <a:rPr lang="cs-CZ" sz="2800" b="1" dirty="0" smtClean="0">
                <a:solidFill>
                  <a:srgbClr val="FF0000"/>
                </a:solidFill>
              </a:rPr>
              <a:t> = 0,101 </a:t>
            </a:r>
            <a:r>
              <a:rPr lang="cs-CZ" sz="2800" b="1" dirty="0" err="1" smtClean="0">
                <a:solidFill>
                  <a:srgbClr val="FF0000"/>
                </a:solidFill>
              </a:rPr>
              <a:t>Mpa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23192" y="-16317"/>
            <a:ext cx="91671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Vyjmenuj dvě fyzikální veličiny, na kterých především závisí, v jakém skupenství se látka </a:t>
            </a:r>
            <a:r>
              <a:rPr lang="cs-CZ" sz="2800" b="1" dirty="0" smtClean="0"/>
              <a:t>nachází: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105273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teplota, tlak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7531" y="-24028"/>
            <a:ext cx="9144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Najdi v tabulkách teplotu, při které se začne tavit železo. Zjisti, kolik tepla musí přijmout 1 kg železa, aby změnil skupenství na kapalné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1 540 °</a:t>
            </a:r>
            <a:r>
              <a:rPr lang="cs-CZ" sz="2800" b="1" dirty="0" smtClean="0">
                <a:solidFill>
                  <a:srgbClr val="FF0000"/>
                </a:solidFill>
              </a:rPr>
              <a:t>C … teplota tání železa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l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289 </a:t>
            </a:r>
            <a:r>
              <a:rPr lang="cs-CZ" sz="2800" b="1" dirty="0" err="1" smtClean="0">
                <a:solidFill>
                  <a:srgbClr val="FF0000"/>
                </a:solidFill>
              </a:rPr>
              <a:t>kJ</a:t>
            </a:r>
            <a:r>
              <a:rPr lang="cs-CZ" sz="2800" b="1" dirty="0" smtClean="0">
                <a:solidFill>
                  <a:srgbClr val="FF0000"/>
                </a:solidFill>
              </a:rPr>
              <a:t>/kg = 289 000 </a:t>
            </a:r>
            <a:r>
              <a:rPr lang="cs-CZ" sz="2800" b="1" dirty="0" smtClean="0">
                <a:solidFill>
                  <a:srgbClr val="FF0000"/>
                </a:solidFill>
              </a:rPr>
              <a:t>J/kg 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… aby 1 kg železa změnil pevné skupenství na kapalné,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musí přijmout teplo 289 000 J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56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500" y="587270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Pomocí tabulek urči, zda je možno roztavit kousek zinku v alobalové misce.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Podle </a:t>
            </a:r>
            <a:r>
              <a:rPr lang="cs-CZ" sz="2800" b="1" dirty="0" smtClean="0"/>
              <a:t>údajů v tabulkách seřaď následující kovy </a:t>
            </a:r>
            <a:r>
              <a:rPr lang="cs-CZ" sz="2800" b="1" dirty="0" smtClean="0"/>
              <a:t>dle </a:t>
            </a:r>
            <a:r>
              <a:rPr lang="cs-CZ" sz="2800" b="1" dirty="0" smtClean="0"/>
              <a:t>vzrůstající teploty tání při normálním tlaku:</a:t>
            </a:r>
          </a:p>
          <a:p>
            <a:r>
              <a:rPr lang="cs-CZ" sz="2800" dirty="0" smtClean="0"/>
              <a:t>	- hliník, měď, platina, stříbro, </a:t>
            </a:r>
            <a:r>
              <a:rPr lang="cs-CZ" sz="2800" dirty="0" smtClean="0"/>
              <a:t>zlato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42849"/>
            <a:ext cx="288032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zinek: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420 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1542848"/>
            <a:ext cx="288032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hliník: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660 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53" y="2204864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Zinek je možno roztavit v alobalové misce, neboť má nižší teplotu tání než hliník.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509120"/>
            <a:ext cx="3800748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Hliník: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660 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2. Stříbro: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962°C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3. Zlato: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1 060°C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4. Měď: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1 085 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5. Platina: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1 770 °C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Práce s tabulkami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138387"/>
            <a:ext cx="9144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Z jakých kovů z následujícího seznamu musí být vyrobená nádoba na roztavení mědi? Ve které lze tavit železo?</a:t>
            </a:r>
          </a:p>
          <a:p>
            <a:r>
              <a:rPr lang="cs-CZ" sz="2800" b="1" dirty="0"/>
              <a:t>	</a:t>
            </a:r>
            <a:r>
              <a:rPr lang="cs-CZ" sz="2800" dirty="0"/>
              <a:t>- hliník, stříbro, wolfram, cín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220072" y="3523382"/>
            <a:ext cx="3499257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Hliník: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660 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Stříbro: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962 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Wolfram: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3 390 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Cín: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232°C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4159864" y="4050769"/>
            <a:ext cx="1008112" cy="360040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5473005"/>
            <a:ext cx="4067944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Železo: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1540 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Nádoba by musela být zhotovena </a:t>
            </a:r>
            <a:r>
              <a:rPr lang="cs-CZ" sz="2800" b="1" smtClean="0">
                <a:solidFill>
                  <a:srgbClr val="FF0000"/>
                </a:solidFill>
              </a:rPr>
              <a:t>z wolframu.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749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Proč dovedli lidé tepelně zpracovávat bronz (</a:t>
            </a:r>
            <a:r>
              <a:rPr lang="cs-CZ" sz="2800" b="1" dirty="0" err="1"/>
              <a:t>t</a:t>
            </a:r>
            <a:r>
              <a:rPr lang="cs-CZ" sz="2800" b="1" baseline="-25000" dirty="0" err="1"/>
              <a:t>t</a:t>
            </a:r>
            <a:r>
              <a:rPr lang="cs-CZ" sz="2800" b="1" dirty="0"/>
              <a:t> = 800 °C) dříve než </a:t>
            </a:r>
            <a:r>
              <a:rPr lang="cs-CZ" sz="2800" b="1" dirty="0" smtClean="0"/>
              <a:t>železo?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33618" y="1290070"/>
            <a:ext cx="716479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bronz má nižší teplotu tání než železo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543161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železo: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1540°C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540334"/>
            <a:ext cx="4067944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Měď: 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= </a:t>
            </a:r>
            <a:r>
              <a:rPr lang="cs-CZ" sz="2800" b="1" dirty="0" smtClean="0">
                <a:solidFill>
                  <a:srgbClr val="FF0000"/>
                </a:solidFill>
              </a:rPr>
              <a:t>1085 </a:t>
            </a:r>
            <a:r>
              <a:rPr lang="cs-CZ" sz="2800" b="1" dirty="0" smtClean="0">
                <a:solidFill>
                  <a:srgbClr val="FF0000"/>
                </a:solidFill>
              </a:rPr>
              <a:t>°C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Nádoba by </a:t>
            </a:r>
            <a:r>
              <a:rPr lang="cs-CZ" sz="2800" b="1" dirty="0" smtClean="0">
                <a:solidFill>
                  <a:srgbClr val="FF0000"/>
                </a:solidFill>
              </a:rPr>
              <a:t>musela být </a:t>
            </a:r>
            <a:r>
              <a:rPr lang="cs-CZ" sz="2800" b="1" dirty="0" smtClean="0">
                <a:solidFill>
                  <a:srgbClr val="FF0000"/>
                </a:solidFill>
              </a:rPr>
              <a:t>zhotovena z wolframu.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18409406">
            <a:off x="3868379" y="4872146"/>
            <a:ext cx="1591082" cy="411370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43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7" grpId="0" animBg="1"/>
      <p:bldP spid="8" grpId="0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632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pPr>
              <a:lnSpc>
                <a:spcPct val="114000"/>
              </a:lnSpc>
            </a:pPr>
            <a:r>
              <a:rPr lang="cs-CZ" smtClean="0"/>
              <a:t>Doc</a:t>
            </a:r>
            <a:r>
              <a:rPr lang="cs-CZ" dirty="0" smtClean="0"/>
              <a:t>. RNDr. KOLÁŘOVÁ,CSc., Růžena; </a:t>
            </a:r>
            <a:r>
              <a:rPr lang="cs-CZ" dirty="0" err="1" smtClean="0"/>
              <a:t>Paed</a:t>
            </a:r>
            <a:r>
              <a:rPr lang="cs-CZ" dirty="0" smtClean="0"/>
              <a:t>. Dr.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463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35</cp:revision>
  <dcterms:modified xsi:type="dcterms:W3CDTF">2012-06-04T16:26:42Z</dcterms:modified>
</cp:coreProperties>
</file>