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53" r:id="rId1"/>
  </p:sldMasterIdLst>
  <p:sldIdLst>
    <p:sldId id="261" r:id="rId2"/>
    <p:sldId id="263" r:id="rId3"/>
    <p:sldId id="284" r:id="rId4"/>
    <p:sldId id="267" r:id="rId5"/>
    <p:sldId id="266" r:id="rId6"/>
    <p:sldId id="265" r:id="rId7"/>
    <p:sldId id="264" r:id="rId8"/>
    <p:sldId id="273" r:id="rId9"/>
    <p:sldId id="257" r:id="rId10"/>
    <p:sldId id="278" r:id="rId11"/>
    <p:sldId id="258" r:id="rId12"/>
    <p:sldId id="268" r:id="rId13"/>
    <p:sldId id="269" r:id="rId14"/>
    <p:sldId id="275" r:id="rId15"/>
    <p:sldId id="270" r:id="rId16"/>
    <p:sldId id="271" r:id="rId17"/>
    <p:sldId id="272" r:id="rId18"/>
    <p:sldId id="276" r:id="rId19"/>
    <p:sldId id="277" r:id="rId20"/>
    <p:sldId id="281" r:id="rId21"/>
    <p:sldId id="282" r:id="rId22"/>
    <p:sldId id="274" r:id="rId23"/>
    <p:sldId id="283" r:id="rId24"/>
    <p:sldId id="285" r:id="rId25"/>
    <p:sldId id="280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>
              <a:latin typeface="Times New Roman" pitchFamily="18" charset="0"/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>
              <a:latin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>
              <a:latin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>
              <a:latin typeface="Times New Roman" pitchFamily="18" charset="0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 dirty="0">
              <a:latin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 dirty="0">
              <a:latin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>
              <a:latin typeface="Times New Roman" pitchFamily="18" charset="0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>
              <a:latin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>
                <a:latin typeface="Agency FB" pitchFamily="34" charset="0"/>
              </a:defRPr>
            </a:lvl1pPr>
            <a:extLst/>
          </a:lstStyle>
          <a:p>
            <a:pPr marL="0" algn="l" rtl="0" eaLnBrk="1" latinLnBrk="0" hangingPunct="1"/>
            <a:r>
              <a:rPr kumimoji="0" lang="cs-CZ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>
              <a:latin typeface="Times New Roman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  <a:latin typeface="Times New Roman" pitchFamily="18" charset="0"/>
              </a:defRPr>
            </a:lvl1pPr>
            <a:extLst/>
          </a:lstStyle>
          <a:p>
            <a:endParaRPr lang="cs-CZ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  <a:latin typeface="Times New Roman" pitchFamily="18" charset="0"/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4.6.2012</a:t>
            </a:fld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  <a:latin typeface="Times New Roman" pitchFamily="18" charset="0"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dirty="0" smtClean="0"/>
              <a:t>Kliknutím lze upravit styl.</a:t>
            </a:r>
            <a:endParaRPr kumimoji="0" lang="en-US" dirty="0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dirty="0" smtClean="0"/>
              <a:t>Kliknutím lze upravit styly předlohy textu.</a:t>
            </a:r>
          </a:p>
          <a:p>
            <a:pPr lvl="1" eaLnBrk="1" latinLnBrk="0" hangingPunct="1"/>
            <a:r>
              <a:rPr kumimoji="0" lang="cs-CZ" dirty="0" smtClean="0"/>
              <a:t>Druhá úroveň</a:t>
            </a:r>
          </a:p>
          <a:p>
            <a:pPr lvl="2" eaLnBrk="1" latinLnBrk="0" hangingPunct="1"/>
            <a:r>
              <a:rPr kumimoji="0" lang="cs-CZ" dirty="0" smtClean="0"/>
              <a:t>Třetí úroveň</a:t>
            </a:r>
          </a:p>
          <a:p>
            <a:pPr lvl="3" eaLnBrk="1" latinLnBrk="0" hangingPunct="1"/>
            <a:r>
              <a:rPr kumimoji="0" lang="cs-CZ" dirty="0" smtClean="0"/>
              <a:t>Čtvrtá úroveň</a:t>
            </a:r>
          </a:p>
          <a:p>
            <a:pPr lvl="4" eaLnBrk="1" latinLnBrk="0" hangingPunct="1"/>
            <a:r>
              <a:rPr kumimoji="0" lang="cs-CZ" dirty="0" smtClean="0"/>
              <a:t>Pátá úroveň</a:t>
            </a:r>
            <a:endParaRPr kumimoji="0"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454" r:id="rId1"/>
    <p:sldLayoutId id="2147484455" r:id="rId2"/>
    <p:sldLayoutId id="2147484456" r:id="rId3"/>
    <p:sldLayoutId id="2147484457" r:id="rId4"/>
    <p:sldLayoutId id="2147484458" r:id="rId5"/>
    <p:sldLayoutId id="2147484459" r:id="rId6"/>
    <p:sldLayoutId id="2147484460" r:id="rId7"/>
    <p:sldLayoutId id="2147484461" r:id="rId8"/>
    <p:sldLayoutId id="2147484462" r:id="rId9"/>
    <p:sldLayoutId id="2147484463" r:id="rId10"/>
    <p:sldLayoutId id="2147484464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Times New Roman" pitchFamily="18" charset="0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Times New Roman" pitchFamily="18" charset="0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Times New Roman" pitchFamily="18" charset="0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Times New Roman" pitchFamily="18" charset="0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Times New Roman" pitchFamily="18" charset="0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Times New Roman" pitchFamily="18" charset="0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yncline_and_anticline_norw.jpg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arrandov_Rocks1.JPG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SynclineCalico.JPG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upload.wikimedia.org/wikipedia/commons/e/e8/Continental-continental_convergence_Fig21contcont_i18.gif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Himalayas_landsat_7.png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en.wikipedia.org/wiki/File:K2_8611.jpg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Iran_topo-fr.jpg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://en.wikipedia.org/wiki/File:Folded_Rock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://commons.wikimedia.org/wiki/File:Fault_types.png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Faille_des_Causses_depuis_Bedarieux.dsc02071.cropped.jpg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Fault-Horst-Graben.svg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Baikal-S1999276045323.png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Browncanyonquilotoa.jpg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Teton_fault_block.jpg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Adams_The_Tetons_and_the_Snake_River.jpg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Ocean-birth.svg" TargetMode="Externa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TEKTONICKÉ JEVY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pro výuku přírodopisu </a:t>
            </a:r>
          </a:p>
          <a:p>
            <a:r>
              <a:rPr lang="cs-CZ" dirty="0" smtClean="0"/>
              <a:t>v 9. ročníku</a:t>
            </a:r>
          </a:p>
          <a:p>
            <a:r>
              <a:rPr lang="cs-CZ" dirty="0" smtClean="0"/>
              <a:t>5. 1. 2012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847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67544" y="1700808"/>
            <a:ext cx="8496944" cy="504056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2000" dirty="0" smtClean="0">
              <a:solidFill>
                <a:schemeClr val="tx1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1"/>
                </a:solidFill>
              </a:rPr>
              <a:t>Název školy:</a:t>
            </a:r>
            <a:r>
              <a:rPr lang="cs-CZ" sz="2000" dirty="0" smtClean="0">
                <a:solidFill>
                  <a:schemeClr val="tx1"/>
                </a:solidFill>
              </a:rPr>
              <a:t>	</a:t>
            </a:r>
            <a:r>
              <a:rPr lang="cs-CZ" sz="1600" dirty="0" smtClean="0">
                <a:solidFill>
                  <a:schemeClr val="tx1"/>
                </a:solidFill>
              </a:rPr>
              <a:t>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1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1"/>
                </a:solidFill>
              </a:rPr>
              <a:t>Autor:</a:t>
            </a:r>
            <a:r>
              <a:rPr lang="cs-CZ" sz="2000" dirty="0" smtClean="0">
                <a:solidFill>
                  <a:schemeClr val="tx1"/>
                </a:solidFill>
              </a:rPr>
              <a:t>	</a:t>
            </a:r>
            <a:r>
              <a:rPr lang="cs-CZ" sz="1600" dirty="0" smtClean="0">
                <a:solidFill>
                  <a:schemeClr val="tx1"/>
                </a:solidFill>
              </a:rPr>
              <a:t>Ing. Eva </a:t>
            </a:r>
            <a:r>
              <a:rPr lang="cs-CZ" sz="1600" dirty="0" err="1" smtClean="0">
                <a:solidFill>
                  <a:schemeClr val="tx1"/>
                </a:solidFill>
              </a:rPr>
              <a:t>Khorelová</a:t>
            </a:r>
            <a:endParaRPr lang="cs-CZ" sz="1600" dirty="0" smtClean="0">
              <a:solidFill>
                <a:schemeClr val="tx1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1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1"/>
                </a:solidFill>
              </a:rPr>
              <a:t>Název:</a:t>
            </a:r>
            <a:r>
              <a:rPr lang="cs-CZ" sz="2000" dirty="0" smtClean="0">
                <a:solidFill>
                  <a:schemeClr val="tx1"/>
                </a:solidFill>
              </a:rPr>
              <a:t>	</a:t>
            </a:r>
            <a:r>
              <a:rPr lang="cs-CZ" sz="1600" dirty="0" smtClean="0">
                <a:solidFill>
                  <a:schemeClr val="tx1"/>
                </a:solidFill>
              </a:rPr>
              <a:t>VY_32_INOVACE_10_Př9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1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1"/>
                </a:solidFill>
              </a:rPr>
              <a:t>Číslo projektu:</a:t>
            </a:r>
            <a:r>
              <a:rPr lang="cs-CZ" sz="2000" dirty="0" smtClean="0">
                <a:solidFill>
                  <a:schemeClr val="tx1"/>
                </a:solidFill>
              </a:rPr>
              <a:t>	</a:t>
            </a:r>
            <a:r>
              <a:rPr lang="cs-CZ" sz="1600" dirty="0" smtClean="0">
                <a:solidFill>
                  <a:schemeClr val="tx1"/>
                </a:solidFill>
              </a:rPr>
              <a:t>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1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1"/>
                </a:solidFill>
              </a:rPr>
              <a:t>Téma:	</a:t>
            </a:r>
            <a:r>
              <a:rPr lang="cs-CZ" sz="1700" dirty="0" smtClean="0">
                <a:solidFill>
                  <a:schemeClr val="tx1"/>
                </a:solidFill>
              </a:rPr>
              <a:t>Přírodopis 9. ročník, </a:t>
            </a:r>
            <a:r>
              <a:rPr lang="cs-CZ" sz="1600" dirty="0" smtClean="0">
                <a:solidFill>
                  <a:schemeClr val="tx1"/>
                </a:solidFill>
              </a:rPr>
              <a:t>Tektonické jevy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1"/>
                </a:solidFill>
              </a:rPr>
              <a:t>Anotace:	</a:t>
            </a:r>
            <a:r>
              <a:rPr lang="cs-CZ" sz="1600" dirty="0" smtClean="0">
                <a:solidFill>
                  <a:schemeClr val="tx1"/>
                </a:solidFill>
              </a:rPr>
              <a:t>Prezentace, sloužící k výuce a snazšímu pochopení tématu </a:t>
            </a:r>
          </a:p>
          <a:p>
            <a:pPr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600" dirty="0"/>
              <a:t> </a:t>
            </a:r>
            <a:r>
              <a:rPr lang="cs-CZ" sz="1600" dirty="0" smtClean="0"/>
              <a:t>                                           </a:t>
            </a:r>
            <a:r>
              <a:rPr lang="cs-CZ" sz="1600" dirty="0" smtClean="0">
                <a:solidFill>
                  <a:schemeClr val="tx1"/>
                </a:solidFill>
              </a:rPr>
              <a:t> </a:t>
            </a:r>
            <a:r>
              <a:rPr lang="cs-CZ" sz="1600" dirty="0" smtClean="0"/>
              <a:t>tektonických jevů a k </a:t>
            </a:r>
            <a:r>
              <a:rPr lang="cs-CZ" sz="1600" dirty="0" smtClean="0">
                <a:solidFill>
                  <a:schemeClr val="tx1"/>
                </a:solidFill>
              </a:rPr>
              <a:t>zápisu do sešitů, součástí je  opakování </a:t>
            </a:r>
          </a:p>
          <a:p>
            <a:pPr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600" dirty="0"/>
              <a:t>	</a:t>
            </a:r>
            <a:r>
              <a:rPr lang="cs-CZ" sz="1600" dirty="0" smtClean="0"/>
              <a:t>	</a:t>
            </a:r>
            <a:r>
              <a:rPr lang="cs-CZ" sz="1600" dirty="0" smtClean="0">
                <a:solidFill>
                  <a:schemeClr val="tx1"/>
                </a:solidFill>
              </a:rPr>
              <a:t>k němuž je vhodné použít atlas </a:t>
            </a:r>
            <a:r>
              <a:rPr lang="cs-CZ" sz="1600" dirty="0" smtClean="0">
                <a:solidFill>
                  <a:schemeClr val="tx1"/>
                </a:solidFill>
              </a:rPr>
              <a:t>světa.</a:t>
            </a:r>
            <a:endParaRPr lang="cs-CZ" sz="1600" dirty="0" smtClean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600" dirty="0">
                <a:solidFill>
                  <a:schemeClr val="tx2"/>
                </a:solidFill>
              </a:rPr>
              <a:t>Datum dokončení: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800" dirty="0" smtClean="0">
                <a:solidFill>
                  <a:schemeClr val="tx2"/>
                </a:solidFill>
              </a:rPr>
              <a:t>5.  1. 2012</a:t>
            </a:r>
            <a:endParaRPr lang="cs-CZ" sz="1800" dirty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600" dirty="0" smtClean="0">
                <a:solidFill>
                  <a:schemeClr val="bg1"/>
                </a:solidFill>
              </a:rPr>
              <a:t>                                         </a:t>
            </a:r>
            <a:r>
              <a:rPr lang="cs-CZ" sz="1600" dirty="0" smtClean="0">
                <a:solidFill>
                  <a:schemeClr val="tx2"/>
                </a:solidFill>
              </a:rPr>
              <a:t>                                        </a:t>
            </a:r>
            <a:endParaRPr lang="cs-CZ" sz="2000" dirty="0" smtClean="0">
              <a:solidFill>
                <a:schemeClr val="tx2"/>
              </a:solidFill>
            </a:endParaRPr>
          </a:p>
        </p:txBody>
      </p:sp>
      <p:pic>
        <p:nvPicPr>
          <p:cNvPr id="3075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1520" y="260350"/>
            <a:ext cx="8712968" cy="1143000"/>
          </a:xfrm>
        </p:spPr>
      </p:pic>
    </p:spTree>
    <p:extLst>
      <p:ext uri="{BB962C8B-B14F-4D97-AF65-F5344CB8AC3E}">
        <p14:creationId xmlns:p14="http://schemas.microsoft.com/office/powerpoint/2010/main" val="3845059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817563"/>
            <a:ext cx="8229600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sz="4000" dirty="0" smtClean="0"/>
              <a:t>Vysvětlivky k pomocným symbolům:</a:t>
            </a:r>
            <a:endParaRPr lang="cs-CZ" sz="4000" dirty="0"/>
          </a:p>
        </p:txBody>
      </p:sp>
      <p:pic>
        <p:nvPicPr>
          <p:cNvPr id="5123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42988" y="4797425"/>
            <a:ext cx="903287" cy="9017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975" y="2492896"/>
            <a:ext cx="1451769" cy="1451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132138" y="2875266"/>
            <a:ext cx="4176712" cy="3698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latin typeface="Times New Roman" pitchFamily="18" charset="0"/>
              </a:rPr>
              <a:t>Určeno k zápisu do sešitů.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132138" y="4868863"/>
            <a:ext cx="4392612" cy="3698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latin typeface="Times New Roman" pitchFamily="18" charset="0"/>
              </a:rPr>
              <a:t>Určeno k přemýšlení, řešení problému.</a:t>
            </a:r>
          </a:p>
        </p:txBody>
      </p:sp>
    </p:spTree>
    <p:extLst>
      <p:ext uri="{BB962C8B-B14F-4D97-AF65-F5344CB8AC3E}">
        <p14:creationId xmlns:p14="http://schemas.microsoft.com/office/powerpoint/2010/main" val="3758914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FFC000"/>
                </a:solidFill>
              </a:rPr>
              <a:t>TEKTONICKÉ JEVY 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Pohybem tektonických desek jsou stlačovány horniny na jejich rozhraní.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Nejčastěji dochází k </a:t>
            </a:r>
            <a:r>
              <a:rPr lang="cs-CZ" dirty="0" smtClean="0">
                <a:solidFill>
                  <a:srgbClr val="FFC000"/>
                </a:solidFill>
              </a:rPr>
              <a:t>plastické</a:t>
            </a:r>
            <a:r>
              <a:rPr lang="cs-CZ" dirty="0" smtClean="0"/>
              <a:t> či </a:t>
            </a:r>
            <a:r>
              <a:rPr lang="cs-CZ" dirty="0" smtClean="0">
                <a:solidFill>
                  <a:srgbClr val="FFC000"/>
                </a:solidFill>
              </a:rPr>
              <a:t>zlomové</a:t>
            </a:r>
            <a:r>
              <a:rPr lang="cs-CZ" dirty="0" smtClean="0"/>
              <a:t> deformaci.</a:t>
            </a:r>
          </a:p>
          <a:p>
            <a:endParaRPr lang="cs-CZ" dirty="0" smtClean="0"/>
          </a:p>
          <a:p>
            <a:r>
              <a:rPr lang="cs-CZ" dirty="0" smtClean="0"/>
              <a:t>Nejlépe jsou patrné na sedimentárních horninách uložených ve vodorovných vrstvách.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548680"/>
            <a:ext cx="1450975" cy="1450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80149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FFC000"/>
                </a:solidFill>
              </a:rPr>
              <a:t>1) VRÁSNĚNÍ  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solidFill>
                  <a:srgbClr val="FFC000"/>
                </a:solidFill>
              </a:rPr>
              <a:t>p</a:t>
            </a:r>
            <a:r>
              <a:rPr lang="cs-CZ" dirty="0" smtClean="0">
                <a:solidFill>
                  <a:srgbClr val="FFC000"/>
                </a:solidFill>
              </a:rPr>
              <a:t>lastická trvalá deformace</a:t>
            </a:r>
            <a:r>
              <a:rPr lang="cs-CZ" dirty="0" smtClean="0"/>
              <a:t> hornin, které se prohřívají</a:t>
            </a:r>
          </a:p>
          <a:p>
            <a:endParaRPr lang="cs-CZ" dirty="0" smtClean="0"/>
          </a:p>
          <a:p>
            <a:r>
              <a:rPr lang="cs-CZ" dirty="0" smtClean="0"/>
              <a:t>doprovázeno tavením hornin a výstupem  magmatu</a:t>
            </a:r>
          </a:p>
          <a:p>
            <a:endParaRPr lang="cs-CZ" dirty="0" smtClean="0"/>
          </a:p>
          <a:p>
            <a:r>
              <a:rPr lang="cs-CZ" dirty="0" smtClean="0"/>
              <a:t>dochází k porušení původně horizontálně uložených vrstev</a:t>
            </a:r>
          </a:p>
          <a:p>
            <a:endParaRPr lang="cs-CZ" dirty="0"/>
          </a:p>
          <a:p>
            <a:r>
              <a:rPr lang="cs-CZ" dirty="0"/>
              <a:t>v</a:t>
            </a:r>
            <a:r>
              <a:rPr lang="cs-CZ" dirty="0" smtClean="0"/>
              <a:t>znik pásemných pohoří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32656"/>
            <a:ext cx="1450975" cy="1450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18242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077486"/>
            <a:ext cx="7620000" cy="51185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62000" y="123379"/>
            <a:ext cx="81304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</a:rPr>
              <a:t>Části  vrásy – antiklinála (sedlo) </a:t>
            </a:r>
          </a:p>
          <a:p>
            <a:r>
              <a:rPr lang="cs-CZ" sz="2800" b="1" dirty="0">
                <a:solidFill>
                  <a:srgbClr val="FFC000"/>
                </a:solidFill>
                <a:latin typeface="Times New Roman" pitchFamily="18" charset="0"/>
              </a:rPr>
              <a:t> </a:t>
            </a:r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</a:rPr>
              <a:t>                    -  synklinála (koryto)</a:t>
            </a:r>
            <a:endParaRPr lang="cs-CZ" sz="2800" b="1" dirty="0">
              <a:solidFill>
                <a:srgbClr val="FFC000"/>
              </a:solidFill>
              <a:latin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62000" y="6196013"/>
            <a:ext cx="769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Times New Roman" pitchFamily="18" charset="0"/>
              </a:rPr>
              <a:t>User </a:t>
            </a:r>
            <a:r>
              <a:rPr lang="cs-CZ" sz="1200" dirty="0" err="1" smtClean="0">
                <a:latin typeface="Times New Roman" pitchFamily="18" charset="0"/>
              </a:rPr>
              <a:t>Tsie</a:t>
            </a:r>
            <a:r>
              <a:rPr lang="cs-CZ" sz="1200" dirty="0" smtClean="0">
                <a:latin typeface="Times New Roman" pitchFamily="18" charset="0"/>
              </a:rPr>
              <a:t>,[</a:t>
            </a:r>
            <a:r>
              <a:rPr lang="cs-CZ" sz="1200" dirty="0">
                <a:latin typeface="Times New Roman" pitchFamily="18" charset="0"/>
              </a:rPr>
              <a:t>cit.2012-01-03], dostupné </a:t>
            </a:r>
            <a:r>
              <a:rPr lang="cs-CZ" sz="1200" dirty="0" smtClean="0">
                <a:latin typeface="Times New Roman" pitchFamily="18" charset="0"/>
              </a:rPr>
              <a:t> pod licencí </a:t>
            </a:r>
            <a:r>
              <a:rPr lang="cs-CZ" sz="1200" dirty="0" err="1" smtClean="0">
                <a:latin typeface="Times New Roman" pitchFamily="18" charset="0"/>
              </a:rPr>
              <a:t>Creative</a:t>
            </a:r>
            <a:r>
              <a:rPr lang="cs-CZ" sz="1200" dirty="0" smtClean="0">
                <a:latin typeface="Times New Roman" pitchFamily="18" charset="0"/>
              </a:rPr>
              <a:t> </a:t>
            </a:r>
            <a:r>
              <a:rPr lang="cs-CZ" sz="1200" dirty="0" err="1" smtClean="0">
                <a:latin typeface="Times New Roman" pitchFamily="18" charset="0"/>
              </a:rPr>
              <a:t>Commons</a:t>
            </a:r>
            <a:r>
              <a:rPr lang="cs-CZ" sz="1200" dirty="0" smtClean="0">
                <a:latin typeface="Times New Roman" pitchFamily="18" charset="0"/>
              </a:rPr>
              <a:t> na </a:t>
            </a:r>
            <a:r>
              <a:rPr lang="cs-CZ" sz="1200" dirty="0">
                <a:latin typeface="Times New Roman" pitchFamily="18" charset="0"/>
              </a:rPr>
              <a:t>www:</a:t>
            </a:r>
          </a:p>
          <a:p>
            <a:r>
              <a:rPr lang="cs-CZ" sz="1200" dirty="0">
                <a:latin typeface="Times New Roman" pitchFamily="18" charset="0"/>
                <a:hlinkClick r:id="rId3"/>
              </a:rPr>
              <a:t>http://cs.wikipedia.org/wiki/Soubor:Syncline_and_anticline_norw.jpg</a:t>
            </a:r>
            <a:endParaRPr lang="cs-CZ" sz="1200" dirty="0">
              <a:latin typeface="Times New Roman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0300" y="332656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995046" y="1312111"/>
            <a:ext cx="1872208" cy="646331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Schematicky nakresli.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9067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890718"/>
            <a:ext cx="7626424" cy="53957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00240" y="6286500"/>
            <a:ext cx="7770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err="1" smtClean="0">
                <a:latin typeface="Times New Roman" pitchFamily="18" charset="0"/>
              </a:rPr>
              <a:t>Lovecz</a:t>
            </a:r>
            <a:r>
              <a:rPr lang="cs-CZ" sz="1200" dirty="0" smtClean="0">
                <a:latin typeface="Times New Roman" pitchFamily="18" charset="0"/>
              </a:rPr>
              <a:t>,[cit.2012-01-03], dostupné na www:</a:t>
            </a:r>
          </a:p>
          <a:p>
            <a:r>
              <a:rPr lang="cs-CZ" sz="1200" dirty="0" smtClean="0">
                <a:latin typeface="Times New Roman" pitchFamily="18" charset="0"/>
                <a:hlinkClick r:id="rId3"/>
              </a:rPr>
              <a:t>http://cs.wikipedia.org/wiki/Soubor:Barrandov_Rocks1.JPG</a:t>
            </a:r>
            <a:endParaRPr lang="cs-CZ" sz="1200" dirty="0">
              <a:latin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41699" y="187556"/>
            <a:ext cx="74168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</a:rPr>
              <a:t>Barrandova skála v Praze</a:t>
            </a:r>
            <a:endParaRPr lang="cs-CZ" sz="4000" b="1" dirty="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4918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8546" y="188640"/>
            <a:ext cx="5807950" cy="6048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548680"/>
            <a:ext cx="259228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</a:rPr>
              <a:t>Obří synklinála, Kalifornie USA</a:t>
            </a:r>
            <a:endParaRPr lang="cs-CZ" sz="3200" b="1" dirty="0">
              <a:latin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6237312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200" dirty="0" smtClean="0">
                <a:latin typeface="Times New Roman" pitchFamily="18" charset="0"/>
              </a:rPr>
              <a:t>Wilson44691,[</a:t>
            </a:r>
            <a:r>
              <a:rPr lang="cs-CZ" sz="1200" dirty="0">
                <a:latin typeface="Times New Roman" pitchFamily="18" charset="0"/>
              </a:rPr>
              <a:t>cit.2012-01-03], dostupné na www:</a:t>
            </a:r>
          </a:p>
          <a:p>
            <a:r>
              <a:rPr lang="cs-CZ" sz="1200" dirty="0">
                <a:latin typeface="Times New Roman" pitchFamily="18" charset="0"/>
                <a:hlinkClick r:id="rId3"/>
              </a:rPr>
              <a:t>http://en.wikipedia.org/wiki/File:SynclineCalico.JPG</a:t>
            </a:r>
            <a:endParaRPr lang="cs-CZ" sz="1200" dirty="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1334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30213" y="6165850"/>
            <a:ext cx="8713787" cy="546100"/>
          </a:xfrm>
        </p:spPr>
        <p:txBody>
          <a:bodyPr>
            <a:normAutofit/>
          </a:bodyPr>
          <a:lstStyle/>
          <a:p>
            <a:pPr algn="l"/>
            <a:r>
              <a:rPr lang="cs-CZ" sz="1200" dirty="0" err="1" smtClean="0">
                <a:solidFill>
                  <a:schemeClr val="tx1"/>
                </a:solidFill>
              </a:rPr>
              <a:t>Eurico</a:t>
            </a:r>
            <a:r>
              <a:rPr lang="cs-CZ" sz="1200" dirty="0" smtClean="0">
                <a:solidFill>
                  <a:schemeClr val="tx1"/>
                </a:solidFill>
              </a:rPr>
              <a:t> </a:t>
            </a:r>
            <a:r>
              <a:rPr lang="cs-CZ" sz="1200" dirty="0" err="1" smtClean="0">
                <a:solidFill>
                  <a:schemeClr val="tx1"/>
                </a:solidFill>
              </a:rPr>
              <a:t>Zimbres</a:t>
            </a:r>
            <a:r>
              <a:rPr lang="cs-CZ" sz="1200" dirty="0" smtClean="0">
                <a:solidFill>
                  <a:schemeClr val="tx1"/>
                </a:solidFill>
              </a:rPr>
              <a:t>, </a:t>
            </a:r>
            <a:r>
              <a:rPr lang="cs-CZ" sz="1200" dirty="0" smtClean="0"/>
              <a:t>[</a:t>
            </a:r>
            <a:r>
              <a:rPr lang="cs-CZ" sz="1200" dirty="0"/>
              <a:t>cit.2011-11-21], dostupné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</a:t>
            </a:r>
            <a:r>
              <a:rPr lang="cs-CZ" sz="1200" dirty="0"/>
              <a:t>www:</a:t>
            </a:r>
            <a:br>
              <a:rPr lang="cs-CZ" sz="1200" dirty="0"/>
            </a:br>
            <a:r>
              <a:rPr lang="cs-CZ" sz="1200" dirty="0" smtClean="0">
                <a:hlinkClick r:id="rId2"/>
              </a:rPr>
              <a:t>http://upload.wikimedia.org/wikipedia/commons/e/e8/Continental-continental_convergence_Fig21contcont_i18.gif</a:t>
            </a:r>
            <a:endParaRPr lang="cs-CZ" sz="12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4294967295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343979" y="1717651"/>
            <a:ext cx="8528050" cy="453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899592" y="332656"/>
            <a:ext cx="741682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</a:rPr>
              <a:t>Nejčastěji se horniny vrásní při střetu dvou litosférických desek.</a:t>
            </a:r>
          </a:p>
          <a:p>
            <a:r>
              <a:rPr lang="cs-CZ" sz="2800" b="1" dirty="0" smtClean="0">
                <a:latin typeface="Times New Roman" pitchFamily="18" charset="0"/>
              </a:rPr>
              <a:t>Vznikají tak pásemná pohoří.</a:t>
            </a:r>
            <a:endParaRPr lang="cs-CZ" sz="2800" b="1" dirty="0"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369" y="1002927"/>
            <a:ext cx="8490520" cy="52216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158230"/>
            <a:ext cx="8676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</a:rPr>
              <a:t>Himálaj a Tibetská náhorní plošina</a:t>
            </a:r>
            <a:endParaRPr lang="cs-CZ" sz="3600" b="1" dirty="0">
              <a:latin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6224597"/>
            <a:ext cx="61926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latin typeface="Times New Roman" pitchFamily="18" charset="0"/>
              </a:rPr>
              <a:t>NASA, </a:t>
            </a:r>
            <a:r>
              <a:rPr lang="cs-CZ" sz="1200" dirty="0">
                <a:latin typeface="Times New Roman" pitchFamily="18" charset="0"/>
              </a:rPr>
              <a:t>[</a:t>
            </a:r>
            <a:r>
              <a:rPr lang="cs-CZ" sz="1200" dirty="0" smtClean="0">
                <a:latin typeface="Times New Roman" pitchFamily="18" charset="0"/>
              </a:rPr>
              <a:t>cit.2012-01-04], </a:t>
            </a:r>
            <a:r>
              <a:rPr lang="cs-CZ" sz="1200" dirty="0">
                <a:latin typeface="Times New Roman" pitchFamily="18" charset="0"/>
              </a:rPr>
              <a:t>dostupné na  </a:t>
            </a:r>
            <a:r>
              <a:rPr lang="cs-CZ" sz="1200" dirty="0" smtClean="0">
                <a:latin typeface="Times New Roman" pitchFamily="18" charset="0"/>
              </a:rPr>
              <a:t>www</a:t>
            </a:r>
            <a:r>
              <a:rPr lang="cs-CZ" sz="1200" dirty="0">
                <a:latin typeface="Times New Roman" pitchFamily="18" charset="0"/>
              </a:rPr>
              <a:t>:</a:t>
            </a:r>
            <a:br>
              <a:rPr lang="cs-CZ" sz="1200" dirty="0">
                <a:latin typeface="Times New Roman" pitchFamily="18" charset="0"/>
              </a:rPr>
            </a:br>
            <a:r>
              <a:rPr lang="cs-CZ" sz="1200" dirty="0">
                <a:latin typeface="Times New Roman" pitchFamily="18" charset="0"/>
                <a:hlinkClick r:id="rId3"/>
              </a:rPr>
              <a:t>http://en.wikipedia.org/wiki/File:Himalayas_landsat_7.png</a:t>
            </a:r>
            <a:endParaRPr lang="cs-CZ" sz="1200" dirty="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1532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 idx="4294967295"/>
          </p:nvPr>
        </p:nvSpPr>
        <p:spPr>
          <a:xfrm>
            <a:off x="251520" y="6021288"/>
            <a:ext cx="5486400" cy="576064"/>
          </a:xfrm>
        </p:spPr>
        <p:txBody>
          <a:bodyPr>
            <a:normAutofit/>
          </a:bodyPr>
          <a:lstStyle/>
          <a:p>
            <a:pPr algn="l"/>
            <a:r>
              <a:rPr lang="cs-CZ" sz="1200" dirty="0" err="1" smtClean="0"/>
              <a:t>Kogo</a:t>
            </a:r>
            <a:r>
              <a:rPr lang="cs-CZ" sz="1200" b="0" dirty="0" smtClean="0"/>
              <a:t>, [cit.2012-01-05], dostupné pod licencí GNU na www</a:t>
            </a:r>
            <a:r>
              <a:rPr lang="cs-CZ" sz="1200" dirty="0" smtClean="0"/>
              <a:t>:</a:t>
            </a:r>
            <a:br>
              <a:rPr lang="cs-CZ" sz="1200" dirty="0" smtClean="0"/>
            </a:br>
            <a:r>
              <a:rPr lang="cs-CZ" sz="1200" dirty="0">
                <a:hlinkClick r:id="rId2"/>
              </a:rPr>
              <a:t>http://en.wikipedia.org/wiki/File:K2_8611.jpg</a:t>
            </a:r>
            <a:endParaRPr lang="cs-CZ" sz="1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83566" y="153506"/>
            <a:ext cx="77535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</a:rPr>
              <a:t>K2 v Himálaji, Pákistán</a:t>
            </a:r>
            <a:endParaRPr lang="cs-CZ" sz="3600" b="1" dirty="0">
              <a:latin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517" y="803762"/>
            <a:ext cx="8216751" cy="5289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601873"/>
            <a:ext cx="619125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6281738"/>
            <a:ext cx="86409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err="1" smtClean="0">
                <a:latin typeface="Times New Roman" pitchFamily="18" charset="0"/>
              </a:rPr>
              <a:t>Eric</a:t>
            </a:r>
            <a:r>
              <a:rPr lang="cs-CZ" sz="1200" dirty="0" smtClean="0">
                <a:latin typeface="Times New Roman" pitchFamily="18" charset="0"/>
              </a:rPr>
              <a:t> Gaba, </a:t>
            </a:r>
            <a:r>
              <a:rPr lang="cs-CZ" sz="1200" dirty="0">
                <a:latin typeface="Times New Roman" pitchFamily="18" charset="0"/>
              </a:rPr>
              <a:t>[</a:t>
            </a:r>
            <a:r>
              <a:rPr lang="cs-CZ" sz="1200" dirty="0" smtClean="0">
                <a:latin typeface="Times New Roman" pitchFamily="18" charset="0"/>
              </a:rPr>
              <a:t>cit.2012-01-03], </a:t>
            </a:r>
            <a:r>
              <a:rPr lang="cs-CZ" sz="1200" dirty="0">
                <a:latin typeface="Times New Roman" pitchFamily="18" charset="0"/>
              </a:rPr>
              <a:t>dostupné </a:t>
            </a:r>
            <a:r>
              <a:rPr lang="cs-CZ" sz="1200" dirty="0" smtClean="0">
                <a:latin typeface="Times New Roman" pitchFamily="18" charset="0"/>
              </a:rPr>
              <a:t>na  </a:t>
            </a:r>
            <a:r>
              <a:rPr lang="cs-CZ" sz="1200" dirty="0" err="1" smtClean="0">
                <a:latin typeface="Times New Roman" pitchFamily="18" charset="0"/>
              </a:rPr>
              <a:t>Wikimedia</a:t>
            </a:r>
            <a:r>
              <a:rPr lang="cs-CZ" sz="1200" dirty="0" smtClean="0">
                <a:latin typeface="Times New Roman" pitchFamily="18" charset="0"/>
              </a:rPr>
              <a:t> </a:t>
            </a:r>
            <a:r>
              <a:rPr lang="cs-CZ" sz="1200" dirty="0" err="1" smtClean="0">
                <a:latin typeface="Times New Roman" pitchFamily="18" charset="0"/>
              </a:rPr>
              <a:t>Commons</a:t>
            </a:r>
            <a:r>
              <a:rPr lang="cs-CZ" sz="1200" dirty="0" smtClean="0">
                <a:latin typeface="Times New Roman" pitchFamily="18" charset="0"/>
              </a:rPr>
              <a:t>, www</a:t>
            </a:r>
            <a:r>
              <a:rPr lang="cs-CZ" sz="1200" dirty="0">
                <a:latin typeface="Times New Roman" pitchFamily="18" charset="0"/>
              </a:rPr>
              <a:t>:</a:t>
            </a:r>
            <a:br>
              <a:rPr lang="cs-CZ" sz="1200" dirty="0">
                <a:latin typeface="Times New Roman" pitchFamily="18" charset="0"/>
              </a:rPr>
            </a:br>
            <a:r>
              <a:rPr lang="cs-CZ" sz="1200" dirty="0">
                <a:latin typeface="Times New Roman" pitchFamily="18" charset="0"/>
                <a:hlinkClick r:id="rId3"/>
              </a:rPr>
              <a:t>http://en.wikipedia.org/wiki/File:Iran_topo-fr.jpg</a:t>
            </a:r>
            <a:endParaRPr lang="cs-CZ" sz="1200" dirty="0">
              <a:latin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701988"/>
            <a:ext cx="19442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</a:rPr>
              <a:t>Pohoří Zagros</a:t>
            </a:r>
            <a:endParaRPr lang="cs-CZ" sz="3600" b="1" dirty="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1750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5776173"/>
            <a:ext cx="35283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err="1" smtClean="0">
                <a:latin typeface="Times New Roman" pitchFamily="18" charset="0"/>
              </a:rPr>
              <a:t>DVernon</a:t>
            </a:r>
            <a:r>
              <a:rPr lang="cs-CZ" sz="1200" dirty="0" smtClean="0">
                <a:latin typeface="Times New Roman" pitchFamily="18" charset="0"/>
              </a:rPr>
              <a:t>, </a:t>
            </a:r>
            <a:r>
              <a:rPr lang="cs-CZ" sz="1200" dirty="0">
                <a:latin typeface="Times New Roman" pitchFamily="18" charset="0"/>
              </a:rPr>
              <a:t>[</a:t>
            </a:r>
            <a:r>
              <a:rPr lang="cs-CZ" sz="1200" dirty="0" smtClean="0">
                <a:latin typeface="Times New Roman" pitchFamily="18" charset="0"/>
              </a:rPr>
              <a:t>cit.2012-01-03], </a:t>
            </a:r>
            <a:r>
              <a:rPr lang="cs-CZ" sz="1200" dirty="0">
                <a:latin typeface="Times New Roman" pitchFamily="18" charset="0"/>
              </a:rPr>
              <a:t>dostupné </a:t>
            </a:r>
            <a:r>
              <a:rPr lang="cs-CZ" sz="1200" dirty="0" smtClean="0">
                <a:latin typeface="Times New Roman" pitchFamily="18" charset="0"/>
              </a:rPr>
              <a:t>na </a:t>
            </a:r>
            <a:r>
              <a:rPr lang="cs-CZ" sz="1200" dirty="0" err="1" smtClean="0">
                <a:latin typeface="Times New Roman" pitchFamily="18" charset="0"/>
              </a:rPr>
              <a:t>Wikimedia</a:t>
            </a:r>
            <a:r>
              <a:rPr lang="cs-CZ" sz="1200" dirty="0" smtClean="0">
                <a:latin typeface="Times New Roman" pitchFamily="18" charset="0"/>
              </a:rPr>
              <a:t> </a:t>
            </a:r>
            <a:r>
              <a:rPr lang="cs-CZ" sz="1200" dirty="0" err="1" smtClean="0">
                <a:latin typeface="Times New Roman" pitchFamily="18" charset="0"/>
              </a:rPr>
              <a:t>Commons</a:t>
            </a:r>
            <a:r>
              <a:rPr lang="cs-CZ" sz="1200" dirty="0" smtClean="0">
                <a:latin typeface="Times New Roman" pitchFamily="18" charset="0"/>
              </a:rPr>
              <a:t>, </a:t>
            </a:r>
            <a:r>
              <a:rPr lang="cs-CZ" sz="1200" dirty="0">
                <a:latin typeface="Times New Roman" pitchFamily="18" charset="0"/>
              </a:rPr>
              <a:t>www:</a:t>
            </a:r>
            <a:br>
              <a:rPr lang="cs-CZ" sz="1200" dirty="0">
                <a:latin typeface="Times New Roman" pitchFamily="18" charset="0"/>
              </a:rPr>
            </a:br>
            <a:r>
              <a:rPr lang="cs-CZ" sz="1200" dirty="0">
                <a:latin typeface="Times New Roman" pitchFamily="18" charset="0"/>
                <a:hlinkClick r:id="rId2"/>
              </a:rPr>
              <a:t>http://en.wikipedia.org/wiki/File:Folded_Rock.jpg</a:t>
            </a:r>
            <a:endParaRPr lang="cs-CZ" sz="1200" dirty="0">
              <a:latin typeface="Times New Roman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60648"/>
            <a:ext cx="4990645" cy="63465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836712"/>
            <a:ext cx="36004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</a:rPr>
              <a:t>Vrásový přesmyk, Austrálie</a:t>
            </a:r>
            <a:endParaRPr lang="cs-CZ" sz="3600" b="1" dirty="0">
              <a:latin typeface="Times New Roman" pitchFamily="18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80928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4149080"/>
            <a:ext cx="1800200" cy="1200329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Zvládneš jednoduše zakreslit sled vrstev?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3417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b="1" cap="all" dirty="0" smtClean="0">
                <a:solidFill>
                  <a:srgbClr val="FFC000"/>
                </a:solidFill>
              </a:rPr>
              <a:t>2) Zlomové struktury </a:t>
            </a:r>
            <a:endParaRPr lang="cs-CZ" b="1" cap="all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křehké</a:t>
            </a:r>
            <a:r>
              <a:rPr lang="cs-CZ" dirty="0" smtClean="0"/>
              <a:t> deformace</a:t>
            </a:r>
          </a:p>
          <a:p>
            <a:endParaRPr lang="cs-CZ" dirty="0"/>
          </a:p>
          <a:p>
            <a:r>
              <a:rPr lang="cs-CZ" dirty="0" smtClean="0"/>
              <a:t>za nižších teplot křehké horniny praskají</a:t>
            </a:r>
          </a:p>
          <a:p>
            <a:endParaRPr lang="cs-CZ" dirty="0"/>
          </a:p>
          <a:p>
            <a:r>
              <a:rPr lang="cs-CZ" dirty="0"/>
              <a:t>b</a:t>
            </a:r>
            <a:r>
              <a:rPr lang="cs-CZ" dirty="0" smtClean="0"/>
              <a:t>loky hornin  se vůči sobě pohybují horizontálně i vertikálně</a:t>
            </a:r>
          </a:p>
          <a:p>
            <a:endParaRPr lang="cs-CZ" dirty="0"/>
          </a:p>
          <a:p>
            <a:r>
              <a:rPr lang="cs-CZ" dirty="0" smtClean="0"/>
              <a:t>tvoří méně rozsáhlá </a:t>
            </a:r>
            <a:r>
              <a:rPr lang="cs-CZ" dirty="0" smtClean="0">
                <a:solidFill>
                  <a:srgbClr val="FFC000"/>
                </a:solidFill>
              </a:rPr>
              <a:t>kerná pohoří, hrástě a příkopové propadliny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412776"/>
            <a:ext cx="1450975" cy="1450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3797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6255895"/>
            <a:ext cx="44644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latin typeface="Times New Roman" pitchFamily="18" charset="0"/>
              </a:rPr>
              <a:t>USGS, </a:t>
            </a:r>
            <a:r>
              <a:rPr lang="cs-CZ" sz="1200" dirty="0">
                <a:latin typeface="Times New Roman" pitchFamily="18" charset="0"/>
              </a:rPr>
              <a:t>[cit.2012-01-03], dostupné na </a:t>
            </a:r>
            <a:r>
              <a:rPr lang="cs-CZ" sz="1200" dirty="0" smtClean="0">
                <a:latin typeface="Times New Roman" pitchFamily="18" charset="0"/>
              </a:rPr>
              <a:t>www</a:t>
            </a:r>
            <a:r>
              <a:rPr lang="cs-CZ" sz="1200" dirty="0">
                <a:latin typeface="Times New Roman" pitchFamily="18" charset="0"/>
              </a:rPr>
              <a:t>:</a:t>
            </a:r>
            <a:br>
              <a:rPr lang="cs-CZ" sz="1200" dirty="0">
                <a:latin typeface="Times New Roman" pitchFamily="18" charset="0"/>
              </a:rPr>
            </a:br>
            <a:r>
              <a:rPr lang="cs-CZ" sz="1200" dirty="0">
                <a:latin typeface="Times New Roman" pitchFamily="18" charset="0"/>
                <a:hlinkClick r:id="rId2"/>
              </a:rPr>
              <a:t>http://commons.wikimedia.org/wiki/File:Fault_types.png</a:t>
            </a:r>
            <a:endParaRPr lang="cs-CZ" sz="1200" dirty="0">
              <a:latin typeface="Times New Roman" pitchFamily="18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16631"/>
            <a:ext cx="4320480" cy="66009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787251"/>
            <a:ext cx="3816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latin typeface="Times New Roman" pitchFamily="18" charset="0"/>
              </a:rPr>
              <a:t>h</a:t>
            </a:r>
            <a:r>
              <a:rPr lang="cs-CZ" sz="2800" b="1" dirty="0" smtClean="0">
                <a:latin typeface="Times New Roman" pitchFamily="18" charset="0"/>
              </a:rPr>
              <a:t>orizontální posun</a:t>
            </a:r>
            <a:endParaRPr lang="cs-CZ" sz="2800" b="1" dirty="0">
              <a:latin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2708920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</a:rPr>
              <a:t>pokles</a:t>
            </a:r>
            <a:endParaRPr lang="cs-CZ" b="1" dirty="0">
              <a:latin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4941168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latin typeface="Times New Roman" pitchFamily="18" charset="0"/>
              </a:rPr>
              <a:t>p</a:t>
            </a:r>
            <a:r>
              <a:rPr lang="cs-CZ" sz="2800" b="1" dirty="0" smtClean="0">
                <a:latin typeface="Times New Roman" pitchFamily="18" charset="0"/>
              </a:rPr>
              <a:t>řesmyk (zdvih)</a:t>
            </a:r>
            <a:endParaRPr lang="cs-CZ" sz="2800" b="1" dirty="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538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88640"/>
            <a:ext cx="4760590" cy="6172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6281738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err="1" smtClean="0">
                <a:latin typeface="Times New Roman" pitchFamily="18" charset="0"/>
              </a:rPr>
              <a:t>Xhienne</a:t>
            </a:r>
            <a:r>
              <a:rPr lang="cs-CZ" sz="1200" dirty="0" smtClean="0">
                <a:latin typeface="Times New Roman" pitchFamily="18" charset="0"/>
              </a:rPr>
              <a:t>, </a:t>
            </a:r>
            <a:r>
              <a:rPr lang="cs-CZ" sz="1200" dirty="0">
                <a:latin typeface="Times New Roman" pitchFamily="18" charset="0"/>
              </a:rPr>
              <a:t>[cit.2012-01-03], dostupné </a:t>
            </a:r>
            <a:r>
              <a:rPr lang="cs-CZ" sz="1200" dirty="0" smtClean="0">
                <a:latin typeface="Times New Roman" pitchFamily="18" charset="0"/>
              </a:rPr>
              <a:t>pod licencí GNU Free </a:t>
            </a:r>
            <a:r>
              <a:rPr lang="cs-CZ" sz="1200" dirty="0" err="1" smtClean="0">
                <a:latin typeface="Times New Roman" pitchFamily="18" charset="0"/>
              </a:rPr>
              <a:t>Documentation</a:t>
            </a:r>
            <a:r>
              <a:rPr lang="cs-CZ" sz="1200" dirty="0" smtClean="0">
                <a:latin typeface="Times New Roman" pitchFamily="18" charset="0"/>
              </a:rPr>
              <a:t> licence na </a:t>
            </a:r>
            <a:r>
              <a:rPr lang="cs-CZ" sz="1200" dirty="0">
                <a:latin typeface="Times New Roman" pitchFamily="18" charset="0"/>
              </a:rPr>
              <a:t>www:</a:t>
            </a:r>
            <a:br>
              <a:rPr lang="cs-CZ" sz="1200" dirty="0">
                <a:latin typeface="Times New Roman" pitchFamily="18" charset="0"/>
              </a:rPr>
            </a:br>
            <a:r>
              <a:rPr lang="cs-CZ" sz="1200" dirty="0">
                <a:latin typeface="Times New Roman" pitchFamily="18" charset="0"/>
                <a:hlinkClick r:id="rId3"/>
              </a:rPr>
              <a:t>http://en.wikipedia.org/wiki/File:Faille_des_Causses_depuis_Bedarieux.dsc02071.cropped.jpg</a:t>
            </a:r>
            <a:endParaRPr lang="cs-CZ" sz="1200" dirty="0">
              <a:latin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052736"/>
            <a:ext cx="27363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</a:rPr>
              <a:t>Přesmyk, Francie</a:t>
            </a:r>
            <a:endParaRPr lang="cs-CZ" sz="3600" b="1" dirty="0">
              <a:latin typeface="Times New Roman" pitchFamily="18" charset="0"/>
            </a:endParaRPr>
          </a:p>
        </p:txBody>
      </p:sp>
      <p:sp>
        <p:nvSpPr>
          <p:cNvPr id="4" name="Šipka nahoru 3"/>
          <p:cNvSpPr/>
          <p:nvPr/>
        </p:nvSpPr>
        <p:spPr>
          <a:xfrm>
            <a:off x="8244408" y="3198886"/>
            <a:ext cx="504056" cy="1584176"/>
          </a:xfrm>
          <a:prstGeom prst="up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</a:endParaRPr>
          </a:p>
        </p:txBody>
      </p:sp>
      <p:sp>
        <p:nvSpPr>
          <p:cNvPr id="5" name="Šipka dolů 4"/>
          <p:cNvSpPr/>
          <p:nvPr/>
        </p:nvSpPr>
        <p:spPr>
          <a:xfrm>
            <a:off x="4860032" y="2852936"/>
            <a:ext cx="576064" cy="1584176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4204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 descr="File:Fault-Horst-Graben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28800"/>
            <a:ext cx="7488832" cy="4194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9512" y="6180112"/>
            <a:ext cx="84249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latin typeface="Times New Roman" pitchFamily="18" charset="0"/>
              </a:rPr>
              <a:t>USGS, </a:t>
            </a:r>
            <a:r>
              <a:rPr lang="cs-CZ" sz="1200" dirty="0">
                <a:latin typeface="Times New Roman" pitchFamily="18" charset="0"/>
              </a:rPr>
              <a:t>[cit.2012-01-03], dostupné </a:t>
            </a:r>
            <a:r>
              <a:rPr lang="cs-CZ" sz="1200" dirty="0" smtClean="0">
                <a:latin typeface="Times New Roman" pitchFamily="18" charset="0"/>
              </a:rPr>
              <a:t>na </a:t>
            </a:r>
            <a:r>
              <a:rPr lang="cs-CZ" sz="1200" dirty="0">
                <a:latin typeface="Times New Roman" pitchFamily="18" charset="0"/>
              </a:rPr>
              <a:t>www:</a:t>
            </a:r>
            <a:br>
              <a:rPr lang="cs-CZ" sz="1200" dirty="0">
                <a:latin typeface="Times New Roman" pitchFamily="18" charset="0"/>
              </a:rPr>
            </a:br>
            <a:r>
              <a:rPr lang="cs-CZ" sz="1200" dirty="0">
                <a:latin typeface="Times New Roman" pitchFamily="18" charset="0"/>
                <a:hlinkClick r:id="rId3"/>
              </a:rPr>
              <a:t>http://en.wikipedia.org/wiki/File:Fault-Horst-Graben.svg</a:t>
            </a:r>
            <a:endParaRPr lang="cs-CZ" sz="1200" dirty="0">
              <a:latin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5" y="260648"/>
            <a:ext cx="73448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</a:rPr>
              <a:t>Vznik příkopové propadliny (</a:t>
            </a:r>
            <a:r>
              <a:rPr lang="cs-CZ" sz="3600" b="1" dirty="0" err="1" smtClean="0">
                <a:latin typeface="Times New Roman" pitchFamily="18" charset="0"/>
              </a:rPr>
              <a:t>prolomu</a:t>
            </a:r>
            <a:r>
              <a:rPr lang="cs-CZ" sz="3600" b="1" dirty="0" smtClean="0">
                <a:latin typeface="Times New Roman" pitchFamily="18" charset="0"/>
              </a:rPr>
              <a:t>) a hrástě</a:t>
            </a:r>
            <a:endParaRPr lang="cs-CZ" sz="3600" b="1" dirty="0">
              <a:latin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868144" y="1628800"/>
            <a:ext cx="3096344" cy="52322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</a:rPr>
              <a:t>p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</a:rPr>
              <a:t>říkop (prolom)</a:t>
            </a:r>
            <a:endParaRPr lang="cs-CZ" sz="2800" b="1" dirty="0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79912" y="1539083"/>
            <a:ext cx="1944216" cy="52322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chemeClr val="bg1"/>
                </a:solidFill>
                <a:latin typeface="Times New Roman" pitchFamily="18" charset="0"/>
              </a:rPr>
              <a:t>hrásť</a:t>
            </a:r>
            <a:endParaRPr lang="cs-CZ" b="1" dirty="0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51212" y="4868720"/>
            <a:ext cx="1944216" cy="95410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</a:rPr>
              <a:t>z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</a:rPr>
              <a:t>lomové linie</a:t>
            </a:r>
            <a:endParaRPr lang="cs-CZ" sz="2800" b="1" dirty="0">
              <a:solidFill>
                <a:schemeClr val="bg1"/>
              </a:solidFill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0145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797945"/>
            <a:ext cx="7620000" cy="536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6160520"/>
            <a:ext cx="784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Times New Roman" pitchFamily="18" charset="0"/>
              </a:rPr>
              <a:t>NASA, [cit. 2012-01-04], dostupné na www:</a:t>
            </a:r>
          </a:p>
          <a:p>
            <a:r>
              <a:rPr lang="cs-CZ" sz="1200" dirty="0">
                <a:latin typeface="Times New Roman" pitchFamily="18" charset="0"/>
                <a:hlinkClick r:id="rId3"/>
              </a:rPr>
              <a:t>http://en.wikipedia.org/wiki/File:Baikal-S1999276045323.png</a:t>
            </a:r>
            <a:endParaRPr lang="cs-CZ" sz="1200" dirty="0">
              <a:latin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62000" y="135981"/>
            <a:ext cx="7620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</a:rPr>
              <a:t>Jezero Bajkal – příklad </a:t>
            </a:r>
            <a:r>
              <a:rPr lang="cs-CZ" sz="3600" b="1" dirty="0" err="1" smtClean="0">
                <a:latin typeface="Times New Roman" pitchFamily="18" charset="0"/>
              </a:rPr>
              <a:t>prolomu</a:t>
            </a:r>
            <a:endParaRPr lang="cs-CZ" sz="3600" b="1" dirty="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0297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96" y="1844824"/>
            <a:ext cx="8867368" cy="39377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11560" y="5949280"/>
            <a:ext cx="777044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err="1" smtClean="0">
                <a:latin typeface="Times New Roman" pitchFamily="18" charset="0"/>
              </a:rPr>
              <a:t>Creationlaw</a:t>
            </a:r>
            <a:r>
              <a:rPr lang="cs-CZ" sz="1200" dirty="0" smtClean="0">
                <a:latin typeface="Times New Roman" pitchFamily="18" charset="0"/>
              </a:rPr>
              <a:t>, </a:t>
            </a:r>
            <a:r>
              <a:rPr lang="cs-CZ" sz="1200" dirty="0">
                <a:latin typeface="Times New Roman" pitchFamily="18" charset="0"/>
              </a:rPr>
              <a:t>[cit. 2012-01-04], dostupné </a:t>
            </a:r>
            <a:r>
              <a:rPr lang="cs-CZ" sz="1200" dirty="0" smtClean="0">
                <a:latin typeface="Times New Roman" pitchFamily="18" charset="0"/>
              </a:rPr>
              <a:t>pod licencí </a:t>
            </a:r>
            <a:r>
              <a:rPr lang="cs-CZ" sz="1200" dirty="0" err="1" smtClean="0">
                <a:latin typeface="Times New Roman" pitchFamily="18" charset="0"/>
              </a:rPr>
              <a:t>Creative</a:t>
            </a:r>
            <a:r>
              <a:rPr lang="cs-CZ" sz="1200" dirty="0">
                <a:latin typeface="Times New Roman" pitchFamily="18" charset="0"/>
              </a:rPr>
              <a:t> </a:t>
            </a:r>
            <a:r>
              <a:rPr lang="cs-CZ" sz="1200" dirty="0" err="1" smtClean="0">
                <a:latin typeface="Times New Roman" pitchFamily="18" charset="0"/>
              </a:rPr>
              <a:t>Commons</a:t>
            </a:r>
            <a:r>
              <a:rPr lang="cs-CZ" sz="1200" dirty="0" smtClean="0">
                <a:latin typeface="Times New Roman" pitchFamily="18" charset="0"/>
              </a:rPr>
              <a:t> na </a:t>
            </a:r>
            <a:r>
              <a:rPr lang="cs-CZ" sz="1200" dirty="0">
                <a:latin typeface="Times New Roman" pitchFamily="18" charset="0"/>
              </a:rPr>
              <a:t>www:</a:t>
            </a:r>
          </a:p>
          <a:p>
            <a:r>
              <a:rPr lang="cs-CZ" sz="1200" dirty="0">
                <a:latin typeface="Times New Roman" pitchFamily="18" charset="0"/>
                <a:hlinkClick r:id="rId3"/>
              </a:rPr>
              <a:t>http://en.wikipedia.org/wiki/File:Browncanyonquilotoa.jpg</a:t>
            </a:r>
            <a:endParaRPr lang="cs-CZ" sz="1200" dirty="0">
              <a:latin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332656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</a:rPr>
              <a:t>Příkopová propadlina (riftové údolí) </a:t>
            </a:r>
            <a:r>
              <a:rPr lang="cs-CZ" sz="3600" b="1" dirty="0" err="1" smtClean="0">
                <a:latin typeface="Times New Roman" pitchFamily="18" charset="0"/>
              </a:rPr>
              <a:t>Quilotoa</a:t>
            </a:r>
            <a:r>
              <a:rPr lang="cs-CZ" sz="3600" b="1" dirty="0" smtClean="0">
                <a:latin typeface="Times New Roman" pitchFamily="18" charset="0"/>
              </a:rPr>
              <a:t>, Ekvádor</a:t>
            </a:r>
            <a:endParaRPr lang="cs-CZ" sz="3600" b="1" dirty="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9856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836712"/>
            <a:ext cx="8280920" cy="5258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6095096"/>
            <a:ext cx="8136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err="1" smtClean="0">
                <a:latin typeface="Times New Roman" pitchFamily="18" charset="0"/>
              </a:rPr>
              <a:t>Mav</a:t>
            </a:r>
            <a:r>
              <a:rPr lang="cs-CZ" sz="1200" dirty="0" smtClean="0">
                <a:latin typeface="Times New Roman" pitchFamily="18" charset="0"/>
              </a:rPr>
              <a:t>, </a:t>
            </a:r>
            <a:r>
              <a:rPr lang="cs-CZ" sz="1200" dirty="0">
                <a:latin typeface="Times New Roman" pitchFamily="18" charset="0"/>
              </a:rPr>
              <a:t>[</a:t>
            </a:r>
            <a:r>
              <a:rPr lang="cs-CZ" sz="1200" dirty="0" smtClean="0">
                <a:latin typeface="Times New Roman" pitchFamily="18" charset="0"/>
              </a:rPr>
              <a:t>cit.2012-01-05], </a:t>
            </a:r>
            <a:r>
              <a:rPr lang="cs-CZ" sz="1200" dirty="0">
                <a:latin typeface="Times New Roman" pitchFamily="18" charset="0"/>
              </a:rPr>
              <a:t>dostupné pod licencí </a:t>
            </a:r>
            <a:r>
              <a:rPr lang="cs-CZ" sz="1200" dirty="0" err="1">
                <a:latin typeface="Times New Roman" pitchFamily="18" charset="0"/>
              </a:rPr>
              <a:t>Creative</a:t>
            </a:r>
            <a:r>
              <a:rPr lang="cs-CZ" sz="1200" dirty="0">
                <a:latin typeface="Times New Roman" pitchFamily="18" charset="0"/>
              </a:rPr>
              <a:t> </a:t>
            </a:r>
            <a:r>
              <a:rPr lang="cs-CZ" sz="1200" dirty="0" err="1">
                <a:latin typeface="Times New Roman" pitchFamily="18" charset="0"/>
              </a:rPr>
              <a:t>Commons</a:t>
            </a:r>
            <a:r>
              <a:rPr lang="cs-CZ" sz="1200" dirty="0">
                <a:latin typeface="Times New Roman" pitchFamily="18" charset="0"/>
              </a:rPr>
              <a:t> na www:</a:t>
            </a:r>
            <a:br>
              <a:rPr lang="cs-CZ" sz="1200" dirty="0">
                <a:latin typeface="Times New Roman" pitchFamily="18" charset="0"/>
              </a:rPr>
            </a:br>
            <a:r>
              <a:rPr lang="cs-CZ" sz="1200" dirty="0" smtClean="0">
                <a:latin typeface="Times New Roman" pitchFamily="18" charset="0"/>
                <a:hlinkClick r:id="rId3"/>
              </a:rPr>
              <a:t>http</a:t>
            </a:r>
            <a:r>
              <a:rPr lang="cs-CZ" sz="1200" dirty="0">
                <a:latin typeface="Times New Roman" pitchFamily="18" charset="0"/>
                <a:hlinkClick r:id="rId3"/>
              </a:rPr>
              <a:t>://en.wikipedia.org/wiki/File:Teton_fault_block.jpg</a:t>
            </a:r>
            <a:endParaRPr lang="cs-CZ" sz="1200" dirty="0">
              <a:latin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90381"/>
            <a:ext cx="66967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</a:rPr>
              <a:t>Vznik pohoří </a:t>
            </a:r>
            <a:r>
              <a:rPr lang="cs-CZ" sz="3600" b="1" dirty="0" err="1" smtClean="0">
                <a:latin typeface="Times New Roman" pitchFamily="18" charset="0"/>
              </a:rPr>
              <a:t>Teton</a:t>
            </a:r>
            <a:r>
              <a:rPr lang="cs-CZ" sz="3600" b="1" dirty="0" smtClean="0">
                <a:latin typeface="Times New Roman" pitchFamily="18" charset="0"/>
              </a:rPr>
              <a:t>, USA</a:t>
            </a:r>
            <a:endParaRPr lang="cs-CZ" sz="3600" b="1" dirty="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3325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888" y="571500"/>
            <a:ext cx="713422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116632"/>
            <a:ext cx="87849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</a:rPr>
              <a:t>Pohoří </a:t>
            </a:r>
            <a:r>
              <a:rPr lang="cs-CZ" sz="3600" b="1" dirty="0" err="1" smtClean="0">
                <a:latin typeface="Times New Roman" pitchFamily="18" charset="0"/>
              </a:rPr>
              <a:t>Teton</a:t>
            </a:r>
            <a:r>
              <a:rPr lang="cs-CZ" sz="3600" b="1" dirty="0" smtClean="0">
                <a:latin typeface="Times New Roman" pitchFamily="18" charset="0"/>
              </a:rPr>
              <a:t> s řekou </a:t>
            </a:r>
            <a:r>
              <a:rPr lang="cs-CZ" sz="3600" b="1" dirty="0" err="1" smtClean="0">
                <a:latin typeface="Times New Roman" pitchFamily="18" charset="0"/>
              </a:rPr>
              <a:t>Snake</a:t>
            </a:r>
            <a:r>
              <a:rPr lang="cs-CZ" sz="3600" b="1" dirty="0" smtClean="0">
                <a:latin typeface="Times New Roman" pitchFamily="18" charset="0"/>
              </a:rPr>
              <a:t>,  </a:t>
            </a:r>
          </a:p>
          <a:p>
            <a:pPr algn="ctr"/>
            <a:r>
              <a:rPr lang="cs-CZ" sz="3600" b="1" dirty="0" smtClean="0">
                <a:latin typeface="Times New Roman" pitchFamily="18" charset="0"/>
              </a:rPr>
              <a:t>Wyoming v USA</a:t>
            </a:r>
            <a:endParaRPr lang="cs-CZ" sz="3600" b="1" dirty="0">
              <a:latin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76273" y="6266929"/>
            <a:ext cx="830342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err="1" smtClean="0">
                <a:latin typeface="Times New Roman" pitchFamily="18" charset="0"/>
              </a:rPr>
              <a:t>Ansel</a:t>
            </a:r>
            <a:r>
              <a:rPr lang="cs-CZ" sz="1200" dirty="0" smtClean="0">
                <a:latin typeface="Times New Roman" pitchFamily="18" charset="0"/>
              </a:rPr>
              <a:t> Adams, </a:t>
            </a:r>
            <a:r>
              <a:rPr lang="cs-CZ" sz="1200" dirty="0">
                <a:latin typeface="Times New Roman" pitchFamily="18" charset="0"/>
              </a:rPr>
              <a:t>[</a:t>
            </a:r>
            <a:r>
              <a:rPr lang="cs-CZ" sz="1200" dirty="0" smtClean="0">
                <a:latin typeface="Times New Roman" pitchFamily="18" charset="0"/>
              </a:rPr>
              <a:t>cit.2012-01-05], </a:t>
            </a:r>
            <a:r>
              <a:rPr lang="cs-CZ" sz="1200" dirty="0">
                <a:latin typeface="Times New Roman" pitchFamily="18" charset="0"/>
              </a:rPr>
              <a:t>dostupné pod licencí </a:t>
            </a:r>
            <a:r>
              <a:rPr lang="cs-CZ" sz="1200" dirty="0" err="1">
                <a:latin typeface="Times New Roman" pitchFamily="18" charset="0"/>
              </a:rPr>
              <a:t>Creative</a:t>
            </a:r>
            <a:r>
              <a:rPr lang="cs-CZ" sz="1200" dirty="0">
                <a:latin typeface="Times New Roman" pitchFamily="18" charset="0"/>
              </a:rPr>
              <a:t> </a:t>
            </a:r>
            <a:r>
              <a:rPr lang="cs-CZ" sz="1200" dirty="0" err="1">
                <a:latin typeface="Times New Roman" pitchFamily="18" charset="0"/>
              </a:rPr>
              <a:t>Commons</a:t>
            </a:r>
            <a:r>
              <a:rPr lang="cs-CZ" sz="1200" dirty="0">
                <a:latin typeface="Times New Roman" pitchFamily="18" charset="0"/>
              </a:rPr>
              <a:t> na www:</a:t>
            </a:r>
            <a:br>
              <a:rPr lang="cs-CZ" sz="1200" dirty="0">
                <a:latin typeface="Times New Roman" pitchFamily="18" charset="0"/>
              </a:rPr>
            </a:br>
            <a:r>
              <a:rPr lang="cs-CZ" sz="1200" dirty="0">
                <a:latin typeface="Times New Roman" pitchFamily="18" charset="0"/>
                <a:hlinkClick r:id="rId3"/>
              </a:rPr>
              <a:t>http://en.wikipedia.org/wiki/File:Adams_The_Tetons_and_the_Snake_River.jpg</a:t>
            </a:r>
            <a:endParaRPr lang="cs-CZ" sz="1200" dirty="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2509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File:Ocean-birth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16632"/>
            <a:ext cx="5544616" cy="660871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</p:pic>
      <p:sp>
        <p:nvSpPr>
          <p:cNvPr id="2" name="Obdélník 1"/>
          <p:cNvSpPr/>
          <p:nvPr/>
        </p:nvSpPr>
        <p:spPr>
          <a:xfrm>
            <a:off x="144754" y="5848181"/>
            <a:ext cx="35283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err="1" smtClean="0">
                <a:latin typeface="Times New Roman" pitchFamily="18" charset="0"/>
              </a:rPr>
              <a:t>Lichtspeel</a:t>
            </a:r>
            <a:r>
              <a:rPr lang="cs-CZ" sz="1200" dirty="0" smtClean="0">
                <a:latin typeface="Times New Roman" pitchFamily="18" charset="0"/>
              </a:rPr>
              <a:t>, </a:t>
            </a:r>
            <a:r>
              <a:rPr lang="cs-CZ" sz="1200" dirty="0">
                <a:latin typeface="Times New Roman" pitchFamily="18" charset="0"/>
              </a:rPr>
              <a:t>[cit.2012-01-03], dostupné </a:t>
            </a:r>
            <a:r>
              <a:rPr lang="cs-CZ" sz="1200" dirty="0" smtClean="0">
                <a:latin typeface="Times New Roman" pitchFamily="18" charset="0"/>
              </a:rPr>
              <a:t>pod licencí </a:t>
            </a:r>
            <a:r>
              <a:rPr lang="cs-CZ" sz="1200" dirty="0" err="1" smtClean="0">
                <a:latin typeface="Times New Roman" pitchFamily="18" charset="0"/>
              </a:rPr>
              <a:t>Creative</a:t>
            </a:r>
            <a:r>
              <a:rPr lang="cs-CZ" sz="1200" dirty="0" smtClean="0">
                <a:latin typeface="Times New Roman" pitchFamily="18" charset="0"/>
              </a:rPr>
              <a:t> </a:t>
            </a:r>
            <a:r>
              <a:rPr lang="cs-CZ" sz="1200" dirty="0" err="1" smtClean="0">
                <a:latin typeface="Times New Roman" pitchFamily="18" charset="0"/>
              </a:rPr>
              <a:t>Commons</a:t>
            </a:r>
            <a:r>
              <a:rPr lang="cs-CZ" sz="1200" dirty="0" smtClean="0">
                <a:latin typeface="Times New Roman" pitchFamily="18" charset="0"/>
              </a:rPr>
              <a:t> na </a:t>
            </a:r>
            <a:r>
              <a:rPr lang="cs-CZ" sz="1200" dirty="0">
                <a:latin typeface="Times New Roman" pitchFamily="18" charset="0"/>
              </a:rPr>
              <a:t>www:</a:t>
            </a:r>
            <a:br>
              <a:rPr lang="cs-CZ" sz="1200" dirty="0">
                <a:latin typeface="Times New Roman" pitchFamily="18" charset="0"/>
              </a:rPr>
            </a:br>
            <a:r>
              <a:rPr lang="cs-CZ" sz="1200" dirty="0">
                <a:latin typeface="Times New Roman" pitchFamily="18" charset="0"/>
                <a:hlinkClick r:id="rId3"/>
              </a:rPr>
              <a:t>http://en.wikipedia.org/wiki/File:Ocean-birth.svg</a:t>
            </a:r>
            <a:endParaRPr lang="cs-CZ" sz="1200" dirty="0">
              <a:latin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764704"/>
            <a:ext cx="30963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</a:rPr>
              <a:t>Vznik příkopové propadliny, zálivu, oceánu</a:t>
            </a:r>
            <a:endParaRPr lang="cs-CZ" sz="3200" b="1" dirty="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7354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Několik otázek k zamyšlení: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52628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Na kterých horninách jsou nejlépe pozorovatelné tektonické poruchy?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Vyhledej v atlase  světa příklady pásemných pohoří.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Proč se někdy horniny vrásní, jindy lámou?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Znáš příklad kerného pohoří a </a:t>
            </a:r>
            <a:r>
              <a:rPr lang="cs-CZ" dirty="0" err="1" smtClean="0"/>
              <a:t>prolomu</a:t>
            </a:r>
            <a:r>
              <a:rPr lang="cs-CZ" dirty="0" smtClean="0"/>
              <a:t> v ČR?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Jaká jezera se nacházejí ve Východoafrické příkopové propadlině?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628800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52487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Správné odpovědi: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352928" cy="452628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Na vrstvách sedimentů.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Alpy, Karpaty, Kordillery, Himálaj, …….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Plastické horniny se vrásní, tvrdé a křehké se lámou.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Krušné hory a Sokolovská, Mostecká pánev.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Malawi, Tanganika, 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0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4294967295"/>
          </p:nvPr>
        </p:nvSpPr>
        <p:spPr>
          <a:xfrm>
            <a:off x="736600" y="2060575"/>
            <a:ext cx="7651824" cy="4065588"/>
          </a:xfrm>
        </p:spPr>
        <p:txBody>
          <a:bodyPr>
            <a:normAutofit/>
          </a:bodyPr>
          <a:lstStyle/>
          <a:p>
            <a:pPr marL="265113" indent="-220663">
              <a:defRPr/>
            </a:pP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</a:t>
            </a:r>
            <a:r>
              <a:rPr lang="cs-CZ" sz="1800" dirty="0" smtClean="0"/>
              <a:t>, [</a:t>
            </a:r>
            <a:r>
              <a:rPr lang="cs-CZ" sz="1800" dirty="0"/>
              <a:t>cit. </a:t>
            </a:r>
            <a:r>
              <a:rPr lang="cs-CZ" sz="1800" i="1" dirty="0"/>
              <a:t>2012-01-04], dostupné pod licencí </a:t>
            </a:r>
            <a:r>
              <a:rPr lang="cs-CZ" sz="1800" i="1" dirty="0" err="1"/>
              <a:t>Creative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i="1" dirty="0"/>
              <a:t> </a:t>
            </a:r>
            <a:endParaRPr lang="cs-CZ" sz="1800" dirty="0" smtClean="0"/>
          </a:p>
          <a:p>
            <a:pPr marL="265113" indent="-220663">
              <a:defRPr/>
            </a:pPr>
            <a:r>
              <a:rPr lang="cs-CZ" sz="1800" dirty="0" smtClean="0"/>
              <a:t>DOWNS</a:t>
            </a:r>
            <a:r>
              <a:rPr lang="cs-CZ" sz="1800" dirty="0"/>
              <a:t>, Roger M., et al. </a:t>
            </a:r>
            <a:r>
              <a:rPr lang="cs-CZ" sz="1800" i="1" dirty="0"/>
              <a:t>Almanach geografie</a:t>
            </a:r>
            <a:r>
              <a:rPr lang="cs-CZ" sz="1800" dirty="0"/>
              <a:t>. 1. Praha : </a:t>
            </a:r>
            <a:r>
              <a:rPr lang="cs-CZ" sz="1800" dirty="0" err="1"/>
              <a:t>Sanoma</a:t>
            </a:r>
            <a:r>
              <a:rPr lang="cs-CZ" sz="1800" dirty="0"/>
              <a:t> </a:t>
            </a:r>
            <a:r>
              <a:rPr lang="cs-CZ" sz="1800" dirty="0" err="1"/>
              <a:t>Magazines</a:t>
            </a:r>
            <a:r>
              <a:rPr lang="cs-CZ" sz="1800" dirty="0"/>
              <a:t>, </a:t>
            </a:r>
            <a:r>
              <a:rPr lang="cs-CZ" sz="1800" dirty="0" err="1"/>
              <a:t>spol.s</a:t>
            </a:r>
            <a:r>
              <a:rPr lang="cs-CZ" sz="1800" dirty="0"/>
              <a:t> r. o., </a:t>
            </a:r>
            <a:r>
              <a:rPr lang="cs-CZ" sz="1800" dirty="0" smtClean="0"/>
              <a:t>2006</a:t>
            </a:r>
            <a:r>
              <a:rPr lang="cs-CZ" sz="1800" dirty="0"/>
              <a:t>. 496 s</a:t>
            </a:r>
            <a:r>
              <a:rPr lang="cs-CZ" sz="1800" dirty="0" smtClean="0"/>
              <a:t>.</a:t>
            </a:r>
          </a:p>
          <a:p>
            <a:pPr marL="265113" indent="-220663">
              <a:buNone/>
              <a:defRPr/>
            </a:pPr>
            <a:endParaRPr lang="cs-CZ" sz="1800" dirty="0"/>
          </a:p>
          <a:p>
            <a:pPr marL="0" indent="0">
              <a:buFontTx/>
              <a:buNone/>
              <a:defRPr/>
            </a:pPr>
            <a:endParaRPr lang="cs-CZ" sz="1800" dirty="0"/>
          </a:p>
          <a:p>
            <a:pPr>
              <a:defRPr/>
            </a:pPr>
            <a:endParaRPr lang="cs-CZ" sz="1900" dirty="0" smtClean="0"/>
          </a:p>
          <a:p>
            <a:pPr>
              <a:defRPr/>
            </a:pPr>
            <a:endParaRPr lang="pt-BR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29699" name="Nadpis 4"/>
          <p:cNvSpPr>
            <a:spLocks noGrp="1"/>
          </p:cNvSpPr>
          <p:nvPr>
            <p:ph type="title" idx="4294967295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sz="4000" b="1" dirty="0" smtClean="0"/>
              <a:t>POUŽITÉ ZDROJE INFORMACÍ</a:t>
            </a:r>
          </a:p>
        </p:txBody>
      </p:sp>
    </p:spTree>
    <p:extLst>
      <p:ext uri="{BB962C8B-B14F-4D97-AF65-F5344CB8AC3E}">
        <p14:creationId xmlns:p14="http://schemas.microsoft.com/office/powerpoint/2010/main" val="2577138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1408</TotalTime>
  <Words>570</Words>
  <Application>Microsoft Office PowerPoint</Application>
  <PresentationFormat>Předvádění na obrazovce (4:3)</PresentationFormat>
  <Paragraphs>111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Lití písma</vt:lpstr>
      <vt:lpstr>TEKTONICKÉ JEVY</vt:lpstr>
      <vt:lpstr>Prezentace aplikace PowerPoint</vt:lpstr>
      <vt:lpstr>Vysvětlivky k pomocným symbolům:</vt:lpstr>
      <vt:lpstr>TEKTONICKÉ JEVY </vt:lpstr>
      <vt:lpstr>1) VRÁSNĚNÍ  </vt:lpstr>
      <vt:lpstr>Prezentace aplikace PowerPoint</vt:lpstr>
      <vt:lpstr>Prezentace aplikace PowerPoint</vt:lpstr>
      <vt:lpstr>Prezentace aplikace PowerPoint</vt:lpstr>
      <vt:lpstr>Eurico Zimbres, [cit.2011-11-21], dostupné pod licencí Creative Commons na www: http://upload.wikimedia.org/wikipedia/commons/e/e8/Continental-continental_convergence_Fig21contcont_i18.gif</vt:lpstr>
      <vt:lpstr>Prezentace aplikace PowerPoint</vt:lpstr>
      <vt:lpstr>Kogo, [cit.2012-01-05], dostupné pod licencí GNU na www: http://en.wikipedia.org/wiki/File:K2_8611.jpg</vt:lpstr>
      <vt:lpstr>Prezentace aplikace PowerPoint</vt:lpstr>
      <vt:lpstr>Prezentace aplikace PowerPoint</vt:lpstr>
      <vt:lpstr>2) Zlomové struktury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Několik otázek k zamyšlení:</vt:lpstr>
      <vt:lpstr>Správné odpovědi: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Ucitel</cp:lastModifiedBy>
  <cp:revision>86</cp:revision>
  <dcterms:created xsi:type="dcterms:W3CDTF">2011-11-20T14:48:28Z</dcterms:created>
  <dcterms:modified xsi:type="dcterms:W3CDTF">2012-06-04T18:56:41Z</dcterms:modified>
</cp:coreProperties>
</file>