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3" r:id="rId6"/>
    <p:sldId id="260" r:id="rId7"/>
    <p:sldId id="262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204864"/>
            <a:ext cx="9144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Tání a tuhnutí</a:t>
            </a:r>
          </a:p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- početní úlohy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539552" y="5105400"/>
            <a:ext cx="7854696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2090769" y="4324454"/>
            <a:ext cx="496246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VY_32_INOVACE_35_Početní úlohy - tání a tuhnutí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56966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1. Do kalorimetru dáme led o hmotnosti 0,1 kg a o teplotě 0°C. Potom nalijeme do kalorimetru vodu o stejné hmotnosti a o teplotě 80°C.  když všechen led právě roztál, měla voda v kalorimetru teplotu 0 °C. Jaké teplo led při tání přijal?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556792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Teplo přijaté ledem je stejně velké jako teplo odevzdané vodou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1988840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Vypočítáme teplo odevzdané vodou: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2420888"/>
            <a:ext cx="91440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 = 0,1 kg</a:t>
            </a:r>
          </a:p>
          <a:p>
            <a:r>
              <a:rPr lang="cs-CZ" sz="2400" dirty="0" smtClean="0"/>
              <a:t>c = 4 180</a:t>
            </a:r>
          </a:p>
          <a:p>
            <a:r>
              <a:rPr lang="cs-CZ" sz="2400" u="sng" dirty="0" smtClean="0"/>
              <a:t>   t = 80 °C</a:t>
            </a:r>
          </a:p>
          <a:p>
            <a:r>
              <a:rPr lang="cs-CZ" sz="2400" dirty="0" smtClean="0"/>
              <a:t>Q = c . m .     t</a:t>
            </a:r>
          </a:p>
          <a:p>
            <a:r>
              <a:rPr lang="cs-CZ" sz="2400" dirty="0" smtClean="0"/>
              <a:t>Q = 4 180 . 0,1 . </a:t>
            </a:r>
            <a:r>
              <a:rPr lang="cs-CZ" sz="2400" dirty="0" smtClean="0"/>
              <a:t>80 J</a:t>
            </a:r>
            <a:endParaRPr lang="cs-CZ" sz="2400" dirty="0" smtClean="0"/>
          </a:p>
          <a:p>
            <a:r>
              <a:rPr lang="cs-CZ" sz="2400" dirty="0" smtClean="0"/>
              <a:t>Q = 33 440 J = 33,4 </a:t>
            </a:r>
            <a:r>
              <a:rPr lang="cs-CZ" sz="2400" dirty="0" err="1" smtClean="0"/>
              <a:t>kJ</a:t>
            </a:r>
            <a:endParaRPr lang="cs-CZ" sz="2400" dirty="0" smtClean="0"/>
          </a:p>
          <a:p>
            <a:r>
              <a:rPr lang="cs-CZ" sz="2400" b="1" dirty="0" smtClean="0"/>
              <a:t>Led o hmotnosti 0,1 kg přijal teplo 33,4 </a:t>
            </a:r>
            <a:r>
              <a:rPr lang="cs-CZ" sz="2400" b="1" dirty="0" err="1" smtClean="0"/>
              <a:t>kJ</a:t>
            </a:r>
            <a:r>
              <a:rPr lang="cs-CZ" sz="2400" b="1" dirty="0" smtClean="0"/>
              <a:t>, aby roztál. </a:t>
            </a:r>
            <a:endParaRPr lang="cs-CZ" sz="2400" b="1" dirty="0"/>
          </a:p>
        </p:txBody>
      </p:sp>
      <p:grpSp>
        <p:nvGrpSpPr>
          <p:cNvPr id="6" name="Skupina 5"/>
          <p:cNvGrpSpPr/>
          <p:nvPr/>
        </p:nvGrpSpPr>
        <p:grpSpPr>
          <a:xfrm>
            <a:off x="1187624" y="2636912"/>
            <a:ext cx="1080120" cy="720081"/>
            <a:chOff x="2627784" y="5085183"/>
            <a:chExt cx="1008112" cy="965722"/>
          </a:xfrm>
        </p:grpSpPr>
        <p:sp>
          <p:nvSpPr>
            <p:cNvPr id="7" name="TextovéPole 6"/>
            <p:cNvSpPr txBox="1"/>
            <p:nvPr/>
          </p:nvSpPr>
          <p:spPr>
            <a:xfrm>
              <a:off x="2829406" y="5085183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J</a:t>
              </a:r>
              <a:endParaRPr lang="cs-CZ" sz="2400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627784" y="5589240"/>
              <a:ext cx="100811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600" dirty="0" smtClean="0"/>
                <a:t>kg . °C</a:t>
              </a:r>
              <a:endParaRPr lang="cs-CZ" sz="1600" dirty="0"/>
            </a:p>
          </p:txBody>
        </p:sp>
        <p:cxnSp>
          <p:nvCxnSpPr>
            <p:cNvPr id="9" name="Přímá spojovací čára 8"/>
            <p:cNvCxnSpPr>
              <a:endCxn id="8" idx="0"/>
            </p:cNvCxnSpPr>
            <p:nvPr/>
          </p:nvCxnSpPr>
          <p:spPr>
            <a:xfrm>
              <a:off x="2699792" y="5589237"/>
              <a:ext cx="432048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Rovnoramenný trojúhelník 10"/>
          <p:cNvSpPr/>
          <p:nvPr/>
        </p:nvSpPr>
        <p:spPr>
          <a:xfrm>
            <a:off x="0" y="3284984"/>
            <a:ext cx="216024" cy="216024"/>
          </a:xfrm>
          <a:prstGeom prst="triangl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1403648" y="3645024"/>
            <a:ext cx="216024" cy="216024"/>
          </a:xfrm>
          <a:prstGeom prst="triangl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0" y="5157192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Jak velké teplo by musel přijmout led o hmotnosti 1 kg?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91680" y="5661248"/>
            <a:ext cx="7452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33,4 . 10 = 334 </a:t>
            </a:r>
            <a:r>
              <a:rPr lang="cs-CZ" sz="2400" b="1" dirty="0" err="1" smtClean="0"/>
              <a:t>kJ</a:t>
            </a:r>
            <a:endParaRPr lang="cs-CZ" sz="2400" b="1" dirty="0"/>
          </a:p>
        </p:txBody>
      </p:sp>
      <p:sp>
        <p:nvSpPr>
          <p:cNvPr id="15" name="Šipka doprava 14"/>
          <p:cNvSpPr/>
          <p:nvPr/>
        </p:nvSpPr>
        <p:spPr>
          <a:xfrm>
            <a:off x="611560" y="5733256"/>
            <a:ext cx="864096" cy="288032"/>
          </a:xfrm>
          <a:prstGeom prst="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0" y="6021288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Toto teplo se nazývá měrné skupenské teplo tání ledu.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Udává množství tepla potřebného k roztátí 1 kg látky.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11" grpId="0" animBg="1"/>
      <p:bldP spid="12" grpId="0" animBg="1"/>
      <p:bldP spid="13" grpId="0"/>
      <p:bldP spid="14" grpId="0"/>
      <p:bldP spid="1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56966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2. Jak velké teplo dodá svému okolí voda o teplotě </a:t>
            </a:r>
            <a:endParaRPr lang="cs-CZ" sz="3200" dirty="0" smtClean="0"/>
          </a:p>
          <a:p>
            <a:r>
              <a:rPr lang="cs-CZ" sz="3200" dirty="0" smtClean="0"/>
              <a:t>0 </a:t>
            </a:r>
            <a:r>
              <a:rPr lang="cs-CZ" sz="3200" dirty="0" smtClean="0"/>
              <a:t>°C a o hmotnosti 125 g, která zmrzne na led o teplotě 0 °C? 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883902"/>
            <a:ext cx="914400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 = 0,125 kg</a:t>
            </a:r>
          </a:p>
          <a:p>
            <a:r>
              <a:rPr lang="cs-CZ" sz="2800" u="sng" dirty="0" err="1" smtClean="0"/>
              <a:t>l</a:t>
            </a:r>
            <a:r>
              <a:rPr lang="cs-CZ" sz="2800" u="sng" baseline="-25000" dirty="0" err="1" smtClean="0"/>
              <a:t>t</a:t>
            </a:r>
            <a:r>
              <a:rPr lang="cs-CZ" sz="2800" u="sng" dirty="0" smtClean="0"/>
              <a:t> = 334 000 </a:t>
            </a:r>
          </a:p>
          <a:p>
            <a:r>
              <a:rPr lang="cs-CZ" sz="2800" dirty="0" err="1" smtClean="0"/>
              <a:t>L</a:t>
            </a:r>
            <a:r>
              <a:rPr lang="cs-CZ" sz="2800" baseline="-25000" dirty="0" err="1" smtClean="0"/>
              <a:t>t</a:t>
            </a:r>
            <a:r>
              <a:rPr lang="cs-CZ" sz="2800" dirty="0" smtClean="0"/>
              <a:t> = m .  </a:t>
            </a:r>
            <a:r>
              <a:rPr lang="cs-CZ" sz="2800" dirty="0" err="1" smtClean="0"/>
              <a:t>l</a:t>
            </a:r>
            <a:r>
              <a:rPr lang="cs-CZ" sz="2800" baseline="-25000" dirty="0" err="1" smtClean="0"/>
              <a:t>t</a:t>
            </a:r>
            <a:endParaRPr lang="cs-CZ" sz="2800" dirty="0" smtClean="0"/>
          </a:p>
          <a:p>
            <a:r>
              <a:rPr lang="cs-CZ" sz="2800" dirty="0" err="1" smtClean="0"/>
              <a:t>L</a:t>
            </a:r>
            <a:r>
              <a:rPr lang="cs-CZ" sz="2800" baseline="-25000" dirty="0" err="1" smtClean="0"/>
              <a:t>t</a:t>
            </a:r>
            <a:r>
              <a:rPr lang="cs-CZ" sz="2800" dirty="0" smtClean="0"/>
              <a:t>= 0,125 . 334 </a:t>
            </a:r>
            <a:r>
              <a:rPr lang="cs-CZ" sz="2800" dirty="0" smtClean="0"/>
              <a:t>000 J</a:t>
            </a:r>
            <a:endParaRPr lang="cs-CZ" sz="2800" dirty="0" smtClean="0"/>
          </a:p>
          <a:p>
            <a:r>
              <a:rPr lang="cs-CZ" sz="2800" dirty="0" err="1" smtClean="0"/>
              <a:t>L</a:t>
            </a:r>
            <a:r>
              <a:rPr lang="cs-CZ" sz="2800" baseline="-25000" dirty="0" err="1" smtClean="0"/>
              <a:t>t</a:t>
            </a:r>
            <a:r>
              <a:rPr lang="cs-CZ" sz="2800" dirty="0" smtClean="0"/>
              <a:t>= 41 750 J = 41,75 </a:t>
            </a:r>
            <a:r>
              <a:rPr lang="cs-CZ" sz="2800" dirty="0" err="1" smtClean="0"/>
              <a:t>kJ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b="1" dirty="0" smtClean="0"/>
              <a:t>Voda odevzdá okolí teplo 41,75 </a:t>
            </a:r>
            <a:r>
              <a:rPr lang="cs-CZ" sz="2800" b="1" dirty="0" err="1" smtClean="0"/>
              <a:t>kJ</a:t>
            </a:r>
            <a:r>
              <a:rPr lang="cs-CZ" sz="2800" b="1" dirty="0" smtClean="0"/>
              <a:t>, aby zmrzla.</a:t>
            </a:r>
            <a:endParaRPr lang="cs-CZ" sz="2800" b="1" dirty="0"/>
          </a:p>
        </p:txBody>
      </p:sp>
      <p:grpSp>
        <p:nvGrpSpPr>
          <p:cNvPr id="4" name="Skupina 3"/>
          <p:cNvGrpSpPr/>
          <p:nvPr/>
        </p:nvGrpSpPr>
        <p:grpSpPr>
          <a:xfrm>
            <a:off x="1684782" y="2040606"/>
            <a:ext cx="1080120" cy="899065"/>
            <a:chOff x="2627784" y="5085183"/>
            <a:chExt cx="1008112" cy="1205763"/>
          </a:xfrm>
        </p:grpSpPr>
        <p:sp>
          <p:nvSpPr>
            <p:cNvPr id="5" name="TextovéPole 4"/>
            <p:cNvSpPr txBox="1"/>
            <p:nvPr/>
          </p:nvSpPr>
          <p:spPr>
            <a:xfrm>
              <a:off x="2829406" y="5085183"/>
              <a:ext cx="360040" cy="7017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 J</a:t>
              </a:r>
              <a:endParaRPr lang="cs-CZ" sz="2800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2627784" y="5589240"/>
              <a:ext cx="1008112" cy="70170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   kg </a:t>
              </a:r>
              <a:endParaRPr lang="cs-CZ" sz="2800" dirty="0"/>
            </a:p>
          </p:txBody>
        </p:sp>
        <p:cxnSp>
          <p:nvCxnSpPr>
            <p:cNvPr id="7" name="Přímá spojovací čára 6"/>
            <p:cNvCxnSpPr/>
            <p:nvPr/>
          </p:nvCxnSpPr>
          <p:spPr>
            <a:xfrm>
              <a:off x="2829406" y="5730170"/>
              <a:ext cx="432048" cy="3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29197" y="2564904"/>
            <a:ext cx="91440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 = 5kg</a:t>
            </a:r>
          </a:p>
          <a:p>
            <a:r>
              <a:rPr lang="cs-CZ" sz="2800" dirty="0" smtClean="0"/>
              <a:t>c = 4 180</a:t>
            </a:r>
          </a:p>
          <a:p>
            <a:r>
              <a:rPr lang="cs-CZ" sz="2800" u="sng" dirty="0" err="1"/>
              <a:t>Δ</a:t>
            </a:r>
            <a:r>
              <a:rPr lang="cs-CZ" sz="2800" u="sng" dirty="0" err="1" smtClean="0"/>
              <a:t>t</a:t>
            </a:r>
            <a:r>
              <a:rPr lang="cs-CZ" sz="2800" u="sng" dirty="0" smtClean="0"/>
              <a:t> </a:t>
            </a:r>
            <a:r>
              <a:rPr lang="cs-CZ" sz="2800" u="sng" dirty="0" smtClean="0"/>
              <a:t>= 5 °C</a:t>
            </a:r>
          </a:p>
          <a:p>
            <a:r>
              <a:rPr lang="cs-CZ" sz="2800" dirty="0" smtClean="0"/>
              <a:t>Q = c . m . </a:t>
            </a:r>
            <a:r>
              <a:rPr lang="el-GR" sz="2800" dirty="0" smtClean="0"/>
              <a:t>Δ</a:t>
            </a:r>
            <a:r>
              <a:rPr lang="cs-CZ" sz="2800" dirty="0" smtClean="0"/>
              <a:t>t</a:t>
            </a:r>
            <a:endParaRPr lang="cs-CZ" sz="2800" dirty="0" smtClean="0"/>
          </a:p>
          <a:p>
            <a:r>
              <a:rPr lang="cs-CZ" sz="2800" dirty="0" smtClean="0"/>
              <a:t>Q = 4 180 . 5 . </a:t>
            </a:r>
            <a:r>
              <a:rPr lang="cs-CZ" sz="2800" dirty="0" smtClean="0"/>
              <a:t>5 J</a:t>
            </a:r>
            <a:endParaRPr lang="cs-CZ" sz="2800" dirty="0" smtClean="0"/>
          </a:p>
          <a:p>
            <a:r>
              <a:rPr lang="cs-CZ" sz="2800" dirty="0" smtClean="0"/>
              <a:t>Q = 104 500 J = 104,5 </a:t>
            </a:r>
            <a:r>
              <a:rPr lang="cs-CZ" sz="2800" dirty="0" err="1" smtClean="0"/>
              <a:t>kJ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b="1" dirty="0" smtClean="0"/>
              <a:t>Voda odevzdala při ochlazení na 0 °C teplo 104,5 </a:t>
            </a:r>
            <a:r>
              <a:rPr lang="cs-CZ" sz="2800" b="1" dirty="0" err="1" smtClean="0"/>
              <a:t>kJ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0"/>
            <a:ext cx="9144000" cy="156966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3. V chladničce se vyrobí za 2 hodiny led o hmotnosti 5 kg a o teplotě 0°C z vody o počáteční teplotě 5 °C. Jaké teplo bylo odevzdáno chladícímu zařízení?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1844824"/>
            <a:ext cx="71142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1. Teplo odevzdané vodou při ochlazení na 0°C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437988" y="2855137"/>
            <a:ext cx="1080120" cy="837510"/>
            <a:chOff x="2627784" y="5085183"/>
            <a:chExt cx="1008112" cy="1123210"/>
          </a:xfrm>
        </p:grpSpPr>
        <p:sp>
          <p:nvSpPr>
            <p:cNvPr id="6" name="TextovéPole 5"/>
            <p:cNvSpPr txBox="1"/>
            <p:nvPr/>
          </p:nvSpPr>
          <p:spPr>
            <a:xfrm>
              <a:off x="2829406" y="5085183"/>
              <a:ext cx="360040" cy="6191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J</a:t>
              </a:r>
              <a:endParaRPr lang="cs-CZ" sz="2400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627784" y="5589240"/>
              <a:ext cx="1008112" cy="6191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kg . °C</a:t>
              </a:r>
              <a:endParaRPr lang="cs-CZ" sz="2400" dirty="0"/>
            </a:p>
          </p:txBody>
        </p:sp>
        <p:cxnSp>
          <p:nvCxnSpPr>
            <p:cNvPr id="8" name="Přímá spojovací čára 7"/>
            <p:cNvCxnSpPr/>
            <p:nvPr/>
          </p:nvCxnSpPr>
          <p:spPr>
            <a:xfrm>
              <a:off x="2699792" y="5589237"/>
              <a:ext cx="761733" cy="3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2. skupenské teplo odevzdané okolí pro změnu vody v led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24796" y="692696"/>
            <a:ext cx="914400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 = 5 kg</a:t>
            </a:r>
          </a:p>
          <a:p>
            <a:r>
              <a:rPr lang="cs-CZ" sz="2800" u="sng" dirty="0" err="1" smtClean="0"/>
              <a:t>l</a:t>
            </a:r>
            <a:r>
              <a:rPr lang="cs-CZ" sz="2800" u="sng" baseline="-25000" dirty="0" err="1" smtClean="0"/>
              <a:t>t</a:t>
            </a:r>
            <a:r>
              <a:rPr lang="cs-CZ" sz="2800" u="sng" dirty="0" smtClean="0"/>
              <a:t> = 334 000 </a:t>
            </a:r>
          </a:p>
          <a:p>
            <a:r>
              <a:rPr lang="cs-CZ" sz="2800" dirty="0" err="1" smtClean="0"/>
              <a:t>L</a:t>
            </a:r>
            <a:r>
              <a:rPr lang="cs-CZ" sz="2800" baseline="-25000" dirty="0" err="1" smtClean="0"/>
              <a:t>t</a:t>
            </a:r>
            <a:r>
              <a:rPr lang="cs-CZ" sz="2800" dirty="0" smtClean="0"/>
              <a:t> = m .  </a:t>
            </a:r>
            <a:r>
              <a:rPr lang="cs-CZ" sz="2800" dirty="0" err="1" smtClean="0"/>
              <a:t>l</a:t>
            </a:r>
            <a:r>
              <a:rPr lang="cs-CZ" sz="2800" baseline="-25000" dirty="0" err="1" smtClean="0"/>
              <a:t>t</a:t>
            </a:r>
            <a:endParaRPr lang="cs-CZ" sz="2800" dirty="0" smtClean="0"/>
          </a:p>
          <a:p>
            <a:r>
              <a:rPr lang="cs-CZ" sz="2800" dirty="0" err="1" smtClean="0"/>
              <a:t>L</a:t>
            </a:r>
            <a:r>
              <a:rPr lang="cs-CZ" sz="2800" baseline="-25000" dirty="0" err="1" smtClean="0"/>
              <a:t>t</a:t>
            </a:r>
            <a:r>
              <a:rPr lang="cs-CZ" sz="2800" dirty="0" smtClean="0"/>
              <a:t>= 5 . 334 </a:t>
            </a:r>
            <a:r>
              <a:rPr lang="cs-CZ" sz="2800" dirty="0" smtClean="0"/>
              <a:t>000J</a:t>
            </a:r>
            <a:endParaRPr lang="cs-CZ" sz="2800" dirty="0" smtClean="0"/>
          </a:p>
          <a:p>
            <a:r>
              <a:rPr lang="cs-CZ" sz="2800" dirty="0" err="1" smtClean="0"/>
              <a:t>L</a:t>
            </a:r>
            <a:r>
              <a:rPr lang="cs-CZ" sz="2800" baseline="-25000" dirty="0" err="1" smtClean="0"/>
              <a:t>t</a:t>
            </a:r>
            <a:r>
              <a:rPr lang="cs-CZ" sz="2800" dirty="0" smtClean="0"/>
              <a:t>= 1 670 000 J = 1 670 </a:t>
            </a:r>
            <a:r>
              <a:rPr lang="cs-CZ" sz="2800" dirty="0" err="1" smtClean="0"/>
              <a:t>kJ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b="1" dirty="0" smtClean="0"/>
              <a:t>Voda odevzdá okolí teplo 1670 </a:t>
            </a:r>
            <a:r>
              <a:rPr lang="cs-CZ" sz="2800" b="1" dirty="0" err="1" smtClean="0"/>
              <a:t>kJ</a:t>
            </a:r>
            <a:r>
              <a:rPr lang="cs-CZ" sz="2800" b="1" dirty="0" smtClean="0"/>
              <a:t>, aby zmrzla.</a:t>
            </a:r>
            <a:endParaRPr lang="cs-CZ" sz="2800" b="1" dirty="0"/>
          </a:p>
        </p:txBody>
      </p:sp>
      <p:grpSp>
        <p:nvGrpSpPr>
          <p:cNvPr id="4" name="Skupina 3"/>
          <p:cNvGrpSpPr/>
          <p:nvPr/>
        </p:nvGrpSpPr>
        <p:grpSpPr>
          <a:xfrm>
            <a:off x="1724618" y="908720"/>
            <a:ext cx="1080120" cy="837510"/>
            <a:chOff x="2627784" y="5085183"/>
            <a:chExt cx="1008112" cy="1123210"/>
          </a:xfrm>
        </p:grpSpPr>
        <p:sp>
          <p:nvSpPr>
            <p:cNvPr id="5" name="TextovéPole 4"/>
            <p:cNvSpPr txBox="1"/>
            <p:nvPr/>
          </p:nvSpPr>
          <p:spPr>
            <a:xfrm>
              <a:off x="2829406" y="5085183"/>
              <a:ext cx="360040" cy="6191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J</a:t>
              </a:r>
              <a:endParaRPr lang="cs-CZ" sz="2400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2627784" y="5589240"/>
              <a:ext cx="1008112" cy="6191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   kg </a:t>
              </a:r>
              <a:endParaRPr lang="cs-CZ" sz="2400" dirty="0"/>
            </a:p>
          </p:txBody>
        </p:sp>
        <p:cxnSp>
          <p:nvCxnSpPr>
            <p:cNvPr id="7" name="Přímá spojovací čára 15"/>
            <p:cNvCxnSpPr/>
            <p:nvPr/>
          </p:nvCxnSpPr>
          <p:spPr>
            <a:xfrm>
              <a:off x="2757398" y="5709511"/>
              <a:ext cx="432048" cy="3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8" name="TextovéPole 7"/>
          <p:cNvSpPr txBox="1"/>
          <p:nvPr/>
        </p:nvSpPr>
        <p:spPr>
          <a:xfrm>
            <a:off x="64960" y="4077071"/>
            <a:ext cx="8964488" cy="224676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Celkové odevzdané teplo:</a:t>
            </a:r>
          </a:p>
          <a:p>
            <a:r>
              <a:rPr lang="cs-CZ" sz="2800" dirty="0" err="1" smtClean="0"/>
              <a:t>Q</a:t>
            </a:r>
            <a:r>
              <a:rPr lang="cs-CZ" sz="2800" baseline="-25000" dirty="0" err="1" smtClean="0"/>
              <a:t>c</a:t>
            </a:r>
            <a:r>
              <a:rPr lang="cs-CZ" sz="2800" dirty="0" smtClean="0"/>
              <a:t> = Q + </a:t>
            </a:r>
            <a:r>
              <a:rPr lang="cs-CZ" sz="2800" dirty="0" err="1" smtClean="0"/>
              <a:t>L</a:t>
            </a:r>
            <a:r>
              <a:rPr lang="cs-CZ" sz="2800" baseline="-25000" dirty="0" err="1" smtClean="0"/>
              <a:t>t</a:t>
            </a:r>
            <a:endParaRPr lang="cs-CZ" sz="2800" baseline="-25000" dirty="0" smtClean="0"/>
          </a:p>
          <a:p>
            <a:r>
              <a:rPr lang="cs-CZ" sz="2800" dirty="0" err="1" smtClean="0"/>
              <a:t>Q</a:t>
            </a:r>
            <a:r>
              <a:rPr lang="cs-CZ" sz="2800" baseline="-25000" dirty="0" err="1" smtClean="0"/>
              <a:t>c</a:t>
            </a:r>
            <a:r>
              <a:rPr lang="cs-CZ" sz="2800" baseline="-25000" dirty="0" smtClean="0"/>
              <a:t>  </a:t>
            </a:r>
            <a:r>
              <a:rPr lang="cs-CZ" sz="2800" dirty="0" smtClean="0"/>
              <a:t>= 104,5 + 1 670</a:t>
            </a:r>
          </a:p>
          <a:p>
            <a:r>
              <a:rPr lang="cs-CZ" sz="2800" dirty="0" err="1" smtClean="0"/>
              <a:t>Q</a:t>
            </a:r>
            <a:r>
              <a:rPr lang="cs-CZ" sz="2800" baseline="-25000" dirty="0" err="1" smtClean="0"/>
              <a:t>c</a:t>
            </a:r>
            <a:r>
              <a:rPr lang="cs-CZ" sz="2800" baseline="-25000" dirty="0" smtClean="0"/>
              <a:t>  </a:t>
            </a:r>
            <a:r>
              <a:rPr lang="cs-CZ" sz="2800" dirty="0" smtClean="0"/>
              <a:t>= 1 774,5 </a:t>
            </a:r>
            <a:r>
              <a:rPr lang="cs-CZ" sz="2800" dirty="0" err="1" smtClean="0"/>
              <a:t>kJ</a:t>
            </a:r>
            <a:endParaRPr lang="cs-CZ" sz="2800" dirty="0" smtClean="0"/>
          </a:p>
          <a:p>
            <a:r>
              <a:rPr lang="cs-CZ" sz="2800" b="1" dirty="0" smtClean="0"/>
              <a:t>Chladícímu zařízení bylo odevzdáno teplo </a:t>
            </a:r>
            <a:r>
              <a:rPr lang="cs-CZ" sz="2800" b="1" dirty="0" smtClean="0"/>
              <a:t>1 </a:t>
            </a:r>
            <a:r>
              <a:rPr lang="cs-CZ" sz="2800" b="1" dirty="0" smtClean="0"/>
              <a:t>774,5 </a:t>
            </a:r>
            <a:r>
              <a:rPr lang="cs-CZ" sz="2800" b="1" dirty="0" err="1" smtClean="0"/>
              <a:t>kJ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910101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81588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4. Jaké teplo přijme ocelový předmět o hmotnosti 150 kg a o teplotě tání 1 350°C, jestliže roztaje a teplota kapaliny se nezmění? Měrné skupenské teplo tání oceli je 260          </a:t>
            </a:r>
            <a:r>
              <a:rPr lang="cs-CZ" sz="2800" dirty="0" smtClean="0"/>
              <a:t>.</a:t>
            </a:r>
          </a:p>
          <a:p>
            <a:endParaRPr lang="cs-CZ" sz="2800" dirty="0"/>
          </a:p>
        </p:txBody>
      </p:sp>
      <p:grpSp>
        <p:nvGrpSpPr>
          <p:cNvPr id="3" name="Skupina 2"/>
          <p:cNvGrpSpPr/>
          <p:nvPr/>
        </p:nvGrpSpPr>
        <p:grpSpPr>
          <a:xfrm>
            <a:off x="7308304" y="789963"/>
            <a:ext cx="1080120" cy="837507"/>
            <a:chOff x="2627784" y="5085187"/>
            <a:chExt cx="1008112" cy="1123206"/>
          </a:xfrm>
        </p:grpSpPr>
        <p:sp>
          <p:nvSpPr>
            <p:cNvPr id="4" name="TextovéPole 3"/>
            <p:cNvSpPr txBox="1"/>
            <p:nvPr/>
          </p:nvSpPr>
          <p:spPr>
            <a:xfrm>
              <a:off x="2694991" y="5085187"/>
              <a:ext cx="494455" cy="6191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err="1" smtClean="0"/>
                <a:t>kJ</a:t>
              </a:r>
              <a:endParaRPr lang="cs-CZ" sz="2400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2627784" y="5589240"/>
              <a:ext cx="1008112" cy="6191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 </a:t>
              </a:r>
              <a:r>
                <a:rPr lang="cs-CZ" sz="2400" dirty="0" smtClean="0"/>
                <a:t>kg </a:t>
              </a:r>
              <a:endParaRPr lang="cs-CZ" sz="2400" dirty="0"/>
            </a:p>
          </p:txBody>
        </p:sp>
        <p:cxnSp>
          <p:nvCxnSpPr>
            <p:cNvPr id="6" name="Přímá spojovací čára 5"/>
            <p:cNvCxnSpPr>
              <a:endCxn id="5" idx="0"/>
            </p:cNvCxnSpPr>
            <p:nvPr/>
          </p:nvCxnSpPr>
          <p:spPr>
            <a:xfrm>
              <a:off x="2699792" y="5589237"/>
              <a:ext cx="432048" cy="3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7" name="TextovéPole 6"/>
          <p:cNvSpPr txBox="1"/>
          <p:nvPr/>
        </p:nvSpPr>
        <p:spPr>
          <a:xfrm>
            <a:off x="0" y="2996952"/>
            <a:ext cx="9144000" cy="138499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5. Kus ledu o hmotnosti 3,0 kg a teplotě -10°C se má přeměnit na vodu o teplotě 20°C. Jaké teplo přijme při tom led a vzniklá voda od svého okolí?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010" y="1815882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- Samostatná práce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2340088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- </a:t>
            </a:r>
            <a:r>
              <a:rPr lang="cs-CZ" sz="2400" b="1" dirty="0" smtClean="0">
                <a:solidFill>
                  <a:srgbClr val="FF0000"/>
                </a:solidFill>
              </a:rPr>
              <a:t> Kontrola</a:t>
            </a:r>
            <a:r>
              <a:rPr lang="cs-CZ" sz="2400" b="1" dirty="0" smtClean="0">
                <a:solidFill>
                  <a:srgbClr val="FF0000"/>
                </a:solidFill>
              </a:rPr>
              <a:t>: </a:t>
            </a:r>
            <a:r>
              <a:rPr lang="cs-CZ" sz="2400" b="1" dirty="0" err="1" smtClean="0">
                <a:solidFill>
                  <a:srgbClr val="FF0000"/>
                </a:solidFill>
              </a:rPr>
              <a:t>L</a:t>
            </a:r>
            <a:r>
              <a:rPr lang="cs-CZ" sz="2400" b="1" baseline="-25000" dirty="0" err="1" smtClean="0">
                <a:solidFill>
                  <a:srgbClr val="FF0000"/>
                </a:solidFill>
              </a:rPr>
              <a:t>t</a:t>
            </a:r>
            <a:r>
              <a:rPr lang="cs-CZ" sz="2400" b="1" dirty="0" smtClean="0">
                <a:solidFill>
                  <a:srgbClr val="FF0000"/>
                </a:solidFill>
              </a:rPr>
              <a:t> = 39 000 </a:t>
            </a:r>
            <a:r>
              <a:rPr lang="cs-CZ" sz="2400" b="1" dirty="0" err="1" smtClean="0">
                <a:solidFill>
                  <a:srgbClr val="FF0000"/>
                </a:solidFill>
              </a:rPr>
              <a:t>kJ</a:t>
            </a:r>
            <a:r>
              <a:rPr lang="cs-CZ" sz="2400" b="1" dirty="0" smtClean="0">
                <a:solidFill>
                  <a:srgbClr val="FF0000"/>
                </a:solidFill>
              </a:rPr>
              <a:t> = 39 MJ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0" y="4437112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- Samostatná práce za 1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0" y="4919008"/>
            <a:ext cx="9144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b="1" dirty="0" smtClean="0">
                <a:solidFill>
                  <a:srgbClr val="FF0000"/>
                </a:solidFill>
              </a:rPr>
              <a:t>  Kontrola</a:t>
            </a:r>
            <a:r>
              <a:rPr lang="cs-CZ" sz="2400" b="1" dirty="0" smtClean="0">
                <a:solidFill>
                  <a:srgbClr val="FF0000"/>
                </a:solidFill>
              </a:rPr>
              <a:t>: </a:t>
            </a:r>
          </a:p>
          <a:p>
            <a:r>
              <a:rPr lang="cs-CZ" sz="2400" b="1" dirty="0" smtClean="0"/>
              <a:t>Teplo přijaté ledem při zahřátí na 0°C: </a:t>
            </a:r>
            <a:r>
              <a:rPr lang="cs-CZ" sz="2400" b="1" dirty="0" smtClean="0">
                <a:solidFill>
                  <a:srgbClr val="FF0000"/>
                </a:solidFill>
              </a:rPr>
              <a:t>Q</a:t>
            </a:r>
            <a:r>
              <a:rPr lang="cs-CZ" sz="2400" b="1" baseline="-25000" dirty="0" smtClean="0">
                <a:solidFill>
                  <a:srgbClr val="FF0000"/>
                </a:solidFill>
              </a:rPr>
              <a:t>1</a:t>
            </a:r>
            <a:r>
              <a:rPr lang="cs-CZ" sz="2400" b="1" dirty="0" smtClean="0">
                <a:solidFill>
                  <a:srgbClr val="FF0000"/>
                </a:solidFill>
              </a:rPr>
              <a:t> = 62,7 </a:t>
            </a:r>
            <a:r>
              <a:rPr lang="cs-CZ" sz="2400" b="1" dirty="0" err="1" smtClean="0">
                <a:solidFill>
                  <a:srgbClr val="FF0000"/>
                </a:solidFill>
              </a:rPr>
              <a:t>kJ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/>
              <a:t>Teplo přijaté ledem při změně na vodu: </a:t>
            </a:r>
            <a:r>
              <a:rPr lang="cs-CZ" sz="2400" b="1" dirty="0" err="1" smtClean="0">
                <a:solidFill>
                  <a:srgbClr val="FF0000"/>
                </a:solidFill>
              </a:rPr>
              <a:t>L</a:t>
            </a:r>
            <a:r>
              <a:rPr lang="cs-CZ" sz="2400" b="1" baseline="-25000" dirty="0" err="1" smtClean="0">
                <a:solidFill>
                  <a:srgbClr val="FF0000"/>
                </a:solidFill>
              </a:rPr>
              <a:t>t</a:t>
            </a:r>
            <a:r>
              <a:rPr lang="cs-CZ" sz="2400" b="1" dirty="0" smtClean="0">
                <a:solidFill>
                  <a:srgbClr val="FF0000"/>
                </a:solidFill>
              </a:rPr>
              <a:t> = 1 002 </a:t>
            </a:r>
            <a:r>
              <a:rPr lang="cs-CZ" sz="2400" b="1" dirty="0" err="1" smtClean="0">
                <a:solidFill>
                  <a:srgbClr val="FF0000"/>
                </a:solidFill>
              </a:rPr>
              <a:t>kJ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/>
              <a:t> Teplo přijaté vodou při zahřátí na 20 °C: </a:t>
            </a:r>
            <a:r>
              <a:rPr lang="cs-CZ" sz="2400" b="1" dirty="0" smtClean="0">
                <a:solidFill>
                  <a:srgbClr val="FF0000"/>
                </a:solidFill>
              </a:rPr>
              <a:t>Q</a:t>
            </a:r>
            <a:r>
              <a:rPr lang="cs-CZ" sz="24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2400" b="1" dirty="0" smtClean="0">
                <a:solidFill>
                  <a:srgbClr val="FF0000"/>
                </a:solidFill>
              </a:rPr>
              <a:t>= 250,8 </a:t>
            </a:r>
            <a:r>
              <a:rPr lang="cs-CZ" sz="2400" b="1" dirty="0" err="1" smtClean="0">
                <a:solidFill>
                  <a:srgbClr val="FF0000"/>
                </a:solidFill>
              </a:rPr>
              <a:t>kJ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/>
              <a:t>Celkové přijaté teplo: </a:t>
            </a:r>
            <a:r>
              <a:rPr lang="cs-CZ" sz="2400" b="1" dirty="0" smtClean="0">
                <a:solidFill>
                  <a:srgbClr val="FF0000"/>
                </a:solidFill>
              </a:rPr>
              <a:t>Q = 1 315,5 </a:t>
            </a:r>
            <a:r>
              <a:rPr lang="cs-CZ" sz="2400" b="1" dirty="0" err="1" smtClean="0">
                <a:solidFill>
                  <a:srgbClr val="FF0000"/>
                </a:solidFill>
              </a:rPr>
              <a:t>kJ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92696"/>
            <a:ext cx="9144000" cy="138499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Voda o hmotnosti 5,0 kg a teplotě 15°C se má přeměnit na led o teplotě -15°C. Jaké teplo odevzdá při tom voda a vzniklý led svému okolí?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0"/>
            <a:ext cx="3419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D.Ú.: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r>
              <a:rPr lang="cs-CZ" dirty="0" smtClean="0"/>
              <a:t>PaedDr. BOHUNĚK, Jiří. </a:t>
            </a:r>
            <a:r>
              <a:rPr lang="cs-CZ" i="1" dirty="0" smtClean="0"/>
              <a:t>Sbírka úloh z fyziky pro ZŠ 2.díl</a:t>
            </a:r>
            <a:r>
              <a:rPr lang="cs-CZ" dirty="0" smtClean="0"/>
              <a:t>. Praha : Galaxie, 1993. 157 s.</a:t>
            </a:r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-11832" y="6027003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632</Words>
  <Application>Microsoft Office PowerPoint</Application>
  <PresentationFormat>Předvádění na obrazovce (4:3)</PresentationFormat>
  <Paragraphs>78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33</cp:revision>
  <dcterms:modified xsi:type="dcterms:W3CDTF">2012-06-04T16:38:57Z</dcterms:modified>
</cp:coreProperties>
</file>