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2420888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</a:rPr>
              <a:t>Vypařování a kapalnění</a:t>
            </a:r>
            <a:endParaRPr lang="cs-CZ" sz="7200" b="1" dirty="0">
              <a:solidFill>
                <a:srgbClr val="FF0000"/>
              </a:solidFill>
            </a:endParaRPr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539552" y="5105400"/>
            <a:ext cx="7854696" cy="17526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Pavlína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Čermáková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 v rámci v projektu „EU peníze školám“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 VK oblast podpory 1.4 s názvem Zlepšení podmínek pro vzdělávání na základních školách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323273" y="4324454"/>
            <a:ext cx="449745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VY_32_INOVACE_36_Vypařování a kapalnění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Otázky: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476672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Jaké změně skupenství odpovídá vypařování?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1556792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Jaké změně skupenství odpovídá kapalnění?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2928934"/>
            <a:ext cx="914400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Ztráta objemu vody v odkrytém akváriu</a:t>
            </a:r>
          </a:p>
          <a:p>
            <a:r>
              <a:rPr lang="cs-CZ" sz="2800" dirty="0" smtClean="0"/>
              <a:t>uschnutí mokrého prádla</a:t>
            </a:r>
          </a:p>
          <a:p>
            <a:r>
              <a:rPr lang="cs-CZ" sz="2800" dirty="0" smtClean="0"/>
              <a:t>uschnutí umytých vlasů</a:t>
            </a:r>
          </a:p>
          <a:p>
            <a:r>
              <a:rPr lang="cs-CZ" sz="2800" dirty="0" smtClean="0"/>
              <a:t>úbytek vody z odpařovače na topení</a:t>
            </a:r>
          </a:p>
          <a:p>
            <a:r>
              <a:rPr lang="cs-CZ" sz="2800" dirty="0" smtClean="0"/>
              <a:t>uschnutí smazané tabule 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Co mají tyto děje společného?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7584" y="980728"/>
            <a:ext cx="3816424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- z kapalného na plynné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27584" y="2132856"/>
            <a:ext cx="3816424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- z plynného na kapalné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Šipka doprava 7"/>
          <p:cNvSpPr/>
          <p:nvPr/>
        </p:nvSpPr>
        <p:spPr>
          <a:xfrm>
            <a:off x="5429256" y="3643314"/>
            <a:ext cx="1224136" cy="504056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6804248" y="3212976"/>
            <a:ext cx="2088232" cy="138499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/>
              <a:t>Dochází k vypařování vody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0" y="5733256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Musí se při těchto dějích dosáhnout teploty varu?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3568" y="6334780"/>
            <a:ext cx="6048672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- k vypařování dochází za každé teploty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6" grpId="0" animBg="1"/>
      <p:bldP spid="7" grpId="0" animBg="1"/>
      <p:bldP spid="8" grpId="0" animBg="1"/>
      <p:bldP spid="9" grpId="0" animBg="1"/>
      <p:bldP spid="10" grpId="0"/>
      <p:bldP spid="1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5292080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Co se děje při vypařování kapalin?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550898"/>
            <a:ext cx="846043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400" dirty="0" smtClean="0"/>
              <a:t> molekuly </a:t>
            </a:r>
            <a:r>
              <a:rPr lang="cs-CZ" sz="2400" dirty="0" smtClean="0"/>
              <a:t>na povrchu získávají z vnějšího prostředí energii ve </a:t>
            </a:r>
            <a:r>
              <a:rPr lang="cs-CZ" sz="2400" dirty="0" smtClean="0"/>
              <a:t> 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</a:t>
            </a:r>
            <a:r>
              <a:rPr lang="cs-CZ" sz="2400" dirty="0" smtClean="0"/>
              <a:t>formě </a:t>
            </a:r>
            <a:r>
              <a:rPr lang="cs-CZ" sz="2400" dirty="0" smtClean="0"/>
              <a:t>tepla</a:t>
            </a:r>
          </a:p>
          <a:p>
            <a:pPr>
              <a:buFontTx/>
              <a:buChar char="-"/>
            </a:pPr>
            <a:r>
              <a:rPr lang="cs-CZ" sz="2400" dirty="0" smtClean="0"/>
              <a:t> díky tomu se začnou rychleji pohybovat</a:t>
            </a:r>
          </a:p>
          <a:p>
            <a:pPr>
              <a:buFontTx/>
              <a:buChar char="-"/>
            </a:pPr>
            <a:r>
              <a:rPr lang="cs-CZ" sz="2400" dirty="0" smtClean="0"/>
              <a:t> zvyšují svoji pohybovou energii</a:t>
            </a:r>
          </a:p>
          <a:p>
            <a:pPr>
              <a:buFontTx/>
              <a:buChar char="-"/>
            </a:pPr>
            <a:r>
              <a:rPr lang="cs-CZ" sz="2400" dirty="0" smtClean="0"/>
              <a:t> uvolňují se z povrchu těles</a:t>
            </a:r>
          </a:p>
          <a:p>
            <a:pPr>
              <a:buFontTx/>
              <a:buChar char="-"/>
            </a:pPr>
            <a:r>
              <a:rPr lang="cs-CZ" sz="2400" dirty="0" smtClean="0"/>
              <a:t> molekuly s menší pohybovou energií v kapalině zůstávají</a:t>
            </a:r>
          </a:p>
          <a:p>
            <a:pPr>
              <a:buFontTx/>
              <a:buChar char="-"/>
            </a:pPr>
            <a:r>
              <a:rPr lang="cs-CZ" sz="2400" dirty="0" smtClean="0"/>
              <a:t> díky tomu celková energie kapaliny klesá a kapalina se ochlazuje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3356992"/>
            <a:ext cx="6372200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Na čem závisí rychlost vypařování kapalin?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4005064"/>
            <a:ext cx="6840760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Př.: Na čem závisí, jak rychle uschne prádlo na šňůře?</a:t>
            </a:r>
            <a:endParaRPr lang="cs-CZ" sz="2400" dirty="0"/>
          </a:p>
        </p:txBody>
      </p:sp>
      <p:sp>
        <p:nvSpPr>
          <p:cNvPr id="6" name="Šipka doprava 5"/>
          <p:cNvSpPr/>
          <p:nvPr/>
        </p:nvSpPr>
        <p:spPr>
          <a:xfrm>
            <a:off x="0" y="4869160"/>
            <a:ext cx="971600" cy="288032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043608" y="4509120"/>
            <a:ext cx="78843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Na teplotě vzduchu: </a:t>
            </a:r>
          </a:p>
          <a:p>
            <a:r>
              <a:rPr lang="cs-CZ" sz="2400" dirty="0" smtClean="0"/>
              <a:t>Čím vyšší teplota, tím větší energii molekuly vody získají, tím rychleji se budou z </a:t>
            </a:r>
            <a:r>
              <a:rPr lang="cs-CZ" sz="2400" smtClean="0"/>
              <a:t>povrchu </a:t>
            </a:r>
            <a:r>
              <a:rPr lang="cs-CZ" sz="2400" smtClean="0"/>
              <a:t>uvolňovat.</a:t>
            </a:r>
            <a:endParaRPr lang="cs-CZ" sz="2400" dirty="0"/>
          </a:p>
        </p:txBody>
      </p:sp>
      <p:sp>
        <p:nvSpPr>
          <p:cNvPr id="8" name="Šipka doprava 7"/>
          <p:cNvSpPr/>
          <p:nvPr/>
        </p:nvSpPr>
        <p:spPr>
          <a:xfrm>
            <a:off x="0" y="6021288"/>
            <a:ext cx="971600" cy="288032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043608" y="5657671"/>
            <a:ext cx="78843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Na rychlosti proudění vzduchu (větru): </a:t>
            </a:r>
          </a:p>
          <a:p>
            <a:r>
              <a:rPr lang="cs-CZ" sz="2400" dirty="0" smtClean="0"/>
              <a:t>Proudění vzduchu napomáhá uvolňovat molekuly z povrchu kapalin.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1200329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Př.: Karlova maminka skládala ještě ne úplně uschlé prostěradlo tak, aby z něj vznikl malý balíček. Chtěla totiž žehlit až později. Proč bude takto složené prostěradlo ještě zavlhlé a lépe se vyžehlí?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47664" y="1412776"/>
            <a:ext cx="5256584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Kapalina se vypařuje vždy jen z povrchu</a:t>
            </a:r>
            <a:endParaRPr lang="cs-CZ" sz="2400" dirty="0"/>
          </a:p>
        </p:txBody>
      </p:sp>
      <p:sp>
        <p:nvSpPr>
          <p:cNvPr id="4" name="Šipka doprava 3"/>
          <p:cNvSpPr/>
          <p:nvPr/>
        </p:nvSpPr>
        <p:spPr>
          <a:xfrm>
            <a:off x="611560" y="1556792"/>
            <a:ext cx="792088" cy="216024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547664" y="1988840"/>
            <a:ext cx="7596336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Čím menší povrch, tím méně molekul se z povrchu uvolní</a:t>
            </a:r>
            <a:endParaRPr lang="cs-CZ" sz="2400" dirty="0"/>
          </a:p>
        </p:txBody>
      </p:sp>
      <p:sp>
        <p:nvSpPr>
          <p:cNvPr id="6" name="Šipka doprava 5"/>
          <p:cNvSpPr/>
          <p:nvPr/>
        </p:nvSpPr>
        <p:spPr>
          <a:xfrm>
            <a:off x="611560" y="2132856"/>
            <a:ext cx="792088" cy="216024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547664" y="2636912"/>
            <a:ext cx="7596336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Rychlost vypařování kapaliny závisí také na velikosti jejího povrchu</a:t>
            </a:r>
            <a:endParaRPr lang="cs-CZ" sz="2400" dirty="0"/>
          </a:p>
        </p:txBody>
      </p:sp>
      <p:sp>
        <p:nvSpPr>
          <p:cNvPr id="8" name="Šipka doprava 7"/>
          <p:cNvSpPr/>
          <p:nvPr/>
        </p:nvSpPr>
        <p:spPr>
          <a:xfrm>
            <a:off x="611560" y="2924944"/>
            <a:ext cx="792088" cy="216024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0" y="3573016"/>
            <a:ext cx="1979712" cy="26776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Př.: Proč v mořských solivarech jsou nádrže pro získávání soli rozlehlé a mělké?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88257" y="2311776"/>
            <a:ext cx="691515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1331640" y="6478163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[1]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138499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Př.: Zkus odhadnout, která kapalina se odpaří nejrychleji a která nejpomaleji:</a:t>
            </a:r>
          </a:p>
          <a:p>
            <a:r>
              <a:rPr lang="cs-CZ" sz="2800" dirty="0" smtClean="0"/>
              <a:t>líh, voda, olej</a:t>
            </a:r>
            <a:endParaRPr lang="cs-CZ" sz="2800" dirty="0"/>
          </a:p>
        </p:txBody>
      </p:sp>
      <p:sp>
        <p:nvSpPr>
          <p:cNvPr id="3" name="Šipka doprava 2"/>
          <p:cNvSpPr/>
          <p:nvPr/>
        </p:nvSpPr>
        <p:spPr>
          <a:xfrm>
            <a:off x="251520" y="1781817"/>
            <a:ext cx="864096" cy="216024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331640" y="1412776"/>
            <a:ext cx="7128792" cy="95410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Rychlost vypařování kapaliny závisí i na jejím chemickém složení</a:t>
            </a:r>
            <a:endParaRPr lang="cs-CZ" sz="2800" dirty="0"/>
          </a:p>
        </p:txBody>
      </p:sp>
      <p:sp>
        <p:nvSpPr>
          <p:cNvPr id="5" name="Šipka doprava 4"/>
          <p:cNvSpPr/>
          <p:nvPr/>
        </p:nvSpPr>
        <p:spPr>
          <a:xfrm>
            <a:off x="275540" y="2852936"/>
            <a:ext cx="864096" cy="216024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333306" y="2503972"/>
            <a:ext cx="7128792" cy="95410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Těkavé kapaliny = rychle se vypařující kapaliny</a:t>
            </a:r>
          </a:p>
          <a:p>
            <a:r>
              <a:rPr lang="cs-CZ" sz="2800" dirty="0" smtClean="0"/>
              <a:t>- líh, aceton, benzín</a:t>
            </a:r>
            <a:endParaRPr lang="cs-CZ" sz="2800" dirty="0"/>
          </a:p>
        </p:txBody>
      </p:sp>
      <p:sp>
        <p:nvSpPr>
          <p:cNvPr id="7" name="Šipka doprava 6"/>
          <p:cNvSpPr/>
          <p:nvPr/>
        </p:nvSpPr>
        <p:spPr>
          <a:xfrm>
            <a:off x="251520" y="3906053"/>
            <a:ext cx="864096" cy="216024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331640" y="3645024"/>
            <a:ext cx="7128792" cy="95410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Některé kapaliny se téměř nevypařují</a:t>
            </a:r>
          </a:p>
          <a:p>
            <a:r>
              <a:rPr lang="cs-CZ" sz="2800" dirty="0" smtClean="0"/>
              <a:t>- těžký olej, glycerin, rtuť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0" y="4725144"/>
            <a:ext cx="9144000" cy="95410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Kapalnění je přeměna plynu v kapalinu. Je to opačný děj k vypařovaní.</a:t>
            </a:r>
            <a:endParaRPr lang="cs-CZ" sz="2800" dirty="0"/>
          </a:p>
        </p:txBody>
      </p:sp>
      <p:sp>
        <p:nvSpPr>
          <p:cNvPr id="10" name="Šipka doprava 9"/>
          <p:cNvSpPr/>
          <p:nvPr/>
        </p:nvSpPr>
        <p:spPr>
          <a:xfrm>
            <a:off x="251520" y="6093296"/>
            <a:ext cx="864096" cy="216024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1306488" y="5939698"/>
            <a:ext cx="2736304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Vznik mlhy, rosy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69249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Zápis:</a:t>
            </a:r>
          </a:p>
          <a:p>
            <a:pPr>
              <a:spcAft>
                <a:spcPts val="1200"/>
              </a:spcAft>
            </a:pPr>
            <a:r>
              <a:rPr lang="cs-CZ" sz="3200" dirty="0" smtClean="0"/>
              <a:t>Téma</a:t>
            </a:r>
            <a:r>
              <a:rPr lang="cs-CZ" sz="3200" dirty="0" smtClean="0"/>
              <a:t>: </a:t>
            </a:r>
            <a:r>
              <a:rPr lang="cs-CZ" sz="3200" b="1" dirty="0" smtClean="0">
                <a:solidFill>
                  <a:srgbClr val="FF0000"/>
                </a:solidFill>
              </a:rPr>
              <a:t>Vypařování a kapalnění</a:t>
            </a:r>
          </a:p>
          <a:p>
            <a:pPr>
              <a:spcAft>
                <a:spcPts val="1200"/>
              </a:spcAft>
            </a:pPr>
            <a:r>
              <a:rPr lang="cs-CZ" sz="2800" u="sng" dirty="0" smtClean="0"/>
              <a:t>Vypařování: </a:t>
            </a:r>
            <a:r>
              <a:rPr lang="cs-CZ" sz="2800" dirty="0" smtClean="0"/>
              <a:t>změna kapalného skupenství na plynné</a:t>
            </a:r>
          </a:p>
          <a:p>
            <a:r>
              <a:rPr lang="cs-CZ" sz="2800" u="sng" dirty="0" smtClean="0"/>
              <a:t>Rychlost vypařování závisí na:</a:t>
            </a:r>
          </a:p>
          <a:p>
            <a:r>
              <a:rPr lang="cs-CZ" sz="2800" dirty="0" smtClean="0"/>
              <a:t>	- teplotě kapaliny</a:t>
            </a:r>
          </a:p>
          <a:p>
            <a:r>
              <a:rPr lang="cs-CZ" sz="2800" dirty="0" smtClean="0"/>
              <a:t>	- proudění vzduchu (odvádění vodních par)</a:t>
            </a:r>
          </a:p>
          <a:p>
            <a:r>
              <a:rPr lang="cs-CZ" sz="2800" dirty="0" smtClean="0"/>
              <a:t>	- velikosti povrchu kapaliny</a:t>
            </a:r>
          </a:p>
          <a:p>
            <a:r>
              <a:rPr lang="cs-CZ" sz="2800" dirty="0" smtClean="0"/>
              <a:t>	- chemickém složení kapaliny</a:t>
            </a:r>
          </a:p>
          <a:p>
            <a:endParaRPr lang="cs-CZ" sz="2800" dirty="0" smtClean="0"/>
          </a:p>
          <a:p>
            <a:r>
              <a:rPr lang="cs-CZ" sz="2800" u="sng" dirty="0" smtClean="0"/>
              <a:t>Kondenzace (kapalnění):</a:t>
            </a:r>
            <a:r>
              <a:rPr lang="cs-CZ" sz="2800" dirty="0" smtClean="0"/>
              <a:t> změna plynného skupenství na kapalné</a:t>
            </a:r>
          </a:p>
          <a:p>
            <a:r>
              <a:rPr lang="cs-CZ" sz="2800" dirty="0" smtClean="0"/>
              <a:t>	- orosení sklenice</a:t>
            </a:r>
          </a:p>
          <a:p>
            <a:r>
              <a:rPr lang="cs-CZ" sz="2800" dirty="0" smtClean="0"/>
              <a:t>	- vznik mlhy, rosy</a:t>
            </a:r>
          </a:p>
          <a:p>
            <a:r>
              <a:rPr lang="cs-CZ" sz="2800" dirty="0" smtClean="0"/>
              <a:t>	- orosení skel brýlí po vstupu z chladu do teplé </a:t>
            </a:r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            </a:t>
            </a:r>
            <a:r>
              <a:rPr lang="cs-CZ" sz="2800" dirty="0" smtClean="0"/>
              <a:t>místnosti</a:t>
            </a:r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Zdroje:</a:t>
            </a:r>
          </a:p>
          <a:p>
            <a:r>
              <a:rPr lang="cs-CZ" dirty="0" smtClean="0"/>
              <a:t>[</a:t>
            </a:r>
            <a:r>
              <a:rPr lang="cs-CZ" dirty="0"/>
              <a:t>1]</a:t>
            </a:r>
          </a:p>
          <a:p>
            <a:r>
              <a:rPr lang="cs-CZ" dirty="0" smtClean="0"/>
              <a:t>- </a:t>
            </a:r>
            <a:r>
              <a:rPr lang="cs-CZ" dirty="0" err="1" smtClean="0"/>
              <a:t>Sken</a:t>
            </a:r>
            <a:r>
              <a:rPr lang="cs-CZ" dirty="0" smtClean="0"/>
              <a:t> z učebnice str. 57</a:t>
            </a:r>
            <a:r>
              <a:rPr lang="cs-CZ" dirty="0"/>
              <a:t>: </a:t>
            </a:r>
            <a:r>
              <a:rPr lang="cs-CZ" dirty="0" err="1"/>
              <a:t>Doc.Dr.Ing.RAUNER</a:t>
            </a:r>
            <a:r>
              <a:rPr lang="cs-CZ" dirty="0"/>
              <a:t>, Karel , et al. Fyzika 8 učebnice pro základní školy a víceletá gymnázia. Plzeň : Fraus, 2006. 128 s. ISBN 80-7238-525-9.</a:t>
            </a:r>
          </a:p>
          <a:p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-11832" y="6027003"/>
            <a:ext cx="9144000" cy="83099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400" dirty="0" smtClean="0"/>
              <a:t>Vytvořeno jako DUM do předmětu fyzika na ZŠ Studentská 895, Mnichovo Hradiště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427</Words>
  <Application>Microsoft Office PowerPoint</Application>
  <PresentationFormat>Předvádění na obrazovce (4:3)</PresentationFormat>
  <Paragraphs>67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user</cp:lastModifiedBy>
  <cp:revision>23</cp:revision>
  <dcterms:modified xsi:type="dcterms:W3CDTF">2012-06-04T16:51:54Z</dcterms:modified>
</cp:coreProperties>
</file>