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3" r:id="rId6"/>
    <p:sldId id="264" r:id="rId7"/>
    <p:sldId id="265" r:id="rId8"/>
    <p:sldId id="267" r:id="rId9"/>
    <p:sldId id="266" r:id="rId10"/>
    <p:sldId id="259" r:id="rId11"/>
    <p:sldId id="262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2" autoAdjust="0"/>
    <p:restoredTop sz="94660"/>
  </p:normalViewPr>
  <p:slideViewPr>
    <p:cSldViewPr>
      <p:cViewPr>
        <p:scale>
          <a:sx n="70" d="100"/>
          <a:sy n="70" d="100"/>
        </p:scale>
        <p:origin x="-83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Var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67617" y="4324454"/>
            <a:ext cx="2608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VY_32_INOVACE_38_Var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K jaké změně skupenství dochází při varu?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8604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z kapalného na plynné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052736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Jaký je tedy rozdíl mezi vypařováním a varem?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700808"/>
            <a:ext cx="8604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k vypařování dochází za jakékoliv teploty, k varu pouze po dosažení teploty varu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636912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Jaká je teplota varu pro vodu?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284984"/>
            <a:ext cx="8604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100°C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78904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Popiš, k čemu dochází při varu vody v nádobě?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-10578" y="79829"/>
            <a:ext cx="4355976" cy="67403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Uvnitř vody vznikají u dna a podél stěn malé bublinky. Ty se postupně zvětšují se zahříváním celého objemu vody. Tyto bublinky obsahují vodní páru. Než dojde k dosažení teploty varu v celém objemu kapaliny, praskají bublinky uvnitř kapaliny. Pára z nich kapalní a na jejich prázdné místo pronikají molekuly vody. To je doprovázené slyšitelným šumem.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Teprve po dosažení teploty varu v celém objemu kapaliny se bublinky dostanou k hladině a uniká z nich vodní pára do vzduchu.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5412" y="1628800"/>
            <a:ext cx="4778588" cy="52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4365412" y="6488668"/>
            <a:ext cx="710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/>
      <p:bldP spid="3" grpId="1"/>
      <p:bldP spid="4" grpId="0" animBg="1"/>
      <p:bldP spid="4" grpId="1" animBg="1"/>
      <p:bldP spid="5" grpId="0"/>
      <p:bldP spid="5" grpId="1"/>
      <p:bldP spid="6" grpId="0" animBg="1"/>
      <p:bldP spid="6" grpId="1" animBg="1"/>
      <p:bldP spid="7" grpId="0"/>
      <p:bldP spid="7" grpId="1"/>
      <p:bldP spid="8" grpId="0" animBg="1"/>
      <p:bldP spid="8" grpId="1" animBg="1"/>
      <p:bldP spid="9" grpId="0" animBg="1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K čemu se v kuchyni používá tlakový hrnec?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0387" y="620688"/>
            <a:ext cx="8064896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... k rychlejšímu uvaření např. masa v polévce apod.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412776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Proč myslíte, že se budou suroviny v tomto hrnci vařit rychleji?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760" y="2555195"/>
            <a:ext cx="88924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... hrnec je dobře utěsněn. Při varu se budou pod pokličkou hromadit vodní páry a bude </a:t>
            </a:r>
            <a:r>
              <a:rPr lang="cs-CZ" sz="2800" b="1" dirty="0" smtClean="0">
                <a:solidFill>
                  <a:srgbClr val="FF0000"/>
                </a:solidFill>
              </a:rPr>
              <a:t>se zvyšovat tlak.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Při </a:t>
            </a:r>
            <a:r>
              <a:rPr lang="cs-CZ" sz="2800" b="1" dirty="0" smtClean="0">
                <a:solidFill>
                  <a:srgbClr val="FF0000"/>
                </a:solidFill>
              </a:rPr>
              <a:t>vyšším tlaku se voda v hrnci vaří při vyšší teplotě (120-130°C). Díky tomu se např. maso ve vodě o vyšší teplotě uvaří rychleji.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60109" y="5436802"/>
            <a:ext cx="899592" cy="36004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76872" y="4924325"/>
            <a:ext cx="7128792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Teplota varu kapaliny závisí na velikosti tlaku vzduchu nad jejím povrchem. Čím větší je tlak vzduchu, tím je teplota varu vyšší.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86947" y="6457890"/>
            <a:ext cx="1476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2" action="ppaction://hlinksldjump"/>
              </a:rPr>
              <a:t>Denis Papin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 animBg="1"/>
      <p:bldP spid="7" grpId="0" animBg="1"/>
      <p:bldP spid="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Proč si horolezci ve vysokých horách nemohou uvařit maso?</a:t>
            </a:r>
            <a:endParaRPr lang="cs-CZ" sz="2800" b="1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35303" y="908720"/>
            <a:ext cx="470869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836712"/>
            <a:ext cx="4211960" cy="48320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Velikost atmosférického tlaku vzduchu klesá s nadmořskou výškou. Vzduch má menší hustotu.</a:t>
            </a:r>
          </a:p>
          <a:p>
            <a:r>
              <a:rPr lang="cs-CZ" sz="2800" dirty="0" smtClean="0"/>
              <a:t> Čím bude velikost tlaku vzduchu nad volnou hladinou kapaliny nižší, tím menší bude teplota varu.</a:t>
            </a:r>
          </a:p>
          <a:p>
            <a:r>
              <a:rPr lang="cs-CZ" sz="2800" dirty="0" smtClean="0"/>
              <a:t>Ve vodě o nižší teplotě než 100°C se potraviny budou vařit pomaleji.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0352" y="6396335"/>
            <a:ext cx="1403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Tabulky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01945" y="5484138"/>
            <a:ext cx="710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3330" y="836712"/>
            <a:ext cx="5910670" cy="3682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Vakuové nádoby na zpracování léků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20688"/>
            <a:ext cx="3203848" cy="39703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 vakuových nádobách dochází ke snižování tlaku odčerpáváním vzduchu. Díky tomu se suroviny vaří při nižší teplotě a nedochází k jejich poškození.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5013176"/>
            <a:ext cx="8028384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Takovéto nádoby se používají např. pro výrobu léků, krystalového cukru, sirupů, kondenzovaného nebo práškového mléka.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3330" y="4496546"/>
            <a:ext cx="710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Teplota varu závisí též na chemickém složení kapalin. Každá kapalina má teplotu varu jinou. Teploty varu některých kapalin jsou uvedeny v tabulkách.</a:t>
            </a:r>
            <a:endParaRPr lang="cs-CZ" sz="2800" b="1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5458"/>
            <a:ext cx="9144000" cy="6742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aoblený obdélník 3"/>
          <p:cNvSpPr/>
          <p:nvPr/>
        </p:nvSpPr>
        <p:spPr>
          <a:xfrm>
            <a:off x="5364088" y="188640"/>
            <a:ext cx="1080120" cy="666936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50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Teplo, které musíme kapalině dodat, aby se přeměnila v plyn téže teploty, nazýváme skupenské teplo varu.</a:t>
            </a:r>
          </a:p>
          <a:p>
            <a:r>
              <a:rPr lang="cs-CZ" sz="2800" b="1" dirty="0" smtClean="0"/>
              <a:t>Označujeme ho </a:t>
            </a:r>
            <a:r>
              <a:rPr lang="cs-CZ" sz="2800" b="1" dirty="0" err="1" smtClean="0"/>
              <a:t>L</a:t>
            </a:r>
            <a:r>
              <a:rPr lang="cs-CZ" sz="2800" b="1" baseline="-25000" dirty="0" err="1" smtClean="0"/>
              <a:t>v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18137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Vzorec pro výpočet</a:t>
            </a:r>
            <a:r>
              <a:rPr lang="cs-CZ" sz="3200" dirty="0" smtClean="0"/>
              <a:t>:  </a:t>
            </a:r>
            <a:r>
              <a:rPr lang="cs-CZ" sz="3200" dirty="0" err="1" smtClean="0"/>
              <a:t>L</a:t>
            </a:r>
            <a:r>
              <a:rPr lang="cs-CZ" sz="3200" baseline="-25000" dirty="0" err="1" smtClean="0"/>
              <a:t>v</a:t>
            </a:r>
            <a:r>
              <a:rPr lang="cs-CZ" sz="3200" dirty="0" smtClean="0"/>
              <a:t> = m . </a:t>
            </a:r>
            <a:r>
              <a:rPr lang="cs-CZ" sz="3200" dirty="0" err="1" smtClean="0"/>
              <a:t>l</a:t>
            </a:r>
            <a:r>
              <a:rPr lang="cs-CZ" sz="3200" baseline="-25000" dirty="0" err="1" smtClean="0"/>
              <a:t>v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3419872" y="2244109"/>
            <a:ext cx="1944216" cy="504056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7625" y="3774524"/>
            <a:ext cx="8948749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 smtClean="0"/>
              <a:t>l</a:t>
            </a:r>
            <a:r>
              <a:rPr lang="cs-CZ" sz="2800" b="1" baseline="-25000" dirty="0" err="1" smtClean="0"/>
              <a:t>v</a:t>
            </a:r>
            <a:r>
              <a:rPr lang="cs-CZ" sz="2800" dirty="0" smtClean="0"/>
              <a:t> ... měrné skupenské teplo </a:t>
            </a:r>
            <a:r>
              <a:rPr lang="cs-CZ" sz="2800" dirty="0" smtClean="0"/>
              <a:t>varu</a:t>
            </a:r>
            <a:endParaRPr lang="cs-CZ" sz="2800" dirty="0" smtClean="0"/>
          </a:p>
          <a:p>
            <a:r>
              <a:rPr lang="cs-CZ" sz="2800" dirty="0" smtClean="0"/>
              <a:t>   ... kolik tepla přijme 1 kg kapaliny, aby se po </a:t>
            </a:r>
            <a:r>
              <a:rPr lang="cs-CZ" sz="2800" dirty="0" smtClean="0"/>
              <a:t>dosažení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smtClean="0"/>
              <a:t> </a:t>
            </a:r>
            <a:r>
              <a:rPr lang="cs-CZ" sz="2800" dirty="0" smtClean="0"/>
              <a:t>teploty </a:t>
            </a:r>
            <a:r>
              <a:rPr lang="cs-CZ" sz="2800" dirty="0" smtClean="0"/>
              <a:t>varu změnil </a:t>
            </a:r>
            <a:r>
              <a:rPr lang="cs-CZ" sz="2800" dirty="0" smtClean="0"/>
              <a:t>v plyn o téže teplotě</a:t>
            </a:r>
          </a:p>
          <a:p>
            <a:r>
              <a:rPr lang="cs-CZ" sz="2800" dirty="0" smtClean="0"/>
              <a:t>   ... najdeme ho v tabulkách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 uiExpand="1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742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 2"/>
          <p:cNvSpPr/>
          <p:nvPr/>
        </p:nvSpPr>
        <p:spPr>
          <a:xfrm>
            <a:off x="7858148" y="0"/>
            <a:ext cx="1008112" cy="666936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98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6" presetClass="emp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1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5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Zápis:</a:t>
            </a:r>
          </a:p>
          <a:p>
            <a:r>
              <a:rPr lang="cs-CZ" sz="2800" b="1" dirty="0" smtClean="0"/>
              <a:t>Téma</a:t>
            </a:r>
            <a:r>
              <a:rPr lang="cs-CZ" sz="2800" b="1" dirty="0" smtClean="0"/>
              <a:t>: </a:t>
            </a:r>
            <a:r>
              <a:rPr lang="cs-CZ" sz="2800" b="1" u="sng" dirty="0" smtClean="0">
                <a:solidFill>
                  <a:srgbClr val="FF0000"/>
                </a:solidFill>
              </a:rPr>
              <a:t>Var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Var je děj, při kterém se kapalina přeměňuje v plyn v celém objemu.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Teplota, při které dochází k varu kapaliny, se nazývá </a:t>
            </a:r>
            <a:r>
              <a:rPr lang="cs-CZ" sz="2800" b="1" u="sng" dirty="0" smtClean="0"/>
              <a:t>teplota</a:t>
            </a:r>
            <a:r>
              <a:rPr lang="cs-CZ" sz="2800" b="1" dirty="0" smtClean="0"/>
              <a:t> </a:t>
            </a:r>
            <a:r>
              <a:rPr lang="cs-CZ" sz="2800" b="1" u="sng" dirty="0" smtClean="0"/>
              <a:t>varu</a:t>
            </a:r>
            <a:r>
              <a:rPr lang="cs-CZ" sz="2800" dirty="0" smtClean="0"/>
              <a:t>. Označuje se </a:t>
            </a:r>
            <a:r>
              <a:rPr lang="cs-CZ" sz="2800" dirty="0" err="1" smtClean="0"/>
              <a:t>t</a:t>
            </a:r>
            <a:r>
              <a:rPr lang="cs-CZ" sz="2800" baseline="-25000" dirty="0" err="1" smtClean="0"/>
              <a:t>v</a:t>
            </a:r>
            <a:r>
              <a:rPr lang="cs-CZ" sz="2800" dirty="0" smtClean="0"/>
              <a:t>.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Její hodnota závisí na chemickém složení kapaliny, ale také </a:t>
            </a:r>
            <a:r>
              <a:rPr lang="cs-CZ" sz="2800" b="1" u="sng" dirty="0" smtClean="0"/>
              <a:t>na tlaku</a:t>
            </a:r>
            <a:r>
              <a:rPr lang="cs-CZ" sz="2800" dirty="0" smtClean="0"/>
              <a:t> nad povrchem kapaliny.</a:t>
            </a:r>
          </a:p>
          <a:p>
            <a:pPr>
              <a:spcAft>
                <a:spcPts val="1200"/>
              </a:spcAft>
            </a:pPr>
            <a:r>
              <a:rPr lang="cs-CZ" sz="2800" dirty="0" smtClean="0"/>
              <a:t>Při vyšším tlaku vzduchu je teplota varu vyšší (Papinův hrnec), při nižším tlaku je teplota varu nižší (vakuové nádoby pro výrobu léků, sirupů, krystalového cukru, ...).</a:t>
            </a:r>
          </a:p>
          <a:p>
            <a:r>
              <a:rPr lang="cs-CZ" sz="2800" b="1" u="sng" dirty="0" smtClean="0"/>
              <a:t>Skupenské teplo varu </a:t>
            </a:r>
            <a:r>
              <a:rPr lang="cs-CZ" sz="2800" dirty="0" err="1" smtClean="0"/>
              <a:t>L</a:t>
            </a:r>
            <a:r>
              <a:rPr lang="cs-CZ" sz="2800" baseline="-25000" dirty="0" err="1" smtClean="0"/>
              <a:t>v</a:t>
            </a:r>
            <a:r>
              <a:rPr lang="cs-CZ" sz="2800" dirty="0" smtClean="0"/>
              <a:t> je teplo, které je potřeba dodat kapalině, aby se přeměnila v plyn o téže teplotě.</a:t>
            </a:r>
          </a:p>
          <a:p>
            <a:r>
              <a:rPr lang="cs-CZ" sz="2800" dirty="0" smtClean="0"/>
              <a:t>Voda: </a:t>
            </a:r>
            <a:r>
              <a:rPr lang="cs-CZ" sz="2800" dirty="0" err="1" smtClean="0"/>
              <a:t>l</a:t>
            </a:r>
            <a:r>
              <a:rPr lang="cs-CZ" sz="2800" baseline="-25000" dirty="0" err="1" smtClean="0"/>
              <a:t>v</a:t>
            </a:r>
            <a:r>
              <a:rPr lang="cs-CZ" sz="2800" dirty="0" smtClean="0"/>
              <a:t> = 2 260 </a:t>
            </a:r>
            <a:r>
              <a:rPr lang="cs-CZ" sz="2800" dirty="0" err="1" smtClean="0"/>
              <a:t>kJ</a:t>
            </a:r>
            <a:r>
              <a:rPr lang="cs-CZ" sz="2800" dirty="0" smtClean="0"/>
              <a:t>/kg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a/a7/Denis_Pap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0"/>
            <a:ext cx="3733800" cy="460057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458651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3200" b="1" dirty="0" smtClean="0"/>
              <a:t>Denis Papin (1647 – 1712)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764704"/>
            <a:ext cx="5292080" cy="37856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roce 1679 vynalezl tlakový hrnec, který byl po něm pojmenován. Voda se v něm vaří při vyšším tlaku, tedy i při vyšší teplotě. Doba přípravy potravin, které se ve vodě vaří, se tak zkrátí.</a:t>
            </a:r>
          </a:p>
          <a:p>
            <a:r>
              <a:rPr lang="cs-CZ" sz="2400" dirty="0" smtClean="0"/>
              <a:t>Pokusy a vlastní výroba tlakového hrnce přivedly Papina také na myšlenku využít páry k pohonu pístu ve válci. Jeho myšlenka se stala podnětem k vynálezu parního stroje.</a:t>
            </a:r>
            <a:endParaRPr lang="cs-CZ" sz="2400" dirty="0"/>
          </a:p>
        </p:txBody>
      </p:sp>
      <p:pic>
        <p:nvPicPr>
          <p:cNvPr id="2052" name="Picture 4" descr="http://upload.wikimedia.org/wikipedia/commons/5/58/Pressure_cook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57425"/>
            <a:ext cx="7048500" cy="46005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207896" y="6396335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4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606553" y="4550356"/>
            <a:ext cx="571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16768" y="6493409"/>
            <a:ext cx="710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3" y="0"/>
            <a:ext cx="2736303" cy="3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0"/>
            <a:ext cx="2520280" cy="352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59302" y="1"/>
            <a:ext cx="2684698" cy="3521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60000">
            <a:off x="539552" y="3789040"/>
            <a:ext cx="8055843" cy="288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/>
          <p:cNvSpPr/>
          <p:nvPr/>
        </p:nvSpPr>
        <p:spPr>
          <a:xfrm>
            <a:off x="3519055" y="2564904"/>
            <a:ext cx="2304256" cy="432048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043608" y="5877272"/>
            <a:ext cx="3456384" cy="432048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387408" y="6396335"/>
            <a:ext cx="756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hlinkClick r:id="rId6" action="ppaction://hlinksldjump"/>
              </a:rPr>
              <a:t>zpět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76578" y="1218617"/>
            <a:ext cx="2967422" cy="18158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V nadmořské výšce 6 000 m je atmosférický tlak 47 100 Pa. </a:t>
            </a:r>
            <a:endParaRPr lang="cs-CZ" sz="28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5148064" y="1760744"/>
            <a:ext cx="1028514" cy="80416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52776" y="3539831"/>
            <a:ext cx="2967422" cy="138499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Při tomto tlaku se voda vaří při teplotě 80°C.</a:t>
            </a:r>
            <a:endParaRPr lang="cs-CZ" sz="28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1907704" y="4928972"/>
            <a:ext cx="1529998" cy="94830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2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et al.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 err="1" smtClean="0"/>
              <a:t>Doc.RNDr</a:t>
            </a:r>
            <a:r>
              <a:rPr lang="cs-CZ" dirty="0" smtClean="0"/>
              <a:t>. KOLÁŘOVÁ,CSc., Růžena; </a:t>
            </a:r>
            <a:r>
              <a:rPr lang="cs-CZ" dirty="0" err="1" smtClean="0"/>
              <a:t>Paed.Dr</a:t>
            </a:r>
            <a:r>
              <a:rPr lang="cs-CZ" dirty="0" smtClean="0"/>
              <a:t>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80-7196-149-3</a:t>
            </a:r>
          </a:p>
          <a:p>
            <a:endParaRPr lang="cs-CZ" dirty="0" smtClean="0"/>
          </a:p>
          <a:p>
            <a:r>
              <a:rPr lang="cs-CZ" dirty="0" smtClean="0"/>
              <a:t>Tabulky naskenovány z:</a:t>
            </a:r>
          </a:p>
          <a:p>
            <a:r>
              <a:rPr lang="cs-CZ" dirty="0" err="1" smtClean="0"/>
              <a:t>RNDr.KOLÁŘOVÁ,CSc</a:t>
            </a:r>
            <a:r>
              <a:rPr lang="cs-CZ" dirty="0" smtClean="0"/>
              <a:t>., Růžena, et al. Tabulky pro základní školu. Praha 1 : </a:t>
            </a:r>
            <a:r>
              <a:rPr lang="cs-CZ" dirty="0" err="1" smtClean="0"/>
              <a:t>Prometheus</a:t>
            </a:r>
            <a:r>
              <a:rPr lang="cs-CZ" dirty="0" smtClean="0"/>
              <a:t>, 2002. 144 s. ISBN 80-85849-43-7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[1], [2]</a:t>
            </a:r>
          </a:p>
          <a:p>
            <a:pPr marL="285750" indent="-285750">
              <a:buFontTx/>
              <a:buChar char="-"/>
            </a:pPr>
            <a:r>
              <a:rPr lang="cs-CZ" dirty="0" err="1" smtClean="0"/>
              <a:t>Skeny</a:t>
            </a:r>
            <a:r>
              <a:rPr lang="cs-CZ" dirty="0" smtClean="0"/>
              <a:t> z učebnice str. 60: </a:t>
            </a:r>
            <a:r>
              <a:rPr lang="cs-CZ" dirty="0" err="1"/>
              <a:t>Doc.Dr.Ing.RAUNER</a:t>
            </a:r>
            <a:r>
              <a:rPr lang="cs-CZ" dirty="0"/>
              <a:t>, Karel , et al. Fyzika 8 učebnice pro základní školy a víceletá gymnázia. Plzeň : Fraus, 2006. 128 s. ISBN 80-7238-525-9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[3]</a:t>
            </a:r>
            <a:endParaRPr lang="cs-CZ" dirty="0"/>
          </a:p>
          <a:p>
            <a:r>
              <a:rPr lang="cs-CZ" dirty="0" smtClean="0"/>
              <a:t>- </a:t>
            </a:r>
            <a:r>
              <a:rPr lang="cs-CZ" dirty="0" err="1" smtClean="0"/>
              <a:t>Sken</a:t>
            </a:r>
            <a:r>
              <a:rPr lang="cs-CZ" dirty="0" smtClean="0"/>
              <a:t> z učebnice str. 87: </a:t>
            </a:r>
            <a:r>
              <a:rPr lang="cs-CZ" dirty="0" err="1"/>
              <a:t>Doc.RNDr</a:t>
            </a:r>
            <a:r>
              <a:rPr lang="cs-CZ" dirty="0"/>
              <a:t>. </a:t>
            </a:r>
            <a:r>
              <a:rPr lang="cs-CZ" dirty="0" err="1"/>
              <a:t>KOLÁŘOVÁ,CSc</a:t>
            </a:r>
            <a:r>
              <a:rPr lang="cs-CZ" dirty="0"/>
              <a:t>., Růžena; </a:t>
            </a:r>
            <a:r>
              <a:rPr lang="cs-CZ" dirty="0" err="1"/>
              <a:t>Paed.Dr</a:t>
            </a:r>
            <a:r>
              <a:rPr lang="cs-CZ" dirty="0"/>
              <a:t>. BOHUNĚK, Jiří. Fyzika pro 8. ročník základní školy. Praha 4 : Prometheus, 2005. 224 s. ISBN </a:t>
            </a:r>
            <a:r>
              <a:rPr lang="cs-CZ" dirty="0" smtClean="0"/>
              <a:t>80-7196-149-3</a:t>
            </a:r>
          </a:p>
          <a:p>
            <a:r>
              <a:rPr lang="cs-CZ" dirty="0" smtClean="0"/>
              <a:t>[4]</a:t>
            </a:r>
            <a:endParaRPr lang="cs-CZ" dirty="0" smtClean="0"/>
          </a:p>
          <a:p>
            <a:r>
              <a:rPr lang="cs-CZ" dirty="0"/>
              <a:t>http://upload.wikimedia.org/wikipedia/commons/a/a7/Denis_Papin.jpg</a:t>
            </a:r>
            <a:endParaRPr lang="cs-CZ" dirty="0" smtClean="0"/>
          </a:p>
          <a:p>
            <a:r>
              <a:rPr lang="cs-CZ" dirty="0" smtClean="0"/>
              <a:t>[5]</a:t>
            </a:r>
          </a:p>
          <a:p>
            <a:r>
              <a:rPr lang="cs-CZ" dirty="0"/>
              <a:t>http://upload.wikimedia.org/wikipedia/commons/5/58/Pressure_cooker.jpg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919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56</cp:revision>
  <dcterms:modified xsi:type="dcterms:W3CDTF">2012-06-04T18:12:28Z</dcterms:modified>
</cp:coreProperties>
</file>