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Var – otázky a úlohy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1657" y="4324454"/>
            <a:ext cx="404068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VY_32_INOVACE_39_Var - otázky a úlohy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Čím se liší var vody od vypařování?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216278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Na čem závisí teplota varu určité kapaliny?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057908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Při jakém tlaku je teplota varu vody 100°C?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764704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k vypařování dochází z povrchu těles při jakékoliv teplotě, k varu dochází z celého objemu kapalin po dosažení teploty varu.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054151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na tlaku okolního vzduchu.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279001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při normálním tlaku </a:t>
            </a:r>
            <a:r>
              <a:rPr lang="cs-CZ" sz="2800" b="1" dirty="0" err="1" smtClean="0">
                <a:solidFill>
                  <a:srgbClr val="FF0000"/>
                </a:solidFill>
              </a:rPr>
              <a:t>p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n</a:t>
            </a:r>
            <a:r>
              <a:rPr lang="cs-CZ" sz="2800" b="1" baseline="-25000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= 101 000 </a:t>
            </a:r>
            <a:r>
              <a:rPr lang="cs-CZ" sz="2800" b="1" dirty="0" err="1" smtClean="0">
                <a:solidFill>
                  <a:srgbClr val="FF0000"/>
                </a:solidFill>
              </a:rPr>
              <a:t>Pa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334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Čím se liší var vody v otevřené nádobě a v uzavřeném tlakovém hrnci?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-24083" y="2077808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Může se voda vařit i při nižší teplotě než 100°C?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077218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v uzavřeném tlakovém hrnci je tlak vyšší než normální tlak, voda se vaří při vyšší teplotě (120°C)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924944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ano. Pokud je tlak okolního vzduchu nižší než tlak normální (vysoké hory, podtlakové nádoby).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8969" y="4005064"/>
            <a:ext cx="9144000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Vysvětli, co znamená, že měrné skupenské teplo varu rtuti je 292 </a:t>
            </a:r>
            <a:r>
              <a:rPr lang="cs-CZ" sz="3200" b="1" dirty="0" err="1" smtClean="0"/>
              <a:t>kJ</a:t>
            </a:r>
            <a:r>
              <a:rPr lang="cs-CZ" sz="3200" b="1" dirty="0" smtClean="0"/>
              <a:t>/kg?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-24083" y="522920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aby 1 kg kapalné rtuti změnil své skupenství na plynné, musí přijmout teplo 292 000 J.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103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6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Voda v otevřené nádobě má teplotu 100°C, a přesto není ve varu. Kdy může tento jev nastat?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6768" y="1593748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Proč je nebezpečnější opaření vodní párou při teplotě 100°C než vodou při téže teplotě?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363737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Vyhledej v tabulkách teploty varu těchto kapalin:</a:t>
            </a:r>
          </a:p>
          <a:p>
            <a:r>
              <a:rPr lang="cs-CZ" sz="2800" b="1" dirty="0" smtClean="0"/>
              <a:t>Voda, aceton, diethylether, ethanol, glycerol.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107721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může nastat za předpokladu, že je vysoký tlak vzduchu.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6768" y="2547855"/>
            <a:ext cx="9144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pára má vyšší energii než voda o stejné teplotě o skupenské teplo, které přijala voda, aby se změnila na páru. Molekuly páry se pohybují rychleji než molekuly vody o téže teplotě.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71" y="5445224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voda 100°C, aceton 56,3°C, </a:t>
            </a:r>
            <a:r>
              <a:rPr lang="cs-CZ" sz="2800" b="1" dirty="0" err="1" smtClean="0">
                <a:solidFill>
                  <a:srgbClr val="FF0000"/>
                </a:solidFill>
              </a:rPr>
              <a:t>diethylether</a:t>
            </a:r>
            <a:r>
              <a:rPr lang="cs-CZ" sz="2800" b="1" dirty="0" smtClean="0">
                <a:solidFill>
                  <a:srgbClr val="FF0000"/>
                </a:solidFill>
              </a:rPr>
              <a:t> 34,5°C, </a:t>
            </a:r>
            <a:r>
              <a:rPr lang="cs-CZ" sz="2800" b="1" dirty="0" err="1" smtClean="0">
                <a:solidFill>
                  <a:srgbClr val="FF0000"/>
                </a:solidFill>
              </a:rPr>
              <a:t>ethanol</a:t>
            </a:r>
            <a:r>
              <a:rPr lang="cs-CZ" sz="2800" b="1" dirty="0" smtClean="0">
                <a:solidFill>
                  <a:srgbClr val="FF0000"/>
                </a:solidFill>
              </a:rPr>
              <a:t> 78,3°C, glycerol 290°C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20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1235" y="33065"/>
            <a:ext cx="9144000" cy="206210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Proč nám ve vysokých horách dlouho trvá, než se v normálním hrnku uvaří brambory?</a:t>
            </a:r>
          </a:p>
          <a:p>
            <a:r>
              <a:rPr lang="cs-CZ" sz="3200" b="1" dirty="0" smtClean="0"/>
              <a:t>Jak by bylo možné urychlit změknutí brambor při vaření.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-36743" y="2348880"/>
            <a:ext cx="91440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… čím větší je nadmořská výška, tím menší je atmosférický tlak. Při nízkém tlaku se voda vaří při nižší teplotě.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… urychlit lze přikrytím hrnce pokličkou nebo použitím tlakového hrnce.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982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10854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Petr si chtěl uvařit instantní polévku. Podle předpisu na sáčku dal do hrnce 1 litr vody, přiklopil hrnec poklicí a nechal vodu ohřívat. Právě ve chvíli, kdy chtěl přidat směs ze sáčku do vroucí vody, zazvonil telefon. Petr se zapovídal </a:t>
            </a:r>
            <a:r>
              <a:rPr lang="cs-CZ" sz="2800" b="1" smtClean="0"/>
              <a:t>s kamarádem, </a:t>
            </a:r>
            <a:r>
              <a:rPr lang="cs-CZ" sz="2800" b="1" dirty="0" smtClean="0"/>
              <a:t>a když se vrátil do kuchyně, zjistil, že v hrnci zbyly jen dvě třetiny vody. Kolik tepla se zbytečně spotřebovalo na vyvaření třetiny vody?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242113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Aby voda změnila své kapalné skupenství na plynné, musela přijmout skupenské teplo varu.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19622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skupenské teplo varu vody: </a:t>
            </a:r>
            <a:r>
              <a:rPr lang="cs-CZ" sz="2800" b="1" dirty="0" err="1" smtClean="0">
                <a:solidFill>
                  <a:srgbClr val="FF0000"/>
                </a:solidFill>
              </a:rPr>
              <a:t>l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 = 2260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93537" y="4103887"/>
            <a:ext cx="683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err="1" smtClean="0">
                <a:solidFill>
                  <a:srgbClr val="FF0000"/>
                </a:solidFill>
              </a:rPr>
              <a:t>kJ</a:t>
            </a:r>
            <a:endParaRPr lang="cs-CZ" sz="2000" b="1" u="sng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kg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811773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 =     kg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1824" y="4719440"/>
            <a:ext cx="341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5334993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L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 =  m . </a:t>
            </a:r>
            <a:r>
              <a:rPr lang="cs-CZ" sz="2800" b="1" dirty="0" err="1" smtClean="0">
                <a:solidFill>
                  <a:srgbClr val="FF0000"/>
                </a:solidFill>
              </a:rPr>
              <a:t>l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5858213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L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 =      . 2260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1824" y="5765880"/>
            <a:ext cx="341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636206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L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 = 753 </a:t>
            </a:r>
            <a:r>
              <a:rPr lang="cs-CZ" sz="2800" b="1" dirty="0" err="1" smtClean="0">
                <a:solidFill>
                  <a:srgbClr val="FF0000"/>
                </a:solidFill>
              </a:rPr>
              <a:t>kJ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11268" y="5921533"/>
            <a:ext cx="60121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vyvaření se zbytečně spotřebovalo 753 </a:t>
            </a:r>
            <a:r>
              <a:rPr lang="cs-CZ" sz="2800" b="1" dirty="0" err="1" smtClean="0">
                <a:solidFill>
                  <a:srgbClr val="FF0000"/>
                </a:solidFill>
              </a:rPr>
              <a:t>kJ</a:t>
            </a:r>
            <a:r>
              <a:rPr lang="cs-CZ" sz="2800" b="1" dirty="0" smtClean="0">
                <a:solidFill>
                  <a:srgbClr val="FF0000"/>
                </a:solidFill>
              </a:rPr>
              <a:t> tepla.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614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60 s. ISBN 80-7238-526-7</a:t>
            </a:r>
          </a:p>
          <a:p>
            <a:r>
              <a:rPr lang="cs-CZ" dirty="0" err="1" smtClean="0"/>
              <a:t>Doc.Dr.Ing.RAUNER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r>
              <a:rPr lang="cs-CZ" dirty="0" err="1" smtClean="0"/>
              <a:t>Doc.RNDr</a:t>
            </a:r>
            <a:r>
              <a:rPr lang="cs-CZ" dirty="0" smtClean="0"/>
              <a:t>. KOLÁŘOVÁ,CSc., Růžena; </a:t>
            </a:r>
            <a:r>
              <a:rPr lang="cs-CZ" dirty="0" err="1" smtClean="0"/>
              <a:t>Paed.Dr</a:t>
            </a:r>
            <a:r>
              <a:rPr lang="cs-CZ" dirty="0" smtClean="0"/>
              <a:t>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-11832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591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10</cp:revision>
  <dcterms:modified xsi:type="dcterms:W3CDTF">2012-06-14T18:45:21Z</dcterms:modified>
</cp:coreProperties>
</file>