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7/76/Mars_Hubble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70892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Sublimace a desublimace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01689" y="4324454"/>
            <a:ext cx="45406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VY_32_INOVACE_40_Sublimace a desublimace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142602" y="35913"/>
            <a:ext cx="193354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3300"/>
                </a:solidFill>
              </a:rPr>
              <a:t>Sublimace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0" y="620688"/>
            <a:ext cx="600606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 smtClean="0"/>
              <a:t>změna </a:t>
            </a:r>
            <a:r>
              <a:rPr lang="cs-CZ" sz="2800" dirty="0"/>
              <a:t>z </a:t>
            </a:r>
            <a:r>
              <a:rPr lang="cs-CZ" sz="2800" b="1" dirty="0"/>
              <a:t>pevného</a:t>
            </a:r>
            <a:r>
              <a:rPr lang="cs-CZ" sz="2800" dirty="0"/>
              <a:t> na </a:t>
            </a:r>
            <a:r>
              <a:rPr lang="cs-CZ" sz="2800" b="1" dirty="0"/>
              <a:t>plynné</a:t>
            </a:r>
            <a:r>
              <a:rPr lang="cs-CZ" sz="2800" dirty="0"/>
              <a:t>  skupenství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0" y="1052736"/>
            <a:ext cx="3731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/>
              <a:t>probíhá za každé teploty</a:t>
            </a:r>
            <a:endParaRPr lang="cs-CZ" sz="2800" b="1" dirty="0"/>
          </a:p>
        </p:txBody>
      </p: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0" y="1556792"/>
            <a:ext cx="75612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látka přijímá teplo  </a:t>
            </a:r>
            <a:r>
              <a:rPr lang="cs-CZ" sz="2800" b="1" dirty="0" smtClean="0"/>
              <a:t>L </a:t>
            </a:r>
            <a:r>
              <a:rPr lang="cs-CZ" sz="2800" b="1" baseline="-25000" dirty="0" smtClean="0"/>
              <a:t>s </a:t>
            </a:r>
            <a:r>
              <a:rPr lang="cs-CZ" sz="2800" dirty="0" smtClean="0"/>
              <a:t>(skupenské </a:t>
            </a:r>
            <a:r>
              <a:rPr lang="cs-CZ" sz="2800" dirty="0"/>
              <a:t>teplo sublimace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0" y="2060848"/>
            <a:ext cx="48133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/>
              <a:t>znatelně sublimují </a:t>
            </a:r>
            <a:r>
              <a:rPr lang="cs-CZ" sz="2800" b="1" dirty="0"/>
              <a:t>led</a:t>
            </a:r>
            <a:r>
              <a:rPr lang="cs-CZ" sz="2800" dirty="0"/>
              <a:t>, </a:t>
            </a:r>
            <a:r>
              <a:rPr lang="cs-CZ" sz="2800" b="1" dirty="0" smtClean="0"/>
              <a:t>sníh</a:t>
            </a:r>
            <a:r>
              <a:rPr lang="cs-CZ" sz="2800" dirty="0" smtClean="0"/>
              <a:t>, </a:t>
            </a:r>
            <a:r>
              <a:rPr lang="cs-CZ" sz="2800" b="1" dirty="0" smtClean="0"/>
              <a:t>jód</a:t>
            </a:r>
            <a:endParaRPr lang="cs-CZ" sz="2800" b="1" dirty="0"/>
          </a:p>
        </p:txBody>
      </p:sp>
      <p:sp>
        <p:nvSpPr>
          <p:cNvPr id="6154" name="AutoShape 10"/>
          <p:cNvSpPr>
            <a:spLocks noChangeArrowheads="1"/>
          </p:cNvSpPr>
          <p:nvPr/>
        </p:nvSpPr>
        <p:spPr bwMode="auto">
          <a:xfrm>
            <a:off x="7812088" y="2205038"/>
            <a:ext cx="576262" cy="503237"/>
          </a:xfrm>
          <a:prstGeom prst="cube">
            <a:avLst>
              <a:gd name="adj" fmla="val 25000"/>
            </a:avLst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5" name="AutoShape 11"/>
          <p:cNvSpPr>
            <a:spLocks noChangeArrowheads="1"/>
          </p:cNvSpPr>
          <p:nvPr/>
        </p:nvSpPr>
        <p:spPr bwMode="auto">
          <a:xfrm rot="-2333518">
            <a:off x="7596188" y="908050"/>
            <a:ext cx="914400" cy="609600"/>
          </a:xfrm>
          <a:prstGeom prst="cloudCallout">
            <a:avLst>
              <a:gd name="adj1" fmla="val -43750"/>
              <a:gd name="adj2" fmla="val 70000"/>
            </a:avLst>
          </a:prstGeom>
          <a:solidFill>
            <a:srgbClr val="00B0F0"/>
          </a:soli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cs-CZ"/>
          </a:p>
        </p:txBody>
      </p:sp>
      <p:pic>
        <p:nvPicPr>
          <p:cNvPr id="6156" name="Picture 12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12088" y="3068638"/>
            <a:ext cx="447675" cy="609600"/>
          </a:xfrm>
          <a:prstGeom prst="rect">
            <a:avLst/>
          </a:prstGeom>
          <a:noFill/>
        </p:spPr>
      </p:pic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231677" y="3475601"/>
            <a:ext cx="236795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3300"/>
                </a:solidFill>
              </a:rPr>
              <a:t>Desublimace</a:t>
            </a: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0" y="4221088"/>
            <a:ext cx="59243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/>
              <a:t>změna z </a:t>
            </a:r>
            <a:r>
              <a:rPr lang="cs-CZ" sz="2800" b="1" dirty="0"/>
              <a:t>plynného</a:t>
            </a:r>
            <a:r>
              <a:rPr lang="cs-CZ" sz="2800" dirty="0"/>
              <a:t> na </a:t>
            </a:r>
            <a:r>
              <a:rPr lang="cs-CZ" sz="2800" b="1" dirty="0"/>
              <a:t>pevné</a:t>
            </a:r>
            <a:r>
              <a:rPr lang="cs-CZ" sz="2800" dirty="0"/>
              <a:t> skupenství</a:t>
            </a:r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0" y="4813300"/>
            <a:ext cx="3731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/>
              <a:t>probíhá za každé teploty</a:t>
            </a:r>
            <a:endParaRPr lang="cs-CZ" sz="2800" b="1" dirty="0"/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-42375" y="5336520"/>
            <a:ext cx="75612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látka odevzdává  </a:t>
            </a:r>
            <a:r>
              <a:rPr lang="cs-CZ" sz="2800" b="1" dirty="0" smtClean="0"/>
              <a:t>L </a:t>
            </a:r>
            <a:r>
              <a:rPr lang="cs-CZ" sz="2800" b="1" baseline="-25000" dirty="0" smtClean="0"/>
              <a:t>s</a:t>
            </a:r>
            <a:r>
              <a:rPr lang="cs-CZ" sz="2800" dirty="0" smtClean="0"/>
              <a:t>(skupenské </a:t>
            </a:r>
            <a:r>
              <a:rPr lang="cs-CZ" sz="2800" dirty="0"/>
              <a:t>teplo sublimace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0" y="5949280"/>
            <a:ext cx="64595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/>
              <a:t>znatelně desublimují </a:t>
            </a:r>
            <a:r>
              <a:rPr lang="cs-CZ" sz="2800" b="1" dirty="0"/>
              <a:t>vodní páry</a:t>
            </a:r>
            <a:r>
              <a:rPr lang="cs-CZ" sz="2800" dirty="0"/>
              <a:t>, </a:t>
            </a:r>
            <a:r>
              <a:rPr lang="cs-CZ" sz="2800" b="1" dirty="0"/>
              <a:t>páry</a:t>
            </a:r>
            <a:r>
              <a:rPr lang="cs-CZ" sz="2800" dirty="0"/>
              <a:t> </a:t>
            </a:r>
            <a:r>
              <a:rPr lang="cs-CZ" sz="2800" b="1" dirty="0"/>
              <a:t>jódu</a:t>
            </a:r>
          </a:p>
        </p:txBody>
      </p:sp>
      <p:sp>
        <p:nvSpPr>
          <p:cNvPr id="6162" name="AutoShape 18"/>
          <p:cNvSpPr>
            <a:spLocks noChangeArrowheads="1"/>
          </p:cNvSpPr>
          <p:nvPr/>
        </p:nvSpPr>
        <p:spPr bwMode="auto">
          <a:xfrm rot="-2333518">
            <a:off x="7667625" y="4508500"/>
            <a:ext cx="914400" cy="609600"/>
          </a:xfrm>
          <a:prstGeom prst="cloudCallout">
            <a:avLst>
              <a:gd name="adj1" fmla="val -43750"/>
              <a:gd name="adj2" fmla="val 70000"/>
            </a:avLst>
          </a:prstGeom>
          <a:solidFill>
            <a:srgbClr val="6600FF"/>
          </a:soli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cs-CZ"/>
          </a:p>
        </p:txBody>
      </p:sp>
      <p:pic>
        <p:nvPicPr>
          <p:cNvPr id="6163" name="Picture 19" descr="MCj0303521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3933825"/>
            <a:ext cx="1400175" cy="1800225"/>
          </a:xfrm>
          <a:prstGeom prst="rect">
            <a:avLst/>
          </a:prstGeom>
          <a:noFill/>
        </p:spPr>
      </p:pic>
      <p:sp>
        <p:nvSpPr>
          <p:cNvPr id="6164" name="AutoShape 20"/>
          <p:cNvSpPr>
            <a:spLocks noChangeArrowheads="1"/>
          </p:cNvSpPr>
          <p:nvPr/>
        </p:nvSpPr>
        <p:spPr bwMode="auto">
          <a:xfrm>
            <a:off x="7885113" y="5949950"/>
            <a:ext cx="576262" cy="503238"/>
          </a:xfrm>
          <a:prstGeom prst="cube">
            <a:avLst>
              <a:gd name="adj" fmla="val 25000"/>
            </a:avLst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0" y="2564904"/>
            <a:ext cx="52258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 smtClean="0"/>
              <a:t>sublimují i vonící a páchnoucí látky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600611" y="3329984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600611" y="4482698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5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" dur="5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/>
      <p:bldP spid="6150" grpId="0"/>
      <p:bldP spid="6151" grpId="0"/>
      <p:bldP spid="6153" grpId="0"/>
      <p:bldP spid="6154" grpId="0" animBg="1"/>
      <p:bldP spid="6154" grpId="1" animBg="1"/>
      <p:bldP spid="6155" grpId="0" animBg="1"/>
      <p:bldP spid="6157" grpId="0"/>
      <p:bldP spid="6158" grpId="0"/>
      <p:bldP spid="6159" grpId="0"/>
      <p:bldP spid="6160" grpId="0"/>
      <p:bldP spid="6161" grpId="0"/>
      <p:bldP spid="6162" grpId="0" animBg="1"/>
      <p:bldP spid="6162" grpId="1" animBg="1"/>
      <p:bldP spid="6164" grpId="0" animBg="1"/>
      <p:bldP spid="19" grpId="1"/>
      <p:bldP spid="2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0" y="0"/>
            <a:ext cx="3914854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Příklady desublimace: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CC"/>
                </a:solidFill>
              </a:rPr>
              <a:t>jinovatka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0" y="1052736"/>
            <a:ext cx="406794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rgbClr val="000000"/>
                </a:solidFill>
              </a:rPr>
              <a:t>vodní pára, která desublimovala  při nočním chlazení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2996952"/>
            <a:ext cx="291156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CC"/>
                </a:solidFill>
              </a:rPr>
              <a:t>námraza</a:t>
            </a:r>
            <a:r>
              <a:rPr lang="cs-CZ" sz="2800" b="1" dirty="0" smtClean="0">
                <a:solidFill>
                  <a:srgbClr val="0000CC"/>
                </a:solidFill>
              </a:rPr>
              <a:t> na okně</a:t>
            </a:r>
          </a:p>
        </p:txBody>
      </p:sp>
      <p:pic>
        <p:nvPicPr>
          <p:cNvPr id="1026" name="Picture 2" descr="http://www.vejnar.com/zima2/namraz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0"/>
            <a:ext cx="3995936" cy="2996952"/>
          </a:xfrm>
          <a:prstGeom prst="rect">
            <a:avLst/>
          </a:prstGeom>
          <a:noFill/>
        </p:spPr>
      </p:pic>
      <p:pic>
        <p:nvPicPr>
          <p:cNvPr id="1028" name="Picture 4" descr="http://hiking.sk/dev/gallery/photos/97db32487cf0a14af93b050bc5cd1c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0"/>
            <a:ext cx="4644008" cy="3093871"/>
          </a:xfrm>
          <a:prstGeom prst="rect">
            <a:avLst/>
          </a:prstGeom>
          <a:noFill/>
        </p:spPr>
      </p:pic>
      <p:pic>
        <p:nvPicPr>
          <p:cNvPr id="1030" name="Picture 6" descr="http://www.wallpaper.cz/primo/ir2/namraza_na_ruzi--c1152xc102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42865" y="-6600"/>
            <a:ext cx="4572000" cy="4066806"/>
          </a:xfrm>
          <a:prstGeom prst="rect">
            <a:avLst/>
          </a:prstGeom>
          <a:noFill/>
        </p:spPr>
      </p:pic>
      <p:pic>
        <p:nvPicPr>
          <p:cNvPr id="1032" name="Picture 8" descr="http://foto.2705.net/obr_velke/PICT0557_110770768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45424" y="2942946"/>
            <a:ext cx="5220072" cy="391505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0" y="3645024"/>
            <a:ext cx="3491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které straně okna námraza vzniká?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0" y="4869160"/>
            <a:ext cx="3491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Proč nevzniká tam, kde jsou dvojitá okna?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384587" y="2613918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[3]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586192" y="2724539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71476" y="3645024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6603" y="6488668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/>
      <p:bldP spid="7175" grpId="0"/>
      <p:bldP spid="5" grpId="0"/>
      <p:bldP spid="11" grpId="0"/>
      <p:bldP spid="12" grpId="0"/>
      <p:bldP spid="13" grpId="0"/>
      <p:bldP spid="13" grpId="1"/>
      <p:bldP spid="14" grpId="0"/>
      <p:bldP spid="14" grpId="1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3828" y="476672"/>
            <a:ext cx="3980172" cy="6056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6876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</a:rPr>
              <a:t>Sublimace a desublimace jódu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836712"/>
            <a:ext cx="493204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kádince byly zahřívány krystalky jódu. </a:t>
            </a:r>
          </a:p>
          <a:p>
            <a:r>
              <a:rPr lang="cs-CZ" sz="2800" dirty="0" smtClean="0"/>
              <a:t>Při zahřívání jód sublimoval.</a:t>
            </a:r>
          </a:p>
          <a:p>
            <a:r>
              <a:rPr lang="cs-CZ" sz="2800" dirty="0" smtClean="0"/>
              <a:t>Plynný jód (má fialovou barvu) stoupá vzhůru.</a:t>
            </a:r>
          </a:p>
          <a:p>
            <a:r>
              <a:rPr lang="cs-CZ" sz="2800" dirty="0" smtClean="0"/>
              <a:t>Ochlazuje se na stěnách baňky naplněné studenou vodou.</a:t>
            </a:r>
          </a:p>
          <a:p>
            <a:r>
              <a:rPr lang="cs-CZ" sz="2800" dirty="0" smtClean="0"/>
              <a:t>Na stěnách se objevují krystalky jódu.</a:t>
            </a:r>
          </a:p>
          <a:p>
            <a:r>
              <a:rPr lang="cs-CZ" sz="2800" dirty="0" smtClean="0"/>
              <a:t>Jód desublimoval.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00611" y="6151786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6876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Suchý led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548680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vzniká při ochlazení plynného oxidu uhličitého pod -80 °C. </a:t>
            </a:r>
          </a:p>
          <a:p>
            <a:r>
              <a:rPr lang="cs-CZ" sz="2400" dirty="0" smtClean="0"/>
              <a:t>Své skupenství mění přímo na pevné (desublimuje) za vzniku bezbarvé tuhé látky. Při zahřátí nevzniká kapalina, dochází přímo k sublimaci.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0" y="1916832"/>
            <a:ext cx="4355976" cy="26776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Jižní polární čepička na Marsu je tvořena převážně ze suchého ledu. Je složena ze dvou vrstev, kdy svrchní je tvořena přibližně 8 metry zmrzlého oxidu uhličitého a spodní vrstva je tvořená ze zmrzlé vody.</a:t>
            </a:r>
            <a:endParaRPr lang="cs-CZ" sz="2400" dirty="0"/>
          </a:p>
        </p:txBody>
      </p:sp>
      <p:pic>
        <p:nvPicPr>
          <p:cNvPr id="30724" name="Picture 4" descr="Soubor:Mars Hubb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772816"/>
            <a:ext cx="4572000" cy="4572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4725144"/>
            <a:ext cx="4355976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Je vhodný pro přepravu mražených výrobků.</a:t>
            </a:r>
          </a:p>
          <a:p>
            <a:r>
              <a:rPr lang="cs-CZ" sz="2400" dirty="0" smtClean="0"/>
              <a:t>Čištění suchým ledem může být využito v nejrůznějších průmyslových odvětvích.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00611" y="6349557"/>
            <a:ext cx="5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7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[1], [2]</a:t>
            </a:r>
            <a:endParaRPr lang="cs-CZ" dirty="0"/>
          </a:p>
          <a:p>
            <a:r>
              <a:rPr lang="cs-CZ" dirty="0" smtClean="0"/>
              <a:t>- Kliparty z www.microsoft.office.cz</a:t>
            </a:r>
            <a:endParaRPr lang="cs-CZ" dirty="0"/>
          </a:p>
          <a:p>
            <a:r>
              <a:rPr lang="cs-CZ" dirty="0" smtClean="0"/>
              <a:t>[3]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smtClean="0"/>
              <a:t>www.vejnar.com/zima2/namraza2.jpg</a:t>
            </a:r>
          </a:p>
          <a:p>
            <a:r>
              <a:rPr lang="cs-CZ" dirty="0" smtClean="0"/>
              <a:t>[4]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smtClean="0"/>
              <a:t>hiking.sk/dev/gallery/photos/97db32487cf0a14af93b050bc5cd1c16.jpg</a:t>
            </a:r>
          </a:p>
          <a:p>
            <a:r>
              <a:rPr lang="cs-CZ" dirty="0" smtClean="0"/>
              <a:t>[5]</a:t>
            </a:r>
            <a:endParaRPr lang="cs-CZ" dirty="0" smtClean="0"/>
          </a:p>
          <a:p>
            <a:r>
              <a:rPr lang="cs-CZ" dirty="0" smtClean="0"/>
              <a:t>http://www.wallpaper.cz/primo/ir2/namraza_na_ruzi--</a:t>
            </a:r>
            <a:r>
              <a:rPr lang="cs-CZ" dirty="0" smtClean="0"/>
              <a:t>c1152xc1024.jpg</a:t>
            </a:r>
          </a:p>
          <a:p>
            <a:r>
              <a:rPr lang="cs-CZ" dirty="0" smtClean="0"/>
              <a:t>[6]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smtClean="0"/>
              <a:t>foto.2705.net/obr_velke/PICT0557_1107707683.JPG</a:t>
            </a:r>
          </a:p>
          <a:p>
            <a:r>
              <a:rPr lang="cs-CZ" dirty="0" smtClean="0"/>
              <a:t>[7]</a:t>
            </a:r>
            <a:endParaRPr lang="cs-CZ" dirty="0"/>
          </a:p>
          <a:p>
            <a:r>
              <a:rPr lang="cs-CZ" dirty="0" smtClean="0"/>
              <a:t>- </a:t>
            </a:r>
            <a:r>
              <a:rPr lang="cs-CZ" dirty="0" err="1" smtClean="0"/>
              <a:t>Sken</a:t>
            </a:r>
            <a:r>
              <a:rPr lang="cs-CZ" dirty="0" smtClean="0"/>
              <a:t> z učebnice str. 62</a:t>
            </a:r>
            <a:r>
              <a:rPr lang="cs-CZ" dirty="0"/>
              <a:t>: </a:t>
            </a:r>
            <a:r>
              <a:rPr lang="cs-CZ" dirty="0" err="1"/>
              <a:t>Doc.Dr.Ing.RAUNER</a:t>
            </a:r>
            <a:r>
              <a:rPr lang="cs-CZ" dirty="0"/>
              <a:t>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[8]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 smtClean="0"/>
              <a:t>://</a:t>
            </a:r>
            <a:r>
              <a:rPr lang="cs-CZ" dirty="0" smtClean="0"/>
              <a:t>cs.wikipedia.org/wiki/Soubor:Mars_Hubble.jpg</a:t>
            </a:r>
          </a:p>
          <a:p>
            <a:r>
              <a:rPr lang="cs-CZ" dirty="0" smtClean="0"/>
              <a:t>Ostatní obrázky vlastní.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6019938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</TotalTime>
  <Words>338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32</cp:revision>
  <dcterms:modified xsi:type="dcterms:W3CDTF">2012-06-04T18:45:42Z</dcterms:modified>
</cp:coreProperties>
</file>