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257" r:id="rId3"/>
    <p:sldId id="276" r:id="rId4"/>
    <p:sldId id="270" r:id="rId5"/>
    <p:sldId id="277" r:id="rId6"/>
    <p:sldId id="258" r:id="rId7"/>
    <p:sldId id="259" r:id="rId8"/>
    <p:sldId id="262" r:id="rId9"/>
    <p:sldId id="260" r:id="rId10"/>
    <p:sldId id="278" r:id="rId11"/>
    <p:sldId id="261" r:id="rId12"/>
    <p:sldId id="263" r:id="rId13"/>
    <p:sldId id="264" r:id="rId14"/>
    <p:sldId id="274" r:id="rId15"/>
    <p:sldId id="275" r:id="rId16"/>
    <p:sldId id="271" r:id="rId17"/>
    <p:sldId id="265" r:id="rId18"/>
    <p:sldId id="267" r:id="rId19"/>
    <p:sldId id="268" r:id="rId20"/>
    <p:sldId id="269" r:id="rId21"/>
    <p:sldId id="273" r:id="rId22"/>
    <p:sldId id="26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3704C-1333-4081-8FEA-625A1A18D22E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B52EFB-C531-4D53-AFEF-820A5AD972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3108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B52EFB-C531-4D53-AFEF-820A5AD9729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4471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d/d5/TalusConesIsfjorden.jpg/800px-TalusConesIsfjorden.jp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translate.google.cz/translate?hl=cs&amp;langpair=en|cs&amp;u=http://en.wikipedia.org/wiki/Landslide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translate.google.cz/translate?hl=cs&amp;langpair=en|cs&amp;u=http://en.wikipedia.org/wiki/Landslide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translate.google.cz/translate?hl=cs&amp;langpair=en|cs&amp;u=http://en.wikipedia.org/wiki/Landslide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orskasluzba.cz/laviny/" TargetMode="External"/><Relationship Id="rId2" Type="http://schemas.openxmlformats.org/officeDocument/2006/relationships/hyperlink" Target="http://cs.wikipedia.org/wiki/Lavina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6.png"/><Relationship Id="rId4" Type="http://schemas.openxmlformats.org/officeDocument/2006/relationships/hyperlink" Target="http://alpy4000.cz/laviny.php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upload.wikimedia.org/wikipedia/commons/thumb/6/69/Chuquicamata-002.jpg/800px-Chuquicamata-002.jpg" TargetMode="Externa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cs.wikipedia.org/wiki/Soubor:Lom_bilina.JPG" TargetMode="Externa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://cs.wikipedia.org/wiki/Soubor:Lom_Mal%C3%A1_Amerika.jpg" TargetMode="Externa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://cs.wikipedia.org/wiki/Soubor:Salzberg_kaliwerk_wintershall_heringen.jpg" TargetMode="Externa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orskasluzba.cz/laviny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536" y="1268760"/>
            <a:ext cx="8424936" cy="5184576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Název 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školy:	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Autor: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Ing. Eva </a:t>
            </a:r>
            <a:r>
              <a:rPr lang="cs-CZ" sz="1800" dirty="0" err="1" smtClean="0">
                <a:solidFill>
                  <a:schemeClr val="tx2"/>
                </a:solidFill>
                <a:latin typeface="+mj-lt"/>
              </a:rPr>
              <a:t>Khorelová</a:t>
            </a:r>
            <a:endParaRPr lang="cs-CZ" sz="1800" dirty="0" smtClean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Název: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VY_32_INOVACE_12_Př9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Číslo projektu:	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Přírodopis 9. ročník, Geologické působení gravitace, 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	ochrana obyvatelstva před sesuvy půd, řícením skal, 	lavinovým  nebezpečím 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Anotace:	Prezentace, sloužící k  objasnění vzniku svahových  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		tvarů reliéfu,  obsahuje  zásady ochrany obyvatel, zápis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do sešitů,  společné shrnutí.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endParaRPr lang="cs-CZ" sz="1800" dirty="0" smtClean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Datum 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dokončení: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12. 1. 2012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9512" y="116632"/>
            <a:ext cx="8784976" cy="1143000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val="4268489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3600" dirty="0"/>
              <a:t>Prezentace pro výuku přírodopisu 9. ročník</a:t>
            </a:r>
          </a:p>
          <a:p>
            <a:r>
              <a:rPr lang="cs-CZ" sz="3600" dirty="0" smtClean="0"/>
              <a:t>18. 1. 2012</a:t>
            </a:r>
            <a:endParaRPr lang="cs-CZ" sz="3600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GEOLOGICKÉ PŮSOBENÍ GRAVITACE, OCHRANA OBYVATELSTVA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03046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157592" cy="1152128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sz="40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Vysvětlivky k pomocným symbolům:</a:t>
            </a:r>
            <a:endParaRPr lang="cs-CZ" sz="40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42988" y="4797425"/>
            <a:ext cx="903287" cy="9017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793028"/>
            <a:ext cx="1368152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50354" y="3107217"/>
            <a:ext cx="4176712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latin typeface="+mj-lt"/>
              </a:rPr>
              <a:t>Určeno k zápisu do sešitů.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132138" y="4868863"/>
            <a:ext cx="4392612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latin typeface="+mj-lt"/>
              </a:rPr>
              <a:t>Určeno k přemýšlení, řešení problému.</a:t>
            </a:r>
          </a:p>
        </p:txBody>
      </p:sp>
    </p:spTree>
    <p:extLst>
      <p:ext uri="{BB962C8B-B14F-4D97-AF65-F5344CB8AC3E}">
        <p14:creationId xmlns:p14="http://schemas.microsoft.com/office/powerpoint/2010/main" val="2665103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476672"/>
            <a:ext cx="8534400" cy="758952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Působení zemské přitažlivosti</a:t>
            </a:r>
            <a:endParaRPr lang="cs-CZ" sz="36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01752" y="1916832"/>
            <a:ext cx="8662736" cy="4182216"/>
          </a:xfrm>
        </p:spPr>
        <p:txBody>
          <a:bodyPr>
            <a:normAutofit/>
          </a:bodyPr>
          <a:lstStyle/>
          <a:p>
            <a:r>
              <a:rPr lang="cs-CZ" sz="3600" b="1" dirty="0"/>
              <a:t>č</a:t>
            </a:r>
            <a:r>
              <a:rPr lang="cs-CZ" sz="3600" b="1" dirty="0" smtClean="0"/>
              <a:t>innost rušivá   – půdní sesuvy</a:t>
            </a:r>
          </a:p>
          <a:p>
            <a:pPr marL="0" indent="0">
              <a:buNone/>
            </a:pPr>
            <a:r>
              <a:rPr lang="cs-CZ" sz="3600" b="1" dirty="0"/>
              <a:t>	</a:t>
            </a:r>
            <a:r>
              <a:rPr lang="cs-CZ" sz="3600" b="1" dirty="0" smtClean="0"/>
              <a:t>		              řícení skal</a:t>
            </a:r>
          </a:p>
          <a:p>
            <a:r>
              <a:rPr lang="cs-CZ" sz="3600" b="1" dirty="0"/>
              <a:t>č</a:t>
            </a:r>
            <a:r>
              <a:rPr lang="cs-CZ" sz="3600" b="1" dirty="0" smtClean="0"/>
              <a:t>innost tvořivá – suťové kužele</a:t>
            </a:r>
          </a:p>
          <a:p>
            <a:pPr marL="0" indent="0">
              <a:buNone/>
            </a:pPr>
            <a:r>
              <a:rPr lang="cs-CZ" sz="3600" b="1" dirty="0" smtClean="0"/>
              <a:t>				      kamenná moře</a:t>
            </a:r>
          </a:p>
          <a:p>
            <a:pPr marL="0" indent="0">
              <a:buNone/>
            </a:pPr>
            <a:r>
              <a:rPr lang="cs-CZ" sz="3600" dirty="0" smtClean="0"/>
              <a:t>(částečné třídění úlomků)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8750" y="1196752"/>
            <a:ext cx="136525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6618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67744" y="2949601"/>
            <a:ext cx="4752528" cy="7078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Činnost tvořivá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853435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228600"/>
            <a:ext cx="8784976" cy="1040160"/>
          </a:xfrm>
          <a:solidFill>
            <a:schemeClr val="bg2">
              <a:lumMod val="9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i="1" kern="10" dirty="0" smtClean="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Tahoma"/>
                <a:ea typeface="Tahoma"/>
                <a:cs typeface="Tahoma"/>
              </a:rPr>
              <a:t/>
            </a:r>
            <a:br>
              <a:rPr lang="cs-CZ" b="1" i="1" kern="10" dirty="0" smtClean="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Tahoma"/>
                <a:ea typeface="Tahoma"/>
                <a:cs typeface="Tahoma"/>
              </a:rPr>
            </a:br>
            <a:r>
              <a:rPr lang="cs-CZ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cs-CZ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/>
            </a:r>
            <a:br>
              <a:rPr lang="cs-CZ" b="1" dirty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Vznik suťových kuželů a kamenných moří souvisí s mrazovým zvětráváním hornin</a:t>
            </a:r>
            <a:endParaRPr lang="cs-CZ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2050" name="Picture 2" descr="C:\Users\Ucitel\Desktop\Khorelova\fotky\Tatry 2010\P106055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7" y="1340768"/>
            <a:ext cx="7529513" cy="5392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5536" y="5373216"/>
            <a:ext cx="10081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Foto autorky vlastní</a:t>
            </a:r>
          </a:p>
        </p:txBody>
      </p:sp>
    </p:spTree>
    <p:extLst>
      <p:ext uri="{BB962C8B-B14F-4D97-AF65-F5344CB8AC3E}">
        <p14:creationId xmlns:p14="http://schemas.microsoft.com/office/powerpoint/2010/main" val="1253959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56074" y="116632"/>
            <a:ext cx="8784976" cy="1066130"/>
          </a:xfrm>
          <a:solidFill>
            <a:schemeClr val="bg2">
              <a:lumMod val="9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Vznikající suťové kužely a kamenná moře Vysoké Tatry, Slovensko</a:t>
            </a:r>
            <a:endParaRPr lang="cs-CZ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1027" name="Picture 3" descr="C:\Users\Ucitel\Desktop\Khorelova\fotky\Tatry 2010\P106054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340768"/>
            <a:ext cx="7344816" cy="5426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1864" y="5733256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Foto autorky vlastní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8799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40769"/>
            <a:ext cx="8722475" cy="45084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1" y="228600"/>
            <a:ext cx="8722475" cy="968152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Suťové kužely, Špicberky - Norsko</a:t>
            </a:r>
            <a:endParaRPr lang="cs-CZ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5872728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WILSON44691. </a:t>
            </a:r>
            <a:r>
              <a:rPr lang="cs-CZ" sz="1200" dirty="0"/>
              <a:t>[cit. 2012-01-12</a:t>
            </a:r>
            <a:r>
              <a:rPr lang="cs-CZ" sz="1200" dirty="0" smtClean="0"/>
              <a:t>]. </a:t>
            </a:r>
            <a:r>
              <a:rPr lang="cs-CZ" sz="1200" smtClean="0"/>
              <a:t>Dostupné </a:t>
            </a:r>
            <a:r>
              <a:rPr lang="cs-CZ" sz="1200" dirty="0" smtClean="0"/>
              <a:t>na </a:t>
            </a:r>
            <a:r>
              <a:rPr lang="cs-CZ" sz="1200" dirty="0"/>
              <a:t>www:</a:t>
            </a:r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upload.wikimedia.org/wikipedia/commons/thumb/d/d5/TalusConesIsfjorden.jpg/800px-TalusConesIsfjorden.jpg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336350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179512" y="274638"/>
            <a:ext cx="8712968" cy="850106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Kamenné moře - Šumava</a:t>
            </a:r>
            <a:endParaRPr lang="cs-CZ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51202" name="Picture 2" descr="C:\Users\Ucitel\Desktop\Khorelova\fotky k prezentacím přírodopis\fotky geol.děje\kamenné moř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124744"/>
            <a:ext cx="7452320" cy="5589240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179512" y="5517232"/>
            <a:ext cx="11521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Foto autorky vlastní</a:t>
            </a:r>
          </a:p>
        </p:txBody>
      </p:sp>
    </p:spTree>
    <p:extLst>
      <p:ext uri="{BB962C8B-B14F-4D97-AF65-F5344CB8AC3E}">
        <p14:creationId xmlns:p14="http://schemas.microsoft.com/office/powerpoint/2010/main" val="2019453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67744" y="2949601"/>
            <a:ext cx="4752528" cy="7078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Činnost rušivá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270844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4803" y="228600"/>
            <a:ext cx="8792484" cy="1040160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Sesuv půdy a kamení, Kalifornie</a:t>
            </a:r>
            <a:endParaRPr lang="cs-CZ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9030" y="1340768"/>
            <a:ext cx="6834336" cy="5125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4803" y="4546942"/>
            <a:ext cx="19042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 smtClean="0"/>
              <a:t>Eeekster</a:t>
            </a:r>
            <a:r>
              <a:rPr lang="cs-CZ" sz="1200" dirty="0" smtClean="0"/>
              <a:t>, [cit. 2012-01-12],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</a:t>
            </a:r>
          </a:p>
          <a:p>
            <a:r>
              <a:rPr lang="cs-CZ" sz="1200" dirty="0">
                <a:hlinkClick r:id="rId3"/>
              </a:rPr>
              <a:t>http://translate.google.cz/translate?hl=cs&amp;langpair=en%7Ccs&amp;u=http://en.wikipedia.org/wiki/Landslide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772111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816" y="981137"/>
            <a:ext cx="7122367" cy="5341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6320720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 smtClean="0"/>
              <a:t>Chagai</a:t>
            </a:r>
            <a:r>
              <a:rPr lang="cs-CZ" sz="1200" dirty="0" smtClean="0"/>
              <a:t>, [2012-01-12], dostupné na www:</a:t>
            </a:r>
          </a:p>
          <a:p>
            <a:r>
              <a:rPr lang="cs-CZ" sz="1200" dirty="0">
                <a:hlinkClick r:id="rId4"/>
              </a:rPr>
              <a:t>http://translate.google.cz/translate?hl=cs&amp;langpair=en%7Ccs&amp;u=http://en.wikipedia.org/wiki/Landslide</a:t>
            </a:r>
            <a:endParaRPr lang="cs-CZ" sz="12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Sněhová lavina - Himálaj</a:t>
            </a:r>
            <a:endParaRPr lang="cs-CZ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7856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2736304" cy="3920480"/>
          </a:xfrm>
          <a:solidFill>
            <a:schemeClr val="bg2">
              <a:lumMod val="9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Poznáte, kudy se pohybovala lavina?</a:t>
            </a:r>
            <a:br>
              <a:rPr lang="cs-CZ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Skalisté hory - USA</a:t>
            </a:r>
            <a:endParaRPr lang="cs-CZ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88640"/>
            <a:ext cx="6086450" cy="6507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5122952"/>
            <a:ext cx="2304256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Walter </a:t>
            </a:r>
            <a:r>
              <a:rPr lang="cs-CZ" sz="1100" dirty="0" err="1" smtClean="0"/>
              <a:t>Siegmund</a:t>
            </a:r>
            <a:r>
              <a:rPr lang="cs-CZ" sz="1100" dirty="0" smtClean="0"/>
              <a:t>, </a:t>
            </a:r>
            <a:r>
              <a:rPr lang="cs-CZ" sz="1100" dirty="0"/>
              <a:t>[cit. 2012-01-12], dostupné pod licencí </a:t>
            </a:r>
            <a:r>
              <a:rPr lang="cs-CZ" sz="1100" dirty="0" err="1"/>
              <a:t>Creative</a:t>
            </a:r>
            <a:r>
              <a:rPr lang="cs-CZ" sz="1100" dirty="0"/>
              <a:t> </a:t>
            </a:r>
            <a:r>
              <a:rPr lang="cs-CZ" sz="1100" dirty="0" err="1"/>
              <a:t>Commons</a:t>
            </a:r>
            <a:r>
              <a:rPr lang="cs-CZ" sz="1100" dirty="0"/>
              <a:t> na www:</a:t>
            </a:r>
          </a:p>
          <a:p>
            <a:r>
              <a:rPr lang="cs-CZ" sz="1100" dirty="0" smtClean="0">
                <a:hlinkClick r:id="rId3"/>
              </a:rPr>
              <a:t>http://translate.google.cz/translate?hl=cs&amp;langpair=en%7Ccs&amp;u=http://en.wikipedia.org/wiki/Landslide</a:t>
            </a:r>
            <a:endParaRPr lang="cs-CZ" sz="11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806" y="4221252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1760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Domácí úkol</a:t>
            </a:r>
            <a:endParaRPr lang="cs-CZ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854280"/>
          </a:xfrm>
        </p:spPr>
        <p:txBody>
          <a:bodyPr>
            <a:normAutofit fontScale="92500"/>
          </a:bodyPr>
          <a:lstStyle/>
          <a:p>
            <a:r>
              <a:rPr lang="cs-CZ" sz="3200" dirty="0" smtClean="0"/>
              <a:t>Zjistěte, při jakých aktivitách se člověk může setkat s nebezpečím sněhových lavin.</a:t>
            </a:r>
          </a:p>
          <a:p>
            <a:r>
              <a:rPr lang="cs-CZ" sz="3200" dirty="0" smtClean="0"/>
              <a:t>Jak se musí materiálně na takovouto aktivitu vybavit?</a:t>
            </a:r>
          </a:p>
          <a:p>
            <a:r>
              <a:rPr lang="cs-CZ" sz="3200" dirty="0" smtClean="0"/>
              <a:t>Hrozí někdy v ČR nebezpečí sněhových lavin?</a:t>
            </a:r>
          </a:p>
          <a:p>
            <a:r>
              <a:rPr lang="cs-CZ" sz="3200" dirty="0" smtClean="0"/>
              <a:t>Informace hledejte například na :</a:t>
            </a:r>
          </a:p>
          <a:p>
            <a:pPr marL="0" indent="265113">
              <a:buNone/>
            </a:pPr>
            <a:r>
              <a:rPr lang="cs-CZ" sz="3200" dirty="0" smtClean="0">
                <a:hlinkClick r:id="rId2"/>
              </a:rPr>
              <a:t>http</a:t>
            </a:r>
            <a:r>
              <a:rPr lang="cs-CZ" sz="3200" dirty="0">
                <a:hlinkClick r:id="rId2"/>
              </a:rPr>
              <a:t>://</a:t>
            </a:r>
            <a:r>
              <a:rPr lang="cs-CZ" sz="3200" dirty="0" smtClean="0">
                <a:hlinkClick r:id="rId2"/>
              </a:rPr>
              <a:t>cs.wikipedia.org/wiki/Lavina</a:t>
            </a:r>
            <a:endParaRPr lang="cs-CZ" sz="3200" dirty="0" smtClean="0"/>
          </a:p>
          <a:p>
            <a:pPr marL="0" indent="265113">
              <a:buNone/>
            </a:pPr>
            <a:r>
              <a:rPr lang="cs-CZ" sz="3200" dirty="0">
                <a:hlinkClick r:id="rId3"/>
              </a:rPr>
              <a:t>http://www.horskasluzba.cz/laviny</a:t>
            </a:r>
            <a:r>
              <a:rPr lang="cs-CZ" sz="3200" dirty="0" smtClean="0">
                <a:hlinkClick r:id="rId3"/>
              </a:rPr>
              <a:t>/</a:t>
            </a:r>
            <a:endParaRPr lang="cs-CZ" sz="3200" dirty="0" smtClean="0"/>
          </a:p>
          <a:p>
            <a:pPr marL="0" indent="265113">
              <a:buNone/>
            </a:pPr>
            <a:r>
              <a:rPr lang="cs-CZ" sz="3200" dirty="0">
                <a:hlinkClick r:id="rId4"/>
              </a:rPr>
              <a:t>http://</a:t>
            </a:r>
            <a:r>
              <a:rPr lang="cs-CZ" sz="3200" dirty="0" smtClean="0">
                <a:hlinkClick r:id="rId4"/>
              </a:rPr>
              <a:t>alpy4000.cz/laviny.php</a:t>
            </a:r>
            <a:endParaRPr lang="cs-CZ" sz="3200" dirty="0" smtClean="0"/>
          </a:p>
          <a:p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509120"/>
            <a:ext cx="136525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2087" y="332656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17843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Sesuvy půd</a:t>
            </a:r>
            <a:endParaRPr lang="cs-CZ" sz="40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301752" y="1988840"/>
            <a:ext cx="8503920" cy="4110208"/>
          </a:xfrm>
        </p:spPr>
        <p:txBody>
          <a:bodyPr/>
          <a:lstStyle/>
          <a:p>
            <a:r>
              <a:rPr lang="cs-CZ" sz="3600" dirty="0"/>
              <a:t>n</a:t>
            </a:r>
            <a:r>
              <a:rPr lang="cs-CZ" sz="3600" dirty="0" smtClean="0"/>
              <a:t>astávají při porušení stability svahu</a:t>
            </a:r>
          </a:p>
          <a:p>
            <a:r>
              <a:rPr lang="cs-CZ" sz="3600" dirty="0"/>
              <a:t>s</a:t>
            </a:r>
            <a:r>
              <a:rPr lang="cs-CZ" sz="3600" dirty="0" smtClean="0"/>
              <a:t>vah větší než 22°</a:t>
            </a:r>
          </a:p>
          <a:p>
            <a:r>
              <a:rPr lang="cs-CZ" sz="3600" dirty="0"/>
              <a:t>č</a:t>
            </a:r>
            <a:r>
              <a:rPr lang="cs-CZ" sz="3600" dirty="0" smtClean="0"/>
              <a:t>asto po prudkých lijácích</a:t>
            </a:r>
          </a:p>
          <a:p>
            <a:r>
              <a:rPr lang="cs-CZ" sz="3600" dirty="0" smtClean="0"/>
              <a:t>povrchová vrstva nespojena s podložím</a:t>
            </a:r>
          </a:p>
          <a:p>
            <a:r>
              <a:rPr lang="cs-CZ" sz="3600" dirty="0"/>
              <a:t>d</a:t>
            </a:r>
            <a:r>
              <a:rPr lang="cs-CZ" sz="3600" dirty="0" smtClean="0"/>
              <a:t>ůlní činnost člověka, dopravní cesty</a:t>
            </a:r>
          </a:p>
          <a:p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16632"/>
            <a:ext cx="136525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0725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040160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Ochrana obyvatel</a:t>
            </a:r>
            <a:endParaRPr lang="cs-CZ" sz="40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Prevence:</a:t>
            </a:r>
          </a:p>
          <a:p>
            <a:r>
              <a:rPr lang="cs-CZ" sz="3600" dirty="0" smtClean="0"/>
              <a:t>úprava terénu, piloty …</a:t>
            </a:r>
          </a:p>
          <a:p>
            <a:r>
              <a:rPr lang="cs-CZ" sz="3600" dirty="0"/>
              <a:t>z</a:t>
            </a:r>
            <a:r>
              <a:rPr lang="cs-CZ" sz="3600" dirty="0" smtClean="0"/>
              <a:t>abezpečení hald, výsypek a lomů</a:t>
            </a:r>
          </a:p>
          <a:p>
            <a:r>
              <a:rPr lang="cs-CZ" sz="3600" dirty="0"/>
              <a:t>v</a:t>
            </a:r>
            <a:r>
              <a:rPr lang="cs-CZ" sz="3600" dirty="0" smtClean="0"/>
              <a:t>ýsadba stromů a keřů</a:t>
            </a:r>
          </a:p>
          <a:p>
            <a:r>
              <a:rPr lang="cs-CZ" sz="3600" dirty="0"/>
              <a:t>o</a:t>
            </a:r>
            <a:r>
              <a:rPr lang="cs-CZ" sz="3600" dirty="0" smtClean="0"/>
              <a:t>dvedení povrchové vody</a:t>
            </a:r>
          </a:p>
          <a:p>
            <a:r>
              <a:rPr lang="cs-CZ" sz="3600" dirty="0"/>
              <a:t>o</a:t>
            </a:r>
            <a:r>
              <a:rPr lang="cs-CZ" sz="3600" dirty="0" smtClean="0"/>
              <a:t>dstřely nebezpečných svahů</a:t>
            </a:r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525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997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Měděný důl - Chile</a:t>
            </a:r>
            <a:endParaRPr lang="cs-CZ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6389790"/>
            <a:ext cx="85689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Reinhard Jahn, </a:t>
            </a:r>
            <a:r>
              <a:rPr lang="cs-CZ" sz="1200" dirty="0"/>
              <a:t>[cit. </a:t>
            </a:r>
            <a:r>
              <a:rPr lang="cs-CZ" sz="1200" dirty="0" smtClean="0"/>
              <a:t>2012-01-18], </a:t>
            </a:r>
            <a:r>
              <a:rPr lang="cs-CZ" sz="1200" dirty="0"/>
              <a:t>dostupné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upload.wikimedia.org/wikipedia/commons/thumb/6/69/Chuquicamata-002.jpg/800px-Chuquicamata-002.jpg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14" y="1116672"/>
            <a:ext cx="8191250" cy="52731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6848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90000"/>
            </a:schemeClr>
          </a:solidFill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Hnědouhelný lom Bílina - ČR</a:t>
            </a:r>
            <a:endParaRPr lang="cs-CZ" sz="36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6396335"/>
            <a:ext cx="61926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Cool3d, </a:t>
            </a:r>
            <a:r>
              <a:rPr lang="cs-CZ" sz="1200" dirty="0"/>
              <a:t>[cit. </a:t>
            </a:r>
            <a:r>
              <a:rPr lang="cs-CZ" sz="1200" dirty="0" smtClean="0"/>
              <a:t>2012-01-18], </a:t>
            </a:r>
            <a:r>
              <a:rPr lang="cs-CZ" sz="1200" dirty="0"/>
              <a:t>dostupné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cs.wikipedia.org/wiki/Soubor:Lom_bilina.JPG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052736"/>
            <a:ext cx="7035386" cy="5277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7110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3383" y="228600"/>
            <a:ext cx="8843113" cy="758952"/>
          </a:xfrm>
          <a:solidFill>
            <a:schemeClr val="bg2">
              <a:lumMod val="9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Vápencový lom Malá Amerika – Český kras</a:t>
            </a:r>
            <a:endParaRPr lang="cs-CZ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93383" y="6396335"/>
            <a:ext cx="871296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err="1" smtClean="0"/>
              <a:t>Prazak</a:t>
            </a:r>
            <a:r>
              <a:rPr lang="cs-CZ" sz="1200" dirty="0" smtClean="0"/>
              <a:t>, </a:t>
            </a:r>
            <a:r>
              <a:rPr lang="cs-CZ" sz="1200" dirty="0"/>
              <a:t>[cit. </a:t>
            </a:r>
            <a:r>
              <a:rPr lang="cs-CZ" sz="1200" dirty="0" smtClean="0"/>
              <a:t>2012-01-18], </a:t>
            </a:r>
            <a:r>
              <a:rPr lang="cs-CZ" sz="1200" dirty="0"/>
              <a:t>dostupné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cs.wikipedia.org/wiki/Soubor:Lom_Mal%C3%A1_Amerika.jpg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071398"/>
            <a:ext cx="7978385" cy="53167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880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90000"/>
            </a:schemeClr>
          </a:solidFill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200 m vysoká výsypka - Německo</a:t>
            </a:r>
            <a:endParaRPr lang="cs-CZ" sz="36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1541" y="6331603"/>
            <a:ext cx="871296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2micha, </a:t>
            </a:r>
            <a:r>
              <a:rPr lang="cs-CZ" sz="1200" dirty="0"/>
              <a:t>[cit. </a:t>
            </a:r>
            <a:r>
              <a:rPr lang="cs-CZ" sz="1200" dirty="0" smtClean="0"/>
              <a:t>2012-01-18], </a:t>
            </a:r>
            <a:r>
              <a:rPr lang="cs-CZ" sz="1200" dirty="0"/>
              <a:t>dostupné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cs.wikipedia.org/wiki/Soubor:Salzberg_kaliwerk_wintershall_heringen.jpg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1" y="1058463"/>
            <a:ext cx="7028832" cy="5272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6257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Společné shrnutí</a:t>
            </a:r>
            <a:endParaRPr lang="cs-CZ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854280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/>
              <a:t>Vysvětlete rozdíl mezi dolem a lomem. </a:t>
            </a:r>
          </a:p>
          <a:p>
            <a:r>
              <a:rPr lang="cs-CZ" sz="3200" dirty="0" smtClean="0"/>
              <a:t>Jaké příklady změn reliéfu lidskou činností ze svého okolí znáte?</a:t>
            </a:r>
          </a:p>
          <a:p>
            <a:r>
              <a:rPr lang="cs-CZ" sz="3200" dirty="0" smtClean="0"/>
              <a:t>Jak vznikají haldy, výsypky?</a:t>
            </a:r>
          </a:p>
          <a:p>
            <a:r>
              <a:rPr lang="cs-CZ" sz="3200" dirty="0" smtClean="0"/>
              <a:t>Jaká opatření podle vašeho názoru mohou zabránit sesuvům půd a výsypek?</a:t>
            </a:r>
          </a:p>
          <a:p>
            <a:r>
              <a:rPr lang="cs-CZ" sz="3200" dirty="0" smtClean="0"/>
              <a:t>Ohrožují nás tyto jevy v naší oblasti?</a:t>
            </a:r>
          </a:p>
          <a:p>
            <a:r>
              <a:rPr lang="cs-CZ" sz="3200" dirty="0" smtClean="0"/>
              <a:t>Jaká opatření bránící sesuvům půd provádějí stavitelé dopravních cest?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980728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789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POUŽITÉ ZDROJE INFORMACÍ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447800"/>
            <a:ext cx="8219256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</a:t>
            </a:r>
          </a:p>
          <a:p>
            <a:r>
              <a:rPr lang="cs-CZ" sz="2000" dirty="0" smtClean="0"/>
              <a:t>[</a:t>
            </a:r>
            <a:r>
              <a:rPr lang="cs-CZ" sz="2000" dirty="0"/>
              <a:t>cit. </a:t>
            </a:r>
            <a:r>
              <a:rPr lang="cs-CZ" sz="1900" i="1" dirty="0" smtClean="0"/>
              <a:t>2012-01-18], </a:t>
            </a:r>
            <a:r>
              <a:rPr lang="cs-CZ" sz="1900" i="1" dirty="0"/>
              <a:t>dostupné pod </a:t>
            </a:r>
            <a:r>
              <a:rPr lang="cs-CZ" sz="1900" i="1" dirty="0" smtClean="0"/>
              <a:t>licencí </a:t>
            </a:r>
            <a:r>
              <a:rPr lang="cs-CZ" sz="1900" i="1" dirty="0" err="1"/>
              <a:t>Creative</a:t>
            </a:r>
            <a:r>
              <a:rPr lang="cs-CZ" sz="1900" i="1" dirty="0"/>
              <a:t> </a:t>
            </a:r>
            <a:r>
              <a:rPr lang="cs-CZ" sz="1900" i="1" dirty="0" err="1"/>
              <a:t>Commons</a:t>
            </a:r>
            <a:r>
              <a:rPr lang="cs-CZ" sz="1900" i="1" dirty="0"/>
              <a:t> </a:t>
            </a:r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cs.wikipedia.org</a:t>
            </a:r>
            <a:r>
              <a:rPr lang="cs-CZ" sz="2000" dirty="0" smtClean="0"/>
              <a:t>   </a:t>
            </a:r>
          </a:p>
          <a:p>
            <a:r>
              <a:rPr lang="cs-CZ" sz="2000" dirty="0">
                <a:hlinkClick r:id="rId3"/>
              </a:rPr>
              <a:t>http://www.horskasluzba.cz/laviny/</a:t>
            </a:r>
            <a:endParaRPr lang="cs-CZ" sz="2000" dirty="0"/>
          </a:p>
          <a:p>
            <a:r>
              <a:rPr lang="cs-CZ" sz="1800" dirty="0" smtClean="0"/>
              <a:t>DOWNS</a:t>
            </a:r>
            <a:r>
              <a:rPr lang="cs-CZ" sz="1800" dirty="0"/>
              <a:t>, Roger M., et al. </a:t>
            </a:r>
            <a:r>
              <a:rPr lang="cs-CZ" sz="1800" i="1" dirty="0"/>
              <a:t>Almanach geografie</a:t>
            </a:r>
            <a:r>
              <a:rPr lang="cs-CZ" sz="1800" dirty="0"/>
              <a:t>. 1. Praha : </a:t>
            </a:r>
            <a:r>
              <a:rPr lang="cs-CZ" sz="1800" dirty="0" err="1"/>
              <a:t>Sanoma</a:t>
            </a:r>
            <a:r>
              <a:rPr lang="cs-CZ" sz="1800" dirty="0"/>
              <a:t> </a:t>
            </a:r>
            <a:r>
              <a:rPr lang="cs-CZ" sz="1800" dirty="0" err="1"/>
              <a:t>Magazines</a:t>
            </a:r>
            <a:r>
              <a:rPr lang="cs-CZ" sz="1800" dirty="0"/>
              <a:t>, </a:t>
            </a:r>
            <a:r>
              <a:rPr lang="cs-CZ" sz="1800" dirty="0" err="1"/>
              <a:t>spol.s</a:t>
            </a:r>
            <a:r>
              <a:rPr lang="cs-CZ" sz="1800" dirty="0"/>
              <a:t> r. o., 2006. 496 s.</a:t>
            </a:r>
          </a:p>
          <a:p>
            <a:endParaRPr lang="cs-CZ" sz="1900" dirty="0" smtClean="0"/>
          </a:p>
          <a:p>
            <a:endParaRPr lang="pt-BR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1928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661</TotalTime>
  <Words>454</Words>
  <Application>Microsoft Office PowerPoint</Application>
  <PresentationFormat>Předvádění na obrazovce (4:3)</PresentationFormat>
  <Paragraphs>97</Paragraphs>
  <Slides>22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Administrativní</vt:lpstr>
      <vt:lpstr>Prezentace aplikace PowerPoint</vt:lpstr>
      <vt:lpstr>GEOLOGICKÉ PŮSOBENÍ GRAVITACE, OCHRANA OBYVATELSTVA</vt:lpstr>
      <vt:lpstr>Vysvětlivky k pomocným symbolům:</vt:lpstr>
      <vt:lpstr>Působení zemské přitažlivosti</vt:lpstr>
      <vt:lpstr>Prezentace aplikace PowerPoint</vt:lpstr>
      <vt:lpstr>   Vznik suťových kuželů a kamenných moří souvisí s mrazovým zvětráváním hornin</vt:lpstr>
      <vt:lpstr>Vznikající suťové kužely a kamenná moře Vysoké Tatry, Slovensko</vt:lpstr>
      <vt:lpstr>Suťové kužely, Špicberky - Norsko</vt:lpstr>
      <vt:lpstr>Kamenné moře - Šumava</vt:lpstr>
      <vt:lpstr>Prezentace aplikace PowerPoint</vt:lpstr>
      <vt:lpstr>Sesuv půdy a kamení, Kalifornie</vt:lpstr>
      <vt:lpstr>Sněhová lavina - Himálaj</vt:lpstr>
      <vt:lpstr>Poznáte, kudy se pohybovala lavina?  Skalisté hory - USA</vt:lpstr>
      <vt:lpstr>Domácí úkol</vt:lpstr>
      <vt:lpstr>Sesuvy půd</vt:lpstr>
      <vt:lpstr>Ochrana obyvatel</vt:lpstr>
      <vt:lpstr>Měděný důl - Chile</vt:lpstr>
      <vt:lpstr>Hnědouhelný lom Bílina - ČR</vt:lpstr>
      <vt:lpstr>Vápencový lom Malá Amerika – Český kras</vt:lpstr>
      <vt:lpstr>200 m vysoká výsypka - Německo</vt:lpstr>
      <vt:lpstr>Společné shrnutí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GEOLOGICKÉ PŮSOBENÍ GRAVITACE A ČLOVĚKA</dc:title>
  <dc:creator>Ucitel</dc:creator>
  <cp:lastModifiedBy>Ucitel</cp:lastModifiedBy>
  <cp:revision>32</cp:revision>
  <dcterms:created xsi:type="dcterms:W3CDTF">2012-01-11T19:30:54Z</dcterms:created>
  <dcterms:modified xsi:type="dcterms:W3CDTF">2012-06-04T19:09:27Z</dcterms:modified>
</cp:coreProperties>
</file>