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98" r:id="rId4"/>
    <p:sldId id="268" r:id="rId5"/>
    <p:sldId id="270" r:id="rId6"/>
    <p:sldId id="281" r:id="rId7"/>
    <p:sldId id="261" r:id="rId8"/>
    <p:sldId id="264" r:id="rId9"/>
    <p:sldId id="292" r:id="rId10"/>
    <p:sldId id="257" r:id="rId11"/>
    <p:sldId id="258" r:id="rId12"/>
    <p:sldId id="271" r:id="rId13"/>
    <p:sldId id="259" r:id="rId14"/>
    <p:sldId id="266" r:id="rId15"/>
    <p:sldId id="272" r:id="rId16"/>
    <p:sldId id="286" r:id="rId17"/>
    <p:sldId id="273" r:id="rId18"/>
    <p:sldId id="274" r:id="rId19"/>
    <p:sldId id="260" r:id="rId20"/>
    <p:sldId id="267" r:id="rId21"/>
    <p:sldId id="284" r:id="rId22"/>
    <p:sldId id="285" r:id="rId23"/>
    <p:sldId id="278" r:id="rId24"/>
    <p:sldId id="275" r:id="rId25"/>
    <p:sldId id="277" r:id="rId26"/>
    <p:sldId id="279" r:id="rId27"/>
    <p:sldId id="280" r:id="rId28"/>
    <p:sldId id="276" r:id="rId29"/>
    <p:sldId id="283" r:id="rId30"/>
    <p:sldId id="282" r:id="rId31"/>
    <p:sldId id="287" r:id="rId32"/>
    <p:sldId id="288" r:id="rId33"/>
    <p:sldId id="297" r:id="rId34"/>
    <p:sldId id="293" r:id="rId35"/>
    <p:sldId id="294" r:id="rId36"/>
    <p:sldId id="296" r:id="rId37"/>
    <p:sldId id="265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566D2C5-1A27-4A7A-8572-CC39E1EADD64}">
          <p14:sldIdLst>
            <p14:sldId id="263"/>
            <p14:sldId id="256"/>
            <p14:sldId id="298"/>
            <p14:sldId id="268"/>
            <p14:sldId id="270"/>
            <p14:sldId id="281"/>
            <p14:sldId id="261"/>
            <p14:sldId id="264"/>
            <p14:sldId id="292"/>
            <p14:sldId id="257"/>
            <p14:sldId id="258"/>
            <p14:sldId id="271"/>
            <p14:sldId id="259"/>
            <p14:sldId id="266"/>
            <p14:sldId id="272"/>
            <p14:sldId id="286"/>
            <p14:sldId id="273"/>
            <p14:sldId id="274"/>
            <p14:sldId id="260"/>
            <p14:sldId id="267"/>
            <p14:sldId id="284"/>
            <p14:sldId id="285"/>
            <p14:sldId id="278"/>
            <p14:sldId id="275"/>
            <p14:sldId id="277"/>
            <p14:sldId id="279"/>
            <p14:sldId id="280"/>
            <p14:sldId id="276"/>
            <p14:sldId id="283"/>
            <p14:sldId id="282"/>
            <p14:sldId id="287"/>
            <p14:sldId id="288"/>
            <p14:sldId id="297"/>
            <p14:sldId id="293"/>
            <p14:sldId id="294"/>
            <p14:sldId id="296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%C4%8Certova-st%C4%9Bna-Lu%C4%8D1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Manaus_Encontro_das_aguas_10_2006_103_8x6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and_Canyon_cloud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een_wall.JPG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translate.google.cz/translate?hl=cs&amp;langpair=en|cs&amp;u=http://en.wikipedia.org/wiki/Landslide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erounka_pod_Kra%C5%A1ovem.jp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ich%C3%A1_Orlice,_meandr_pod_Klopotami,_detail.jpg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cs.wikipedia.org/wiki/Soubor:Stechovice_reservoir_Vltava_7328.JPG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cs.wikipedia.org/wiki/Soubor:Meanders_of_Tepla_Vltava.jpg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znik_ramen_meander_river_arm.JPG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eander-Cuckmere_River-MT.JPG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Mouths_of_amazon_geocover_1990.png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Exe_estuary_from_balloon.jpg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63600" y="1628775"/>
            <a:ext cx="8028880" cy="4824561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Název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VY_32_INOVACE_13_Př9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Přírodopis 9. ročník, Geologická činnost tekoucí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vody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Anotace: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Prezentace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,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sloužící k rozpoznání geologických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útvarů vymodelovaných tekoucí vodou, k zápisu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do sešitů a procvičení   probraného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učiva.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Datum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dokončení: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23. 1. 2012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63600" y="260350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358315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GEOLOGICKÁ ČINNOST TEKOUCÍ VODY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pro výuku přírodopisu 9. ročník</a:t>
            </a:r>
          </a:p>
          <a:p>
            <a:r>
              <a:rPr lang="cs-CZ" dirty="0" smtClean="0"/>
              <a:t>20. 1. 2012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775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157592" cy="1152128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Vysvětlivky k pomocným symbolům:</a:t>
            </a:r>
            <a:endParaRPr lang="cs-CZ" sz="4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4797425"/>
            <a:ext cx="903287" cy="9017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93028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50354" y="3107217"/>
            <a:ext cx="41767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zápisu do sešitů.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2138" y="4868863"/>
            <a:ext cx="43926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přemýšlení, řešení problému.</a:t>
            </a:r>
          </a:p>
        </p:txBody>
      </p:sp>
    </p:spTree>
    <p:extLst>
      <p:ext uri="{BB962C8B-B14F-4D97-AF65-F5344CB8AC3E}">
        <p14:creationId xmlns:p14="http://schemas.microsoft.com/office/powerpoint/2010/main" val="35930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o vodních tocích víte?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5805264"/>
            <a:ext cx="1872208" cy="76200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932041" y="5805264"/>
            <a:ext cx="2016223" cy="762000"/>
          </a:xfrm>
        </p:spPr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107504" y="1124744"/>
            <a:ext cx="4824536" cy="4536504"/>
          </a:xfrm>
          <a:solidFill>
            <a:schemeClr val="bg2"/>
          </a:solidFill>
        </p:spPr>
        <p:txBody>
          <a:bodyPr>
            <a:normAutofit fontScale="25000" lnSpcReduction="2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sz="10400" b="1" dirty="0" smtClean="0"/>
              <a:t>Která řeka na světě je nejdelší?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10400" b="1" dirty="0" smtClean="0"/>
              <a:t>Který vodní tok je nejdelší v ČR?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10400" b="1" dirty="0" smtClean="0"/>
              <a:t>Kde tato řeka pramení?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10400" b="1" dirty="0" smtClean="0"/>
              <a:t>Jaké úlomky se nacházejí na jejím horním toku?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10400" b="1" dirty="0" smtClean="0"/>
              <a:t>Jaké vodní toky protékají vaším bydlištěm?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10400" b="1" dirty="0" smtClean="0"/>
              <a:t>Jak velké úlomky hornin se nacházejí v jejich korytě?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04048" y="1124744"/>
            <a:ext cx="4032448" cy="4536504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b="1" dirty="0">
                <a:solidFill>
                  <a:srgbClr val="FF0000"/>
                </a:solidFill>
              </a:rPr>
              <a:t>Amazonka, </a:t>
            </a:r>
            <a:r>
              <a:rPr lang="cs-CZ" b="1" dirty="0" smtClean="0">
                <a:solidFill>
                  <a:srgbClr val="FF0000"/>
                </a:solidFill>
              </a:rPr>
              <a:t>6400 </a:t>
            </a:r>
            <a:r>
              <a:rPr lang="cs-CZ" b="1" dirty="0">
                <a:solidFill>
                  <a:srgbClr val="FF0000"/>
                </a:solidFill>
              </a:rPr>
              <a:t>km</a:t>
            </a:r>
          </a:p>
          <a:p>
            <a:pPr marL="624078" indent="-514350">
              <a:buFont typeface="+mj-lt"/>
              <a:buAutoNum type="arabicPeriod"/>
            </a:pPr>
            <a:endParaRPr lang="cs-CZ" b="1" dirty="0" smtClean="0">
              <a:solidFill>
                <a:srgbClr val="FF0000"/>
              </a:solidFill>
            </a:endParaRPr>
          </a:p>
          <a:p>
            <a:pPr marL="624078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Vltava</a:t>
            </a:r>
            <a:r>
              <a:rPr lang="cs-CZ" b="1" dirty="0">
                <a:solidFill>
                  <a:srgbClr val="FF0000"/>
                </a:solidFill>
              </a:rPr>
              <a:t>, 433 km</a:t>
            </a:r>
          </a:p>
          <a:p>
            <a:pPr marL="624078" indent="-514350">
              <a:buFont typeface="+mj-lt"/>
              <a:buAutoNum type="arabicPeriod"/>
            </a:pPr>
            <a:endParaRPr lang="cs-CZ" b="1" dirty="0" smtClean="0">
              <a:solidFill>
                <a:srgbClr val="FF0000"/>
              </a:solidFill>
            </a:endParaRPr>
          </a:p>
          <a:p>
            <a:pPr marL="624078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na </a:t>
            </a:r>
            <a:r>
              <a:rPr lang="cs-CZ" b="1" dirty="0">
                <a:solidFill>
                  <a:srgbClr val="FF0000"/>
                </a:solidFill>
              </a:rPr>
              <a:t>Šumavě</a:t>
            </a:r>
          </a:p>
          <a:p>
            <a:pPr marL="624078" indent="-514350">
              <a:buFont typeface="+mj-lt"/>
              <a:buAutoNum type="arabicPeriod"/>
            </a:pPr>
            <a:endParaRPr lang="cs-CZ" b="1" dirty="0" smtClean="0">
              <a:solidFill>
                <a:srgbClr val="FF0000"/>
              </a:solidFill>
            </a:endParaRPr>
          </a:p>
          <a:p>
            <a:pPr marL="624078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velké </a:t>
            </a:r>
            <a:r>
              <a:rPr lang="cs-CZ" b="1" dirty="0">
                <a:solidFill>
                  <a:srgbClr val="FF0000"/>
                </a:solidFill>
              </a:rPr>
              <a:t>balvany</a:t>
            </a:r>
          </a:p>
          <a:p>
            <a:pPr marL="624078" indent="-514350">
              <a:buFont typeface="+mj-lt"/>
              <a:buAutoNum type="arabicPeriod"/>
            </a:pPr>
            <a:endParaRPr lang="cs-CZ" b="1" dirty="0" smtClean="0">
              <a:solidFill>
                <a:srgbClr val="FF0000"/>
              </a:solidFill>
            </a:endParaRPr>
          </a:p>
          <a:p>
            <a:pPr marL="624078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Jeptiška </a:t>
            </a:r>
            <a:r>
              <a:rPr lang="cs-CZ" b="1" dirty="0">
                <a:solidFill>
                  <a:srgbClr val="FF0000"/>
                </a:solidFill>
              </a:rPr>
              <a:t>a Štítarský potok</a:t>
            </a:r>
          </a:p>
          <a:p>
            <a:pPr marL="624078" indent="-514350">
              <a:buFont typeface="+mj-lt"/>
              <a:buAutoNum type="arabicPeriod"/>
            </a:pPr>
            <a:endParaRPr lang="cs-CZ" b="1" dirty="0" smtClean="0">
              <a:solidFill>
                <a:srgbClr val="FF0000"/>
              </a:solidFill>
            </a:endParaRPr>
          </a:p>
          <a:p>
            <a:pPr marL="624078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jemné</a:t>
            </a:r>
            <a:r>
              <a:rPr lang="cs-CZ" b="1" dirty="0">
                <a:solidFill>
                  <a:srgbClr val="FF0000"/>
                </a:solidFill>
              </a:rPr>
              <a:t>, jílovité, bahno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116632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04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08785"/>
            <a:ext cx="5013332" cy="6733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5445224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Zdenek1945, [cit. 2012-01-18],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</a:p>
          <a:p>
            <a:r>
              <a:rPr lang="cs-CZ" sz="1200" dirty="0" smtClean="0">
                <a:hlinkClick r:id="rId3"/>
              </a:rPr>
              <a:t>http://cs.wikipedia.org/wiki/Soubor:%C4%8Certova-st%C4%9Bna-Lu%C4%8D1.jpg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3384376" cy="2677656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Horní tok řeky Vltavy pod kamenným mořem Čertova </a:t>
            </a:r>
            <a:r>
              <a:rPr lang="cs-CZ" sz="2800" b="1" dirty="0"/>
              <a:t>stěna </a:t>
            </a:r>
            <a:r>
              <a:rPr lang="cs-CZ" sz="2800" b="1" dirty="0" smtClean="0"/>
              <a:t>mezi </a:t>
            </a:r>
            <a:r>
              <a:rPr lang="cs-CZ" sz="2800" b="1" dirty="0"/>
              <a:t>Lipnem I a </a:t>
            </a:r>
            <a:r>
              <a:rPr lang="cs-CZ" sz="2800" b="1" dirty="0" smtClean="0"/>
              <a:t>II - ČR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3933056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Jak vzniklo kamenné moře?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4196" y="4380569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6821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59" y="337332"/>
            <a:ext cx="7835512" cy="5876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78998" y="188640"/>
            <a:ext cx="7884673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Amazonka  na soutoku s Rio </a:t>
            </a:r>
            <a:r>
              <a:rPr lang="cs-CZ" sz="3200" b="1" dirty="0" err="1" smtClean="0"/>
              <a:t>Negro</a:t>
            </a:r>
            <a:r>
              <a:rPr lang="cs-CZ" sz="3200" b="1" dirty="0" smtClean="0"/>
              <a:t>, blízko </a:t>
            </a:r>
            <a:r>
              <a:rPr lang="cs-CZ" sz="3200" b="1" dirty="0" err="1" smtClean="0"/>
              <a:t>Manausu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2000" y="6187443"/>
            <a:ext cx="76061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Mariodo</a:t>
            </a:r>
            <a:r>
              <a:rPr lang="cs-CZ" sz="1200" dirty="0" smtClean="0"/>
              <a:t>, </a:t>
            </a:r>
            <a:r>
              <a:rPr lang="cs-CZ" sz="1200" dirty="0"/>
              <a:t>[cit. </a:t>
            </a:r>
            <a:r>
              <a:rPr lang="cs-CZ" sz="1200" dirty="0" smtClean="0"/>
              <a:t>2012-01-23], </a:t>
            </a:r>
            <a:r>
              <a:rPr lang="cs-CZ" sz="1200" dirty="0"/>
              <a:t>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://en.wikipedia.org/wiki/File:Manaus_Encontro_das_aguas_10_2006_103_8x6.jpg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843412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Působení tekoucí vody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b="1" u="sng" dirty="0" smtClean="0"/>
              <a:t>rušivé</a:t>
            </a:r>
            <a:r>
              <a:rPr lang="cs-CZ" sz="3600" b="1" dirty="0" smtClean="0"/>
              <a:t> – eroze, odnos úlomků</a:t>
            </a:r>
          </a:p>
          <a:p>
            <a:pPr lvl="1">
              <a:buFont typeface="Wingdings" pitchFamily="2" charset="2"/>
              <a:buChar char="§"/>
            </a:pPr>
            <a:r>
              <a:rPr lang="cs-CZ" sz="3200" dirty="0"/>
              <a:t>r</a:t>
            </a:r>
            <a:r>
              <a:rPr lang="cs-CZ" sz="3200" dirty="0" smtClean="0"/>
              <a:t>ychlost závisí na spádu, podloží, množství protékající vody </a:t>
            </a:r>
          </a:p>
          <a:p>
            <a:pPr lvl="1">
              <a:buFont typeface="Wingdings" pitchFamily="2" charset="2"/>
              <a:buChar char="§"/>
            </a:pPr>
            <a:endParaRPr lang="cs-CZ" sz="3200" dirty="0" smtClean="0"/>
          </a:p>
          <a:p>
            <a:pPr>
              <a:buFont typeface="Wingdings" pitchFamily="2" charset="2"/>
              <a:buChar char="§"/>
            </a:pPr>
            <a:r>
              <a:rPr lang="cs-CZ" sz="3600" b="1" u="sng" dirty="0" smtClean="0"/>
              <a:t>tvořivé</a:t>
            </a:r>
            <a:r>
              <a:rPr lang="cs-CZ" sz="3600" b="1" dirty="0" smtClean="0"/>
              <a:t> – třídění a ukládání sedimentů</a:t>
            </a:r>
          </a:p>
          <a:p>
            <a:pPr lvl="1">
              <a:buFont typeface="Wingdings" pitchFamily="2" charset="2"/>
              <a:buChar char="§"/>
            </a:pPr>
            <a:r>
              <a:rPr lang="cs-CZ" sz="3200" dirty="0"/>
              <a:t>p</a:t>
            </a:r>
            <a:r>
              <a:rPr lang="cs-CZ" sz="3200" dirty="0" smtClean="0"/>
              <a:t>ři zpomalení říčního toku se zvýší objem sedimentů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53033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accent2"/>
                </a:solidFill>
              </a:rPr>
              <a:t>Horní tok řeky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234475"/>
          </a:xfrm>
        </p:spPr>
        <p:txBody>
          <a:bodyPr>
            <a:normAutofit/>
          </a:bodyPr>
          <a:lstStyle/>
          <a:p>
            <a:pPr marL="681037" indent="-571500">
              <a:buFont typeface="Wingdings" pitchFamily="2" charset="2"/>
              <a:buChar char="§"/>
            </a:pPr>
            <a:r>
              <a:rPr lang="cs-CZ" sz="3600" dirty="0">
                <a:latin typeface="+mj-lt"/>
                <a:ea typeface="+mj-ea"/>
                <a:cs typeface="+mj-cs"/>
              </a:rPr>
              <a:t>p</a:t>
            </a:r>
            <a:r>
              <a:rPr lang="cs-CZ" sz="3600" dirty="0" smtClean="0">
                <a:latin typeface="+mj-lt"/>
                <a:ea typeface="+mj-ea"/>
                <a:cs typeface="+mj-cs"/>
              </a:rPr>
              <a:t>rudký spád, vodopády, peřeje</a:t>
            </a:r>
            <a:endParaRPr lang="cs-CZ" sz="3600" dirty="0">
              <a:latin typeface="+mj-lt"/>
              <a:ea typeface="+mj-ea"/>
              <a:cs typeface="+mj-cs"/>
            </a:endParaRPr>
          </a:p>
          <a:p>
            <a:pPr marL="681037" indent="-571500">
              <a:buFont typeface="Wingdings" pitchFamily="2" charset="2"/>
              <a:buChar char="§"/>
            </a:pPr>
            <a:r>
              <a:rPr lang="cs-CZ" sz="3600" dirty="0">
                <a:latin typeface="+mj-lt"/>
                <a:ea typeface="+mj-ea"/>
                <a:cs typeface="+mj-cs"/>
              </a:rPr>
              <a:t>r</a:t>
            </a:r>
            <a:r>
              <a:rPr lang="cs-CZ" sz="3600" dirty="0" smtClean="0">
                <a:latin typeface="+mj-lt"/>
                <a:ea typeface="+mj-ea"/>
                <a:cs typeface="+mj-cs"/>
              </a:rPr>
              <a:t>ychlý tok (až 16 km/h)</a:t>
            </a:r>
            <a:endParaRPr lang="cs-CZ" sz="3600" dirty="0">
              <a:latin typeface="+mj-lt"/>
              <a:ea typeface="+mj-ea"/>
              <a:cs typeface="+mj-cs"/>
            </a:endParaRPr>
          </a:p>
          <a:p>
            <a:pPr marL="681037" indent="-571500">
              <a:buFont typeface="Wingdings" pitchFamily="2" charset="2"/>
              <a:buChar char="§"/>
            </a:pPr>
            <a:r>
              <a:rPr lang="cs-CZ" sz="3600" dirty="0">
                <a:latin typeface="+mj-lt"/>
                <a:ea typeface="+mj-ea"/>
                <a:cs typeface="+mj-cs"/>
              </a:rPr>
              <a:t>p</a:t>
            </a:r>
            <a:r>
              <a:rPr lang="cs-CZ" sz="3600" dirty="0" smtClean="0">
                <a:latin typeface="+mj-lt"/>
                <a:ea typeface="+mj-ea"/>
                <a:cs typeface="+mj-cs"/>
              </a:rPr>
              <a:t>růřez údolí ve tvaru  </a:t>
            </a:r>
            <a:r>
              <a:rPr lang="cs-CZ" sz="3600" dirty="0">
                <a:latin typeface="+mj-lt"/>
                <a:ea typeface="+mj-ea"/>
                <a:cs typeface="+mj-cs"/>
              </a:rPr>
              <a:t>„V</a:t>
            </a:r>
            <a:r>
              <a:rPr lang="cs-CZ" sz="3600" dirty="0" smtClean="0">
                <a:latin typeface="+mj-lt"/>
                <a:ea typeface="+mj-ea"/>
                <a:cs typeface="+mj-cs"/>
              </a:rPr>
              <a:t>“</a:t>
            </a:r>
          </a:p>
          <a:p>
            <a:pPr marL="681037" indent="-571500">
              <a:buFont typeface="Wingdings" pitchFamily="2" charset="2"/>
              <a:buChar char="§"/>
            </a:pPr>
            <a:r>
              <a:rPr lang="cs-CZ" sz="3600" dirty="0">
                <a:latin typeface="+mj-lt"/>
                <a:ea typeface="+mj-ea"/>
                <a:cs typeface="+mj-cs"/>
              </a:rPr>
              <a:t>h</a:t>
            </a:r>
            <a:r>
              <a:rPr lang="cs-CZ" sz="3600" dirty="0" smtClean="0">
                <a:latin typeface="+mj-lt"/>
                <a:ea typeface="+mj-ea"/>
                <a:cs typeface="+mj-cs"/>
              </a:rPr>
              <a:t>loubková eroze, kaňony</a:t>
            </a:r>
            <a:endParaRPr lang="cs-CZ" sz="3600" dirty="0">
              <a:latin typeface="+mj-lt"/>
              <a:ea typeface="+mj-ea"/>
              <a:cs typeface="+mj-cs"/>
            </a:endParaRPr>
          </a:p>
          <a:p>
            <a:pPr marL="681037" indent="-571500">
              <a:buFont typeface="Wingdings" pitchFamily="2" charset="2"/>
              <a:buChar char="§"/>
            </a:pPr>
            <a:r>
              <a:rPr lang="cs-CZ" sz="3600" dirty="0">
                <a:latin typeface="+mj-lt"/>
                <a:ea typeface="+mj-ea"/>
                <a:cs typeface="+mj-cs"/>
              </a:rPr>
              <a:t>b</a:t>
            </a:r>
            <a:r>
              <a:rPr lang="cs-CZ" sz="3600" dirty="0" smtClean="0">
                <a:latin typeface="+mj-lt"/>
                <a:ea typeface="+mj-ea"/>
                <a:cs typeface="+mj-cs"/>
              </a:rPr>
              <a:t>alvany a valouny v korytě, kamenné hrnce</a:t>
            </a:r>
            <a:endParaRPr lang="cs-CZ" sz="3600" dirty="0">
              <a:latin typeface="+mj-lt"/>
              <a:ea typeface="+mj-ea"/>
              <a:cs typeface="+mj-cs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8473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24745"/>
            <a:ext cx="8572430" cy="5148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6309320"/>
            <a:ext cx="166263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21047" y="539970"/>
            <a:ext cx="7489309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Řeky v horách hloubí údolí tvaru V</a:t>
            </a:r>
            <a:endParaRPr lang="cs-CZ" sz="3200" b="1" dirty="0"/>
          </a:p>
        </p:txBody>
      </p:sp>
      <p:sp>
        <p:nvSpPr>
          <p:cNvPr id="5" name="Šipka doprava 4"/>
          <p:cNvSpPr/>
          <p:nvPr/>
        </p:nvSpPr>
        <p:spPr>
          <a:xfrm rot="1728043">
            <a:off x="2555776" y="2255164"/>
            <a:ext cx="936104" cy="50405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843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Z-Německo 2008\PB0900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292" y="978988"/>
            <a:ext cx="7795152" cy="5846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332656"/>
            <a:ext cx="8560916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Mumlavský</a:t>
            </a:r>
            <a:r>
              <a:rPr lang="cs-CZ" sz="3600" b="1" dirty="0" smtClean="0"/>
              <a:t> vodopád, </a:t>
            </a:r>
            <a:r>
              <a:rPr lang="cs-CZ" sz="3600" b="1" dirty="0" err="1" smtClean="0"/>
              <a:t>Harachov</a:t>
            </a:r>
            <a:r>
              <a:rPr lang="cs-CZ" sz="3600" b="1" dirty="0" smtClean="0"/>
              <a:t> - ČR</a:t>
            </a:r>
            <a:endParaRPr lang="cs-CZ" sz="36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639" y="6093296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autorky vlastní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79557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Z-Německo 2008\PB09006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604" y="826539"/>
            <a:ext cx="7484814" cy="5613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260648"/>
            <a:ext cx="7592826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Mumlavský</a:t>
            </a:r>
            <a:r>
              <a:rPr lang="cs-CZ" sz="3200" b="1" dirty="0" smtClean="0"/>
              <a:t> vodopád, Krkonoše  - ČR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6442303"/>
            <a:ext cx="58286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autorky vlastní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57843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52736"/>
            <a:ext cx="7553325" cy="566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7" y="260648"/>
            <a:ext cx="8561436" cy="10772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Kamenný hrnec vyhloubený unášeným štěrkem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168661" y="6120780"/>
            <a:ext cx="11738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</p:spTree>
    <p:extLst>
      <p:ext uri="{BB962C8B-B14F-4D97-AF65-F5344CB8AC3E}">
        <p14:creationId xmlns:p14="http://schemas.microsoft.com/office/powerpoint/2010/main" val="372369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Z-Salcbursko 2008\Snímek 04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280" y="845175"/>
            <a:ext cx="7259143" cy="5444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7" y="260648"/>
            <a:ext cx="7344815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Horní tok řeky </a:t>
            </a:r>
            <a:r>
              <a:rPr lang="cs-CZ" sz="3200" b="1" dirty="0" err="1" smtClean="0"/>
              <a:t>Krimmel</a:t>
            </a:r>
            <a:r>
              <a:rPr lang="cs-CZ" sz="3200" b="1" dirty="0" smtClean="0"/>
              <a:t> - Rakousko</a:t>
            </a:r>
            <a:endParaRPr lang="cs-CZ" sz="3200" b="1" dirty="0"/>
          </a:p>
        </p:txBody>
      </p:sp>
      <p:sp>
        <p:nvSpPr>
          <p:cNvPr id="2" name="Obdélník 1"/>
          <p:cNvSpPr/>
          <p:nvPr/>
        </p:nvSpPr>
        <p:spPr>
          <a:xfrm>
            <a:off x="310454" y="6289533"/>
            <a:ext cx="166263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</p:spTree>
    <p:extLst>
      <p:ext uri="{BB962C8B-B14F-4D97-AF65-F5344CB8AC3E}">
        <p14:creationId xmlns:p14="http://schemas.microsoft.com/office/powerpoint/2010/main" val="127666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Desktop\Khorelova\fotky\Z-Salcbursko 2008\Snímek 04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0"/>
            <a:ext cx="5106541" cy="6808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836712"/>
            <a:ext cx="2592288" cy="15696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/>
              <a:t>Krimmelský</a:t>
            </a:r>
            <a:r>
              <a:rPr lang="cs-CZ" sz="3200" b="1" dirty="0"/>
              <a:t> vodopád - Rakousko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6309320"/>
            <a:ext cx="25922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autorky vlastní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140968"/>
            <a:ext cx="31683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Jak se jmenuje a kde se nachází nejvyšší vodopád světa?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264" y="4954333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957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829" y="752866"/>
            <a:ext cx="7553325" cy="566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6428785"/>
            <a:ext cx="166263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10828" y="188640"/>
            <a:ext cx="7553325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Kaňon řeky </a:t>
            </a:r>
            <a:r>
              <a:rPr lang="cs-CZ" sz="3200" b="1" dirty="0" err="1" smtClean="0"/>
              <a:t>Cetiny</a:t>
            </a:r>
            <a:r>
              <a:rPr lang="cs-CZ" sz="3200" b="1" dirty="0" smtClean="0"/>
              <a:t> - Chorvatsko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301629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68254"/>
            <a:ext cx="4824536" cy="6789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4201" y="5805264"/>
            <a:ext cx="3600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/>
              <a:t>Morn</a:t>
            </a:r>
            <a:r>
              <a:rPr lang="cs-CZ" sz="1200" dirty="0" smtClean="0"/>
              <a:t> </a:t>
            </a:r>
            <a:r>
              <a:rPr lang="cs-CZ" sz="1200" dirty="0" err="1" smtClean="0"/>
              <a:t>the</a:t>
            </a:r>
            <a:r>
              <a:rPr lang="cs-CZ" sz="1200" dirty="0" smtClean="0"/>
              <a:t> </a:t>
            </a:r>
            <a:r>
              <a:rPr lang="cs-CZ" sz="1200" dirty="0" err="1" smtClean="0"/>
              <a:t>Gorn</a:t>
            </a:r>
            <a:r>
              <a:rPr lang="cs-CZ" sz="1200" dirty="0" smtClean="0"/>
              <a:t>, </a:t>
            </a:r>
            <a:r>
              <a:rPr lang="cs-CZ" sz="1200" dirty="0"/>
              <a:t>[cit. 2012-01-23],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http://cs.wikipedia.org/wiki/Soubor:Grand_Canyon_cloud.jpg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620688"/>
            <a:ext cx="3168352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Grand Canyon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340768"/>
            <a:ext cx="3168352" cy="22467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délka</a:t>
            </a:r>
            <a:r>
              <a:rPr lang="cs-CZ" sz="2800" b="1" dirty="0"/>
              <a:t> 446 </a:t>
            </a:r>
            <a:r>
              <a:rPr lang="cs-CZ" sz="2800" b="1" dirty="0" smtClean="0"/>
              <a:t>km , šířka 500 </a:t>
            </a:r>
            <a:r>
              <a:rPr lang="cs-CZ" sz="2800" b="1" dirty="0"/>
              <a:t>metrů </a:t>
            </a:r>
            <a:r>
              <a:rPr lang="cs-CZ" sz="2800" b="1" dirty="0" smtClean="0"/>
              <a:t>až </a:t>
            </a:r>
            <a:r>
              <a:rPr lang="cs-CZ" sz="2800" b="1" dirty="0"/>
              <a:t>29 </a:t>
            </a:r>
            <a:r>
              <a:rPr lang="cs-CZ" sz="2800" b="1" dirty="0" smtClean="0"/>
              <a:t>km</a:t>
            </a:r>
            <a:r>
              <a:rPr lang="cs-CZ" sz="2800" b="1" dirty="0"/>
              <a:t>,</a:t>
            </a:r>
            <a:r>
              <a:rPr lang="cs-CZ" sz="2800" b="1" dirty="0" smtClean="0"/>
              <a:t> hloubka až </a:t>
            </a:r>
            <a:r>
              <a:rPr lang="cs-CZ" sz="2800" b="1" dirty="0"/>
              <a:t>1 600 </a:t>
            </a:r>
            <a:r>
              <a:rPr lang="cs-CZ" sz="2800" b="1" dirty="0" smtClean="0"/>
              <a:t>m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4221088"/>
            <a:ext cx="36004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Kde se nachází a která řeka jej vytvořila?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658" y="4877974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0161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71500"/>
            <a:ext cx="7618413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6304935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Mark </a:t>
            </a:r>
            <a:r>
              <a:rPr lang="cs-CZ" sz="1200" dirty="0" err="1" smtClean="0"/>
              <a:t>Reed</a:t>
            </a:r>
            <a:r>
              <a:rPr lang="cs-CZ" sz="1200" dirty="0" smtClean="0"/>
              <a:t>, [</a:t>
            </a:r>
            <a:r>
              <a:rPr lang="cs-CZ" sz="1200" dirty="0"/>
              <a:t>cit. </a:t>
            </a:r>
            <a:r>
              <a:rPr lang="cs-CZ" sz="1200" dirty="0" smtClean="0"/>
              <a:t>2012-01-18], </a:t>
            </a:r>
            <a:r>
              <a:rPr lang="cs-CZ" sz="1200" dirty="0"/>
              <a:t>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</a:t>
            </a:r>
            <a:r>
              <a:rPr lang="cs-CZ" sz="1200" dirty="0" smtClean="0"/>
              <a:t>: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cs.wikipedia.org/wiki/Soubor:Green_wall.JPG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60648"/>
            <a:ext cx="7618413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Peřeje na řece Illinois - USA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09251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accent2"/>
                </a:solidFill>
              </a:rPr>
              <a:t>Střední tok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23447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b="1" dirty="0">
                <a:latin typeface="+mj-lt"/>
                <a:ea typeface="+mj-ea"/>
                <a:cs typeface="+mj-cs"/>
              </a:rPr>
              <a:t>š</a:t>
            </a:r>
            <a:r>
              <a:rPr lang="cs-CZ" sz="3600" b="1" dirty="0" smtClean="0">
                <a:latin typeface="+mj-lt"/>
                <a:ea typeface="+mj-ea"/>
                <a:cs typeface="+mj-cs"/>
              </a:rPr>
              <a:t>irší a pomalejší</a:t>
            </a:r>
            <a:endParaRPr lang="cs-CZ" sz="3600" b="1" dirty="0">
              <a:latin typeface="+mj-lt"/>
              <a:ea typeface="+mj-ea"/>
              <a:cs typeface="+mj-cs"/>
            </a:endParaRPr>
          </a:p>
          <a:p>
            <a:pPr>
              <a:buFont typeface="Wingdings" pitchFamily="2" charset="2"/>
              <a:buChar char="§"/>
            </a:pPr>
            <a:r>
              <a:rPr lang="cs-CZ" sz="3600" b="1" dirty="0">
                <a:latin typeface="+mj-lt"/>
                <a:ea typeface="+mj-ea"/>
                <a:cs typeface="+mj-cs"/>
              </a:rPr>
              <a:t>ú</a:t>
            </a:r>
            <a:r>
              <a:rPr lang="cs-CZ" sz="3600" b="1" dirty="0" smtClean="0">
                <a:latin typeface="+mj-lt"/>
                <a:ea typeface="+mj-ea"/>
                <a:cs typeface="+mj-cs"/>
              </a:rPr>
              <a:t>dolí méně hluboké</a:t>
            </a:r>
            <a:endParaRPr lang="cs-CZ" sz="3600" b="1" dirty="0">
              <a:latin typeface="+mj-lt"/>
              <a:ea typeface="+mj-ea"/>
              <a:cs typeface="+mj-cs"/>
            </a:endParaRP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latin typeface="+mj-lt"/>
                <a:ea typeface="+mj-ea"/>
                <a:cs typeface="+mj-cs"/>
              </a:rPr>
              <a:t>řeka meandruje, tvoří nivy</a:t>
            </a:r>
            <a:endParaRPr lang="cs-CZ" sz="3600" b="1" dirty="0">
              <a:latin typeface="+mj-lt"/>
              <a:ea typeface="+mj-ea"/>
              <a:cs typeface="+mj-cs"/>
            </a:endParaRP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latin typeface="+mj-lt"/>
                <a:ea typeface="+mj-ea"/>
                <a:cs typeface="+mj-cs"/>
              </a:rPr>
              <a:t>odolnější horniny obtéká</a:t>
            </a:r>
            <a:endParaRPr lang="cs-CZ" sz="3600" b="1" dirty="0">
              <a:latin typeface="+mj-lt"/>
              <a:ea typeface="+mj-ea"/>
              <a:cs typeface="+mj-cs"/>
            </a:endParaRPr>
          </a:p>
          <a:p>
            <a:pPr>
              <a:buFont typeface="Wingdings" pitchFamily="2" charset="2"/>
              <a:buChar char="§"/>
            </a:pPr>
            <a:r>
              <a:rPr lang="cs-CZ" sz="3600" b="1" dirty="0">
                <a:latin typeface="+mj-lt"/>
                <a:ea typeface="+mj-ea"/>
                <a:cs typeface="+mj-cs"/>
              </a:rPr>
              <a:t>v</a:t>
            </a:r>
            <a:r>
              <a:rPr lang="cs-CZ" sz="3600" b="1" dirty="0" smtClean="0">
                <a:latin typeface="+mj-lt"/>
                <a:ea typeface="+mj-ea"/>
                <a:cs typeface="+mj-cs"/>
              </a:rPr>
              <a:t>ětší úlomky neunáší</a:t>
            </a:r>
            <a:endParaRPr lang="cs-CZ" sz="3600" b="1" dirty="0">
              <a:latin typeface="+mj-lt"/>
              <a:ea typeface="+mj-ea"/>
              <a:cs typeface="+mj-cs"/>
            </a:endParaRP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latin typeface="+mj-lt"/>
                <a:ea typeface="+mj-ea"/>
                <a:cs typeface="+mj-cs"/>
              </a:rPr>
              <a:t>ukládá  oblázky, štěrk a písek</a:t>
            </a:r>
            <a:endParaRPr lang="cs-CZ" sz="3600" b="1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59746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Z-Salcbursko 2008\Snímek 13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32" y="888719"/>
            <a:ext cx="7368818" cy="5526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7" y="6429866"/>
            <a:ext cx="166263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31574" y="293116"/>
            <a:ext cx="7392276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Údolní niva , Rakousko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905754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Soubor: Alluvion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764704"/>
            <a:ext cx="6886575" cy="497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5896401"/>
            <a:ext cx="8064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Toony</a:t>
            </a:r>
            <a:r>
              <a:rPr lang="cs-CZ" sz="1200" dirty="0" smtClean="0"/>
              <a:t>, [cit. 2012-01-12],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</a:t>
            </a:r>
          </a:p>
          <a:p>
            <a:r>
              <a:rPr lang="cs-CZ" sz="1200" dirty="0">
                <a:hlinkClick r:id="rId3"/>
              </a:rPr>
              <a:t>http://translate.google.cz/translate?hl=cs&amp;langpair=en%7Ccs&amp;u=http://en.wikipedia.org/wiki/Landslide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48680"/>
            <a:ext cx="2736304" cy="10772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Vznik údolní nivy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543729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8640"/>
            <a:ext cx="4348510" cy="6528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5661248"/>
            <a:ext cx="3600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Adam </a:t>
            </a:r>
            <a:r>
              <a:rPr lang="cs-CZ" sz="1200" dirty="0" err="1" smtClean="0"/>
              <a:t>Hauner</a:t>
            </a:r>
            <a:r>
              <a:rPr lang="cs-CZ" sz="1200" dirty="0" smtClean="0"/>
              <a:t>, </a:t>
            </a:r>
            <a:r>
              <a:rPr lang="cs-CZ" sz="1200" dirty="0"/>
              <a:t>[cit. </a:t>
            </a:r>
            <a:r>
              <a:rPr lang="cs-CZ" sz="1200" dirty="0" smtClean="0"/>
              <a:t>2012-01-23], </a:t>
            </a:r>
            <a:r>
              <a:rPr lang="cs-CZ" sz="1200" dirty="0"/>
              <a:t>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http://cs.wikipedia.org/wiki/Soubor:Berounka_pod_Kra%C5%A1ovem.jpg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052736"/>
            <a:ext cx="3312368" cy="25545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Vnitřní břeh meandru řeky Berounky s ukládanými naplaveninami</a:t>
            </a:r>
            <a:endParaRPr lang="cs-CZ" sz="3200" b="1" dirty="0"/>
          </a:p>
        </p:txBody>
      </p:sp>
      <p:sp>
        <p:nvSpPr>
          <p:cNvPr id="4" name="Šipka doprava 3"/>
          <p:cNvSpPr/>
          <p:nvPr/>
        </p:nvSpPr>
        <p:spPr>
          <a:xfrm rot="19053289">
            <a:off x="5796135" y="5520900"/>
            <a:ext cx="720080" cy="360040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531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836" y="664564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57672" y="6379564"/>
            <a:ext cx="75243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/>
              <a:t>ŠJů</a:t>
            </a:r>
            <a:r>
              <a:rPr lang="cs-CZ" sz="1200" dirty="0" smtClean="0"/>
              <a:t>, </a:t>
            </a:r>
            <a:r>
              <a:rPr lang="cs-CZ" sz="1200" dirty="0"/>
              <a:t>[cit. 2012-01-23],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http://cs.wikipedia.org/wiki/Soubor:Tich%C3%A1_Orlice,_meandr_pod_Klopotami,_detail.jpg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88640"/>
            <a:ext cx="8610364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Vnější břeh meandru Tiché Orlice vymílaný erozí</a:t>
            </a:r>
            <a:endParaRPr lang="cs-CZ" sz="2800" b="1" dirty="0"/>
          </a:p>
        </p:txBody>
      </p:sp>
      <p:sp>
        <p:nvSpPr>
          <p:cNvPr id="4" name="Šipka doprava 3"/>
          <p:cNvSpPr/>
          <p:nvPr/>
        </p:nvSpPr>
        <p:spPr>
          <a:xfrm rot="14731005">
            <a:off x="4133084" y="4867915"/>
            <a:ext cx="1199138" cy="581803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440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5759" y="6355837"/>
            <a:ext cx="80584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Hynek Moravec, </a:t>
            </a:r>
            <a:r>
              <a:rPr lang="cs-CZ" sz="1200" dirty="0"/>
              <a:t>[cit. </a:t>
            </a:r>
            <a:r>
              <a:rPr lang="cs-CZ" sz="1200" dirty="0" smtClean="0"/>
              <a:t>2012-01-23], </a:t>
            </a:r>
            <a:r>
              <a:rPr lang="cs-CZ" sz="1200" dirty="0"/>
              <a:t>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2"/>
              </a:rPr>
              <a:t>http://cs.wikipedia.org/wiki/Soubor:Stechovice_reservoir_Vltava_7328.JPG</a:t>
            </a:r>
            <a:endParaRPr lang="cs-CZ" sz="1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759" y="640837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5759" y="116632"/>
            <a:ext cx="7619999" cy="10772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Vltava u Štěchovic obtéká odolnější horniny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664214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citel\Desktop\Khorelova\fotky\Tatry 2010\P10607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13" y="846004"/>
            <a:ext cx="8375649" cy="5463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2613" y="219145"/>
            <a:ext cx="8375649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Meandr řeky Dunajec - Slovensko</a:t>
            </a:r>
            <a:endParaRPr lang="cs-CZ" sz="3600" b="1" dirty="0"/>
          </a:p>
        </p:txBody>
      </p:sp>
      <p:sp>
        <p:nvSpPr>
          <p:cNvPr id="3" name="Obdélník 2"/>
          <p:cNvSpPr/>
          <p:nvPr/>
        </p:nvSpPr>
        <p:spPr>
          <a:xfrm>
            <a:off x="251520" y="6309320"/>
            <a:ext cx="166263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</p:spTree>
    <p:extLst>
      <p:ext uri="{BB962C8B-B14F-4D97-AF65-F5344CB8AC3E}">
        <p14:creationId xmlns:p14="http://schemas.microsoft.com/office/powerpoint/2010/main" val="397502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0409" y="6165304"/>
            <a:ext cx="78376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Adam </a:t>
            </a:r>
            <a:r>
              <a:rPr lang="cs-CZ" sz="1200" dirty="0" err="1" smtClean="0"/>
              <a:t>Hauner</a:t>
            </a:r>
            <a:r>
              <a:rPr lang="cs-CZ" sz="1200" dirty="0" smtClean="0"/>
              <a:t>, </a:t>
            </a:r>
            <a:r>
              <a:rPr lang="cs-CZ" sz="1200" dirty="0"/>
              <a:t>[cit. </a:t>
            </a:r>
            <a:r>
              <a:rPr lang="cs-CZ" sz="1200" dirty="0" smtClean="0"/>
              <a:t>2012-01-23], </a:t>
            </a:r>
            <a:r>
              <a:rPr lang="cs-CZ" sz="1200" dirty="0"/>
              <a:t>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2"/>
              </a:rPr>
              <a:t>http://cs.wikipedia.org/wiki/Soubor:Meanders_of_Tepla_Vltava.jpg</a:t>
            </a:r>
            <a:endParaRPr lang="cs-CZ" sz="1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844824"/>
            <a:ext cx="9153503" cy="4066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692696"/>
            <a:ext cx="7704856" cy="10772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Meandry a slepá ramena Teplé Vltavy u Volar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88012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85452"/>
            <a:ext cx="9049170" cy="3316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6237312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Own</a:t>
            </a:r>
            <a:r>
              <a:rPr lang="cs-CZ" sz="1200" dirty="0" smtClean="0"/>
              <a:t> </a:t>
            </a:r>
            <a:r>
              <a:rPr lang="cs-CZ" sz="1200" dirty="0" err="1" smtClean="0"/>
              <a:t>work</a:t>
            </a:r>
            <a:r>
              <a:rPr lang="cs-CZ" sz="1200" dirty="0" smtClean="0"/>
              <a:t>, [2012-01-18], dostupné na www: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cs.wikipedia.org/wiki/Soubor:Vznik_ramen_meander_river_arm.JPG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836712"/>
            <a:ext cx="8280920" cy="10772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Vznik slepých ramen na středním i dolním toku řeky</a:t>
            </a:r>
          </a:p>
        </p:txBody>
      </p:sp>
    </p:spTree>
    <p:extLst>
      <p:ext uri="{BB962C8B-B14F-4D97-AF65-F5344CB8AC3E}">
        <p14:creationId xmlns:p14="http://schemas.microsoft.com/office/powerpoint/2010/main" val="424790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Dolní tok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162467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3600" b="1" dirty="0">
                <a:latin typeface="+mj-lt"/>
                <a:ea typeface="+mj-ea"/>
                <a:cs typeface="+mj-cs"/>
              </a:rPr>
              <a:t>k</a:t>
            </a:r>
            <a:r>
              <a:rPr lang="cs-CZ" sz="3600" b="1" dirty="0" smtClean="0">
                <a:latin typeface="+mj-lt"/>
                <a:ea typeface="+mj-ea"/>
                <a:cs typeface="+mj-cs"/>
              </a:rPr>
              <a:t>oryto se rozšiřuje, je mělké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latin typeface="+mj-lt"/>
                <a:ea typeface="+mj-ea"/>
                <a:cs typeface="+mj-cs"/>
              </a:rPr>
              <a:t>záplavy	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>
                <a:latin typeface="+mj-lt"/>
                <a:ea typeface="+mj-ea"/>
                <a:cs typeface="+mj-cs"/>
              </a:rPr>
              <a:t>m</a:t>
            </a:r>
            <a:r>
              <a:rPr lang="cs-CZ" sz="3600" b="1" dirty="0" smtClean="0">
                <a:latin typeface="+mj-lt"/>
                <a:ea typeface="+mj-ea"/>
                <a:cs typeface="+mj-cs"/>
              </a:rPr>
              <a:t>alá hloubková eroze – zvětšují se meandry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>
                <a:latin typeface="+mj-lt"/>
                <a:ea typeface="+mj-ea"/>
                <a:cs typeface="+mj-cs"/>
              </a:rPr>
              <a:t>v</a:t>
            </a:r>
            <a:r>
              <a:rPr lang="cs-CZ" sz="3600" b="1" dirty="0" smtClean="0">
                <a:latin typeface="+mj-lt"/>
                <a:ea typeface="+mj-ea"/>
                <a:cs typeface="+mj-cs"/>
              </a:rPr>
              <a:t>znikají slepá ramena</a:t>
            </a:r>
            <a:endParaRPr lang="cs-CZ" sz="3600" b="1" dirty="0">
              <a:latin typeface="+mj-lt"/>
              <a:ea typeface="+mj-ea"/>
              <a:cs typeface="+mj-cs"/>
            </a:endParaRPr>
          </a:p>
          <a:p>
            <a:pPr>
              <a:buFont typeface="Wingdings" pitchFamily="2" charset="2"/>
              <a:buChar char="§"/>
            </a:pPr>
            <a:r>
              <a:rPr lang="cs-CZ" sz="3600" b="1" dirty="0">
                <a:latin typeface="+mj-lt"/>
                <a:ea typeface="+mj-ea"/>
                <a:cs typeface="+mj-cs"/>
              </a:rPr>
              <a:t>u</a:t>
            </a:r>
            <a:r>
              <a:rPr lang="cs-CZ" sz="3600" b="1" dirty="0" smtClean="0">
                <a:latin typeface="+mj-lt"/>
                <a:ea typeface="+mj-ea"/>
                <a:cs typeface="+mj-cs"/>
              </a:rPr>
              <a:t>kládá  písek a jíl</a:t>
            </a:r>
            <a:endParaRPr lang="cs-CZ" sz="3600" b="1" dirty="0">
              <a:latin typeface="+mj-lt"/>
              <a:ea typeface="+mj-ea"/>
              <a:cs typeface="+mj-cs"/>
            </a:endParaRP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latin typeface="+mj-lt"/>
                <a:ea typeface="+mj-ea"/>
                <a:cs typeface="+mj-cs"/>
              </a:rPr>
              <a:t>delta</a:t>
            </a:r>
            <a:endParaRPr lang="cs-CZ" sz="3600" b="1" dirty="0">
              <a:latin typeface="+mj-lt"/>
              <a:ea typeface="+mj-ea"/>
              <a:cs typeface="+mj-cs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5594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81533"/>
            <a:ext cx="7618413" cy="496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2714" y="6165304"/>
            <a:ext cx="88569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/>
              <a:t>Marturius</a:t>
            </a:r>
            <a:r>
              <a:rPr lang="cs-CZ" sz="1200" dirty="0" smtClean="0"/>
              <a:t>, </a:t>
            </a:r>
            <a:r>
              <a:rPr lang="cs-CZ" sz="1200" dirty="0"/>
              <a:t>[cit. 2012-01-18],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cs.wikipedia.org/wiki/Soubor:Meander-Cuckmere_River-MT.JPG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2000" y="404664"/>
            <a:ext cx="7618413" cy="10772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Meandry řeky </a:t>
            </a:r>
            <a:r>
              <a:rPr lang="cs-CZ" sz="3200" b="1" dirty="0" err="1" smtClean="0"/>
              <a:t>Cuckmere</a:t>
            </a:r>
            <a:r>
              <a:rPr lang="cs-CZ" sz="3200" b="1" dirty="0" smtClean="0"/>
              <a:t> </a:t>
            </a:r>
          </a:p>
          <a:p>
            <a:pPr algn="ctr"/>
            <a:r>
              <a:rPr lang="cs-CZ" sz="3200" b="1" dirty="0" smtClean="0"/>
              <a:t>– Velká Británie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7589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2216"/>
            <a:ext cx="8135939" cy="535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3289" y="6278713"/>
            <a:ext cx="762870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Rose, </a:t>
            </a:r>
            <a:r>
              <a:rPr lang="cs-CZ" sz="1200" dirty="0"/>
              <a:t>[cit. 2012-01-23], dostupné </a:t>
            </a:r>
            <a:r>
              <a:rPr lang="cs-CZ" sz="1200" dirty="0" smtClean="0"/>
              <a:t> </a:t>
            </a:r>
            <a:r>
              <a:rPr lang="cs-CZ" sz="1200" dirty="0"/>
              <a:t>na www:</a:t>
            </a:r>
          </a:p>
          <a:p>
            <a:r>
              <a:rPr lang="cs-CZ" sz="1200" dirty="0">
                <a:hlinkClick r:id="rId3"/>
              </a:rPr>
              <a:t>http://en.wikipedia.org/wiki/File:Mouths_of_amazon_geocover_1990.png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1" y="260648"/>
            <a:ext cx="8135938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Delta řeky Amazonky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357986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836712"/>
            <a:ext cx="7344816" cy="5459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6341089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Steverenouk</a:t>
            </a:r>
            <a:r>
              <a:rPr lang="cs-CZ" sz="1200" dirty="0" smtClean="0"/>
              <a:t>, </a:t>
            </a:r>
            <a:r>
              <a:rPr lang="cs-CZ" sz="1200" dirty="0"/>
              <a:t>[cit. </a:t>
            </a:r>
            <a:r>
              <a:rPr lang="cs-CZ" sz="1200" dirty="0" smtClean="0"/>
              <a:t>2012-01-23], </a:t>
            </a:r>
            <a:r>
              <a:rPr lang="cs-CZ" sz="1200" dirty="0"/>
              <a:t>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://en.wikipedia.org/wiki/File:Exe_estuary_from_balloon.jpg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63588" y="193364"/>
            <a:ext cx="7380820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Ústí řeky </a:t>
            </a:r>
            <a:r>
              <a:rPr lang="cs-CZ" sz="3200" b="1" dirty="0" err="1" smtClean="0"/>
              <a:t>Exe</a:t>
            </a:r>
            <a:r>
              <a:rPr lang="cs-CZ" sz="3200" b="1" dirty="0" smtClean="0"/>
              <a:t> – Velká Británie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879149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/>
              </a:rPr>
              <a:t>Zkouška paměti: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b="1" dirty="0" smtClean="0"/>
              <a:t>Umí  vodní tok roztřídit unášené úlomky hornin? </a:t>
            </a:r>
          </a:p>
          <a:p>
            <a:pPr marL="624078" indent="-514350">
              <a:buFont typeface="+mj-lt"/>
              <a:buAutoNum type="arabicPeriod"/>
            </a:pPr>
            <a:r>
              <a:rPr lang="cs-CZ" b="1" dirty="0" smtClean="0"/>
              <a:t>Vytvoř logickou řadu podle velikosti úlomků hornin od horního po dolní tok řeky:</a:t>
            </a:r>
            <a:r>
              <a:rPr lang="cs-CZ" i="1" dirty="0" smtClean="0"/>
              <a:t>     písek, balvany, jíl, oblázky, kamenné hrnce</a:t>
            </a:r>
          </a:p>
          <a:p>
            <a:pPr marL="624078" indent="-514350">
              <a:buFont typeface="+mj-lt"/>
              <a:buAutoNum type="arabicPeriod"/>
            </a:pPr>
            <a:r>
              <a:rPr lang="cs-CZ" b="1" dirty="0" smtClean="0"/>
              <a:t>Které řeky ústí do moře deltou, vysvětlete, jak vzniká?</a:t>
            </a:r>
          </a:p>
          <a:p>
            <a:pPr marL="624078" indent="-514350">
              <a:buFont typeface="+mj-lt"/>
              <a:buAutoNum type="arabicPeriod"/>
            </a:pPr>
            <a:r>
              <a:rPr lang="cs-CZ" b="1" dirty="0" smtClean="0"/>
              <a:t>Kde v blízkém okolí vytvořila řeka slepá ramena?</a:t>
            </a:r>
          </a:p>
          <a:p>
            <a:pPr marL="624078" indent="-514350">
              <a:buFont typeface="+mj-lt"/>
              <a:buAutoNum type="arabicPeriod"/>
            </a:pPr>
            <a:r>
              <a:rPr lang="cs-CZ" b="1" dirty="0" smtClean="0"/>
              <a:t>Nakreslete si meandr řeky a vyznačte v něm, kde dochází k erozi a kde k usazování.</a:t>
            </a:r>
          </a:p>
          <a:p>
            <a:pPr marL="624078" indent="-514350">
              <a:buFont typeface="+mj-lt"/>
              <a:buAutoNum type="arabicPeriod"/>
            </a:pPr>
            <a:r>
              <a:rPr lang="cs-CZ" b="1" dirty="0" smtClean="0"/>
              <a:t>Proč lidé již v minulosti osídlovali oblasti říčních niv a delt?</a:t>
            </a:r>
          </a:p>
          <a:p>
            <a:pPr marL="624078" indent="-514350">
              <a:buFont typeface="+mj-lt"/>
              <a:buAutoNum type="arabicPeriod"/>
            </a:pPr>
            <a:endParaRPr lang="cs-CZ" b="1" dirty="0" smtClean="0"/>
          </a:p>
          <a:p>
            <a:pPr marL="624078" indent="-514350">
              <a:buFont typeface="+mj-lt"/>
              <a:buAutoNum type="arabicPeriod"/>
            </a:pPr>
            <a:endParaRPr lang="cs-CZ" b="1" dirty="0" smtClean="0"/>
          </a:p>
          <a:p>
            <a:pPr marL="624078" indent="-514350">
              <a:buFont typeface="+mj-lt"/>
              <a:buAutoNum type="arabicPeriod"/>
            </a:pPr>
            <a:endParaRPr lang="cs-CZ" b="1" dirty="0" smtClean="0"/>
          </a:p>
          <a:p>
            <a:pPr marL="109728" indent="0">
              <a:buNone/>
            </a:pPr>
            <a:endParaRPr lang="cs-CZ" i="1" dirty="0" smtClean="0"/>
          </a:p>
          <a:p>
            <a:endParaRPr lang="cs-CZ" u="sng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88640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465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/>
              </a:rPr>
              <a:t>Jaká je vaše paměť?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11256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Velké úlomky zůstanou na horním toku, nejmenší se uloží v dolním toku.</a:t>
            </a:r>
          </a:p>
          <a:p>
            <a:pPr marL="624078" indent="-514350">
              <a:buFont typeface="+mj-lt"/>
              <a:buAutoNum type="arabicPeriod"/>
            </a:pPr>
            <a:r>
              <a:rPr lang="cs-CZ" i="1" dirty="0">
                <a:solidFill>
                  <a:schemeClr val="accent2">
                    <a:lumMod val="75000"/>
                  </a:schemeClr>
                </a:solidFill>
              </a:rPr>
              <a:t>b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alvany, kamenné hrnce, oblázky, písek, jíl </a:t>
            </a:r>
          </a:p>
          <a:p>
            <a:pPr marL="624078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Nil, Amazonka, Dunaj – řeka si do cesty ukládá naplaveniny, koryto se pak složitě větví, aby voda mohla odtéct do moře.</a:t>
            </a:r>
          </a:p>
          <a:p>
            <a:pPr marL="624078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Labe – Libický luh, Skupice v Poděbradech.</a:t>
            </a:r>
          </a:p>
          <a:p>
            <a:pPr marL="624078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Vnitřní břeh =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jesep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, usazování  /  vnější břeh =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výsep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, eroze.</a:t>
            </a:r>
          </a:p>
          <a:p>
            <a:pPr marL="624078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 uložených usazenin vznikaly velmi úrodné půdy.</a:t>
            </a:r>
          </a:p>
          <a:p>
            <a:pPr marL="624078" indent="-514350">
              <a:buFont typeface="+mj-lt"/>
              <a:buAutoNum type="arabicPeriod"/>
            </a:pPr>
            <a:endParaRPr lang="cs-CZ" b="1" dirty="0" smtClean="0"/>
          </a:p>
          <a:p>
            <a:pPr marL="624078" indent="-514350">
              <a:buFont typeface="+mj-lt"/>
              <a:buAutoNum type="arabicPeriod"/>
            </a:pPr>
            <a:endParaRPr lang="cs-CZ" b="1" dirty="0" smtClean="0"/>
          </a:p>
          <a:p>
            <a:pPr marL="624078" indent="-514350">
              <a:buFont typeface="+mj-lt"/>
              <a:buAutoNum type="arabicPeriod"/>
            </a:pPr>
            <a:endParaRPr lang="cs-CZ" b="1" dirty="0" smtClean="0"/>
          </a:p>
          <a:p>
            <a:pPr marL="109728" indent="0">
              <a:buNone/>
            </a:pPr>
            <a:endParaRPr lang="cs-CZ" i="1" dirty="0" smtClean="0"/>
          </a:p>
          <a:p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743100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708920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dirty="0" smtClean="0"/>
              <a:t>ZÁPIS DO SEŠITŮ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097827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5904656" cy="864096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Působení tekoucí vody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b="1" u="sng" dirty="0" smtClean="0"/>
              <a:t>rušivé</a:t>
            </a:r>
            <a:r>
              <a:rPr lang="cs-CZ" sz="3600" b="1" dirty="0" smtClean="0"/>
              <a:t> – eroze, odnos úlomků</a:t>
            </a:r>
          </a:p>
          <a:p>
            <a:pPr lvl="1">
              <a:buFont typeface="Wingdings" pitchFamily="2" charset="2"/>
              <a:buChar char="§"/>
            </a:pPr>
            <a:r>
              <a:rPr lang="cs-CZ" sz="3200" dirty="0"/>
              <a:t>r</a:t>
            </a:r>
            <a:r>
              <a:rPr lang="cs-CZ" sz="3200" dirty="0" smtClean="0"/>
              <a:t>ychlost závisí na spádu, podloží, množství protékající vody </a:t>
            </a:r>
          </a:p>
          <a:p>
            <a:pPr lvl="1">
              <a:buFont typeface="Wingdings" pitchFamily="2" charset="2"/>
              <a:buChar char="§"/>
            </a:pPr>
            <a:endParaRPr lang="cs-CZ" sz="3200" dirty="0" smtClean="0"/>
          </a:p>
          <a:p>
            <a:pPr>
              <a:buFont typeface="Wingdings" pitchFamily="2" charset="2"/>
              <a:buChar char="§"/>
            </a:pPr>
            <a:r>
              <a:rPr lang="cs-CZ" sz="3600" b="1" u="sng" dirty="0" smtClean="0"/>
              <a:t>tvořivé</a:t>
            </a:r>
            <a:r>
              <a:rPr lang="cs-CZ" sz="3600" b="1" dirty="0" smtClean="0"/>
              <a:t> – třídění a ukládání sedimentů</a:t>
            </a:r>
          </a:p>
          <a:p>
            <a:pPr lvl="1">
              <a:buFont typeface="Wingdings" pitchFamily="2" charset="2"/>
              <a:buChar char="§"/>
            </a:pPr>
            <a:r>
              <a:rPr lang="cs-CZ" sz="3200" dirty="0"/>
              <a:t>p</a:t>
            </a:r>
            <a:r>
              <a:rPr lang="cs-CZ" sz="3200" dirty="0" smtClean="0"/>
              <a:t>ři zpomalení říčního toku se zvýší objem sedimentů</a:t>
            </a:r>
            <a:endParaRPr lang="cs-CZ" sz="32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835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260648"/>
            <a:ext cx="4086200" cy="70609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1"/>
                </a:solidFill>
              </a:rPr>
              <a:t>Horní tok </a:t>
            </a:r>
            <a:r>
              <a:rPr lang="cs-CZ" dirty="0" smtClean="0">
                <a:solidFill>
                  <a:schemeClr val="tx1"/>
                </a:solidFill>
              </a:rPr>
              <a:t>řeky: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2235704"/>
          </a:xfrm>
        </p:spPr>
        <p:txBody>
          <a:bodyPr>
            <a:normAutofit fontScale="85000" lnSpcReduction="10000"/>
          </a:bodyPr>
          <a:lstStyle/>
          <a:p>
            <a:pPr marL="681037" indent="-571500">
              <a:buFont typeface="Wingdings" pitchFamily="2" charset="2"/>
              <a:buChar char="§"/>
            </a:pPr>
            <a:r>
              <a:rPr lang="cs-CZ" sz="4100" b="1" dirty="0">
                <a:latin typeface="+mj-lt"/>
                <a:ea typeface="+mj-ea"/>
                <a:cs typeface="+mj-cs"/>
              </a:rPr>
              <a:t>p</a:t>
            </a:r>
            <a:r>
              <a:rPr lang="cs-CZ" sz="4100" b="1" dirty="0" smtClean="0">
                <a:latin typeface="+mj-lt"/>
                <a:ea typeface="+mj-ea"/>
                <a:cs typeface="+mj-cs"/>
              </a:rPr>
              <a:t>rudký spád, rychlost, vodopády, peřeje</a:t>
            </a:r>
            <a:endParaRPr lang="cs-CZ" sz="4100" b="1" dirty="0">
              <a:latin typeface="+mj-lt"/>
              <a:ea typeface="+mj-ea"/>
              <a:cs typeface="+mj-cs"/>
            </a:endParaRPr>
          </a:p>
          <a:p>
            <a:pPr marL="681037" indent="-571500">
              <a:buFont typeface="Wingdings" pitchFamily="2" charset="2"/>
              <a:buChar char="§"/>
            </a:pPr>
            <a:r>
              <a:rPr lang="cs-CZ" sz="4100" b="1" dirty="0" smtClean="0">
                <a:latin typeface="+mj-lt"/>
                <a:ea typeface="+mj-ea"/>
                <a:cs typeface="+mj-cs"/>
              </a:rPr>
              <a:t>údolí ve tvaru  </a:t>
            </a:r>
            <a:r>
              <a:rPr lang="cs-CZ" sz="4100" b="1" dirty="0">
                <a:latin typeface="+mj-lt"/>
                <a:ea typeface="+mj-ea"/>
                <a:cs typeface="+mj-cs"/>
              </a:rPr>
              <a:t>„</a:t>
            </a:r>
            <a:r>
              <a:rPr lang="cs-CZ" sz="4800" b="1" dirty="0" smtClean="0">
                <a:latin typeface="+mj-lt"/>
                <a:ea typeface="+mj-ea"/>
                <a:cs typeface="+mj-cs"/>
              </a:rPr>
              <a:t>V</a:t>
            </a:r>
            <a:r>
              <a:rPr lang="cs-CZ" sz="4100" b="1" dirty="0" smtClean="0">
                <a:latin typeface="+mj-lt"/>
                <a:ea typeface="+mj-ea"/>
                <a:cs typeface="+mj-cs"/>
              </a:rPr>
              <a:t>“, kaňony</a:t>
            </a:r>
            <a:endParaRPr lang="cs-CZ" sz="4100" b="1" dirty="0">
              <a:latin typeface="+mj-lt"/>
              <a:ea typeface="+mj-ea"/>
              <a:cs typeface="+mj-cs"/>
            </a:endParaRPr>
          </a:p>
          <a:p>
            <a:pPr marL="681037" indent="-571500">
              <a:buFont typeface="Wingdings" pitchFamily="2" charset="2"/>
              <a:buChar char="§"/>
            </a:pPr>
            <a:r>
              <a:rPr lang="cs-CZ" sz="4100" b="1" dirty="0">
                <a:latin typeface="+mj-lt"/>
                <a:ea typeface="+mj-ea"/>
                <a:cs typeface="+mj-cs"/>
              </a:rPr>
              <a:t>b</a:t>
            </a:r>
            <a:r>
              <a:rPr lang="cs-CZ" sz="4100" b="1" dirty="0" smtClean="0">
                <a:latin typeface="+mj-lt"/>
                <a:ea typeface="+mj-ea"/>
                <a:cs typeface="+mj-cs"/>
              </a:rPr>
              <a:t>alvany, valouny, kamenné hrnce</a:t>
            </a:r>
            <a:endParaRPr lang="cs-CZ" sz="4100" b="1" dirty="0">
              <a:latin typeface="+mj-lt"/>
              <a:ea typeface="+mj-ea"/>
              <a:cs typeface="+mj-cs"/>
            </a:endParaRP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3559368"/>
            <a:ext cx="2856872" cy="6617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3700" b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Střední tok:</a:t>
            </a:r>
          </a:p>
        </p:txBody>
      </p:sp>
      <p:sp>
        <p:nvSpPr>
          <p:cNvPr id="4" name="Obdélník 3"/>
          <p:cNvSpPr/>
          <p:nvPr/>
        </p:nvSpPr>
        <p:spPr>
          <a:xfrm>
            <a:off x="683568" y="4365104"/>
            <a:ext cx="7884368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500" b="1" dirty="0" smtClean="0">
                <a:latin typeface="+mj-lt"/>
                <a:ea typeface="+mj-ea"/>
                <a:cs typeface="+mj-cs"/>
              </a:rPr>
              <a:t> pomalejší</a:t>
            </a:r>
            <a:r>
              <a:rPr lang="cs-CZ" sz="3500" b="1" dirty="0">
                <a:latin typeface="+mj-lt"/>
                <a:ea typeface="+mj-ea"/>
                <a:cs typeface="+mj-cs"/>
              </a:rPr>
              <a:t>, méně </a:t>
            </a:r>
            <a:r>
              <a:rPr lang="cs-CZ" sz="3500" b="1" dirty="0" smtClean="0">
                <a:latin typeface="+mj-lt"/>
                <a:ea typeface="+mj-ea"/>
                <a:cs typeface="+mj-cs"/>
              </a:rPr>
              <a:t>hluboké údolí</a:t>
            </a:r>
            <a:endParaRPr lang="cs-CZ" sz="3500" b="1" dirty="0">
              <a:latin typeface="+mj-lt"/>
              <a:ea typeface="+mj-ea"/>
              <a:cs typeface="+mj-cs"/>
            </a:endParaRPr>
          </a:p>
          <a:p>
            <a:pPr>
              <a:buFont typeface="Wingdings" pitchFamily="2" charset="2"/>
              <a:buChar char="§"/>
            </a:pPr>
            <a:r>
              <a:rPr lang="cs-CZ" sz="3500" b="1" dirty="0" smtClean="0">
                <a:latin typeface="+mj-lt"/>
                <a:ea typeface="+mj-ea"/>
                <a:cs typeface="+mj-cs"/>
              </a:rPr>
              <a:t> meandry </a:t>
            </a:r>
            <a:r>
              <a:rPr lang="cs-CZ" sz="3500" b="1" dirty="0">
                <a:latin typeface="+mj-lt"/>
                <a:ea typeface="+mj-ea"/>
                <a:cs typeface="+mj-cs"/>
              </a:rPr>
              <a:t>a nivy</a:t>
            </a:r>
          </a:p>
          <a:p>
            <a:pPr>
              <a:buFont typeface="Wingdings" pitchFamily="2" charset="2"/>
              <a:buChar char="§"/>
            </a:pPr>
            <a:r>
              <a:rPr lang="cs-CZ" sz="3500" b="1" dirty="0" smtClean="0">
                <a:latin typeface="+mj-lt"/>
                <a:ea typeface="+mj-ea"/>
                <a:cs typeface="+mj-cs"/>
              </a:rPr>
              <a:t> ukládá  </a:t>
            </a:r>
            <a:r>
              <a:rPr lang="cs-CZ" sz="3500" b="1" dirty="0">
                <a:latin typeface="+mj-lt"/>
                <a:ea typeface="+mj-ea"/>
                <a:cs typeface="+mj-cs"/>
              </a:rPr>
              <a:t>oblázky, štěrk, písek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750" y="0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0798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62672" cy="994122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700" dirty="0" smtClean="0">
                <a:solidFill>
                  <a:schemeClr val="tx1"/>
                </a:solidFill>
              </a:rPr>
              <a:t>Dolní tok:</a:t>
            </a:r>
            <a:endParaRPr lang="cs-CZ" sz="37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latin typeface="+mj-lt"/>
                <a:ea typeface="+mj-ea"/>
                <a:cs typeface="+mj-cs"/>
              </a:rPr>
              <a:t>široké, mělké kryto</a:t>
            </a:r>
          </a:p>
          <a:p>
            <a:pPr>
              <a:buFont typeface="Wingdings" pitchFamily="2" charset="2"/>
              <a:buChar char="§"/>
            </a:pPr>
            <a:r>
              <a:rPr lang="cs-CZ" sz="3200" b="1" dirty="0" smtClean="0">
                <a:latin typeface="+mj-lt"/>
                <a:ea typeface="+mj-ea"/>
                <a:cs typeface="+mj-cs"/>
              </a:rPr>
              <a:t>záplavy	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>
                <a:latin typeface="+mj-lt"/>
                <a:ea typeface="+mj-ea"/>
                <a:cs typeface="+mj-cs"/>
              </a:rPr>
              <a:t>h</a:t>
            </a:r>
            <a:r>
              <a:rPr lang="cs-CZ" sz="3600" b="1" dirty="0" smtClean="0">
                <a:latin typeface="+mj-lt"/>
                <a:ea typeface="+mj-ea"/>
                <a:cs typeface="+mj-cs"/>
              </a:rPr>
              <a:t>luboké meandry, slepá ramena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latin typeface="+mj-lt"/>
                <a:ea typeface="+mj-ea"/>
                <a:cs typeface="+mj-cs"/>
              </a:rPr>
              <a:t>ukládá  písek a jíl</a:t>
            </a:r>
            <a:endParaRPr lang="cs-CZ" sz="3600" b="1" dirty="0">
              <a:latin typeface="+mj-lt"/>
              <a:ea typeface="+mj-ea"/>
              <a:cs typeface="+mj-cs"/>
            </a:endParaRP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latin typeface="+mj-lt"/>
                <a:ea typeface="+mj-ea"/>
                <a:cs typeface="+mj-cs"/>
              </a:rPr>
              <a:t>delta</a:t>
            </a:r>
            <a:endParaRPr lang="cs-CZ" sz="3600" b="1" dirty="0">
              <a:latin typeface="+mj-lt"/>
              <a:ea typeface="+mj-ea"/>
              <a:cs typeface="+mj-cs"/>
            </a:endParaRP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2656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9099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988840"/>
            <a:ext cx="8219256" cy="442798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cs.wikipedia.org, </a:t>
            </a:r>
            <a:r>
              <a:rPr lang="cs-CZ" sz="2000" dirty="0"/>
              <a:t>[cit. </a:t>
            </a:r>
            <a:r>
              <a:rPr lang="cs-CZ" sz="1800" i="1" dirty="0" smtClean="0"/>
              <a:t>2012-01-23]</a:t>
            </a:r>
            <a:endParaRPr lang="cs-CZ" sz="1800" dirty="0"/>
          </a:p>
          <a:p>
            <a:r>
              <a:rPr lang="cs-CZ" sz="1800" dirty="0" smtClean="0"/>
              <a:t>DOWNS</a:t>
            </a:r>
            <a:r>
              <a:rPr lang="cs-CZ" sz="1800" dirty="0"/>
              <a:t>, Roger M., et al. </a:t>
            </a:r>
            <a:r>
              <a:rPr lang="cs-CZ" sz="1800" i="1" dirty="0"/>
              <a:t>Almanach geografie</a:t>
            </a:r>
            <a:r>
              <a:rPr lang="cs-CZ" sz="1800" dirty="0"/>
              <a:t>. 1. Praha : </a:t>
            </a:r>
            <a:r>
              <a:rPr lang="cs-CZ" sz="1800" dirty="0" err="1"/>
              <a:t>Sanoma</a:t>
            </a:r>
            <a:r>
              <a:rPr lang="cs-CZ" sz="1800" dirty="0"/>
              <a:t> </a:t>
            </a:r>
            <a:r>
              <a:rPr lang="cs-CZ" sz="1800" dirty="0" err="1"/>
              <a:t>Magazines</a:t>
            </a:r>
            <a:r>
              <a:rPr lang="cs-CZ" sz="1800" dirty="0"/>
              <a:t>, </a:t>
            </a:r>
            <a:r>
              <a:rPr lang="cs-CZ" sz="1800" dirty="0" err="1"/>
              <a:t>spol.s</a:t>
            </a:r>
            <a:r>
              <a:rPr lang="cs-CZ" sz="1800" dirty="0"/>
              <a:t> r. o., 2006. 496 s.</a:t>
            </a:r>
          </a:p>
          <a:p>
            <a:endParaRPr lang="cs-CZ" sz="1900" dirty="0" smtClean="0"/>
          </a:p>
          <a:p>
            <a:endParaRPr lang="pt-BR" dirty="0" smtClean="0"/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POUŽITÉ ZDROJE INFORMACÍ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018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1378</TotalTime>
  <Words>932</Words>
  <Application>Microsoft Office PowerPoint</Application>
  <PresentationFormat>Předvádění na obrazovce (4:3)</PresentationFormat>
  <Paragraphs>177</Paragraphs>
  <Slides>37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Shluk</vt:lpstr>
      <vt:lpstr>Prezentace aplikace PowerPoint</vt:lpstr>
      <vt:lpstr>GEOLOGICKÁ ČINNOST TEKOUCÍ VODY</vt:lpstr>
      <vt:lpstr>Vysvětlivky k pomocným symbolům:</vt:lpstr>
      <vt:lpstr>Co už o vodních tocích víte?</vt:lpstr>
      <vt:lpstr>Prezentace aplikace PowerPoint</vt:lpstr>
      <vt:lpstr>Prezentace aplikace PowerPoint</vt:lpstr>
      <vt:lpstr>Působení tekoucí vody</vt:lpstr>
      <vt:lpstr>Horní tok řeky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Dolní tok</vt:lpstr>
      <vt:lpstr>Prezentace aplikace PowerPoint</vt:lpstr>
      <vt:lpstr>Prezentace aplikace PowerPoint</vt:lpstr>
      <vt:lpstr>Prezentace aplikace PowerPoint</vt:lpstr>
      <vt:lpstr>Zkouška paměti:</vt:lpstr>
      <vt:lpstr>Jaká je vaše paměť?</vt:lpstr>
      <vt:lpstr>ZÁPIS DO SEŠITŮ</vt:lpstr>
      <vt:lpstr>Působení tekoucí vody</vt:lpstr>
      <vt:lpstr>Horní tok řeky:</vt:lpstr>
      <vt:lpstr>Dolní tok: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52</cp:revision>
  <dcterms:created xsi:type="dcterms:W3CDTF">2012-01-08T19:07:28Z</dcterms:created>
  <dcterms:modified xsi:type="dcterms:W3CDTF">2012-06-04T19:13:15Z</dcterms:modified>
</cp:coreProperties>
</file>