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78" r:id="rId2"/>
    <p:sldId id="257" r:id="rId3"/>
    <p:sldId id="256" r:id="rId4"/>
    <p:sldId id="271" r:id="rId5"/>
    <p:sldId id="270" r:id="rId6"/>
    <p:sldId id="272" r:id="rId7"/>
    <p:sldId id="258" r:id="rId8"/>
    <p:sldId id="266" r:id="rId9"/>
    <p:sldId id="260" r:id="rId10"/>
    <p:sldId id="268" r:id="rId11"/>
    <p:sldId id="261" r:id="rId12"/>
    <p:sldId id="265" r:id="rId13"/>
    <p:sldId id="273" r:id="rId14"/>
    <p:sldId id="274" r:id="rId15"/>
    <p:sldId id="275" r:id="rId16"/>
    <p:sldId id="276" r:id="rId17"/>
    <p:sldId id="277" r:id="rId18"/>
    <p:sldId id="26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AB0A00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5" autoAdjust="0"/>
    <p:restoredTop sz="94660"/>
  </p:normalViewPr>
  <p:slideViewPr>
    <p:cSldViewPr>
      <p:cViewPr varScale="1">
        <p:scale>
          <a:sx n="105" d="100"/>
          <a:sy n="105" d="100"/>
        </p:scale>
        <p:origin x="-9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315AD-62B3-46DE-AD3F-CAB12D89E3A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BE88-87AA-4F47-9602-90AD94864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8CD0C-6ABA-4440-876B-7C9D537D00F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C83AE-BE7F-4018-9061-2A1D93694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E3B5C-1A1D-488A-A892-F2F8D8DD062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91889-DE19-4A4C-956B-85C79C0B9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915AD-E337-4BA2-A9F6-DFC4CBA46B8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BFF37-A736-4E3C-B715-586531B3F2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7B958-264B-465D-8F93-1F4924B29DC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4ECB9-2FCE-4B35-93BA-277AAF1C0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2C46C-A4A6-4B32-BB3A-B44B3913224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6C5F9-E1A4-460C-8550-BEA567EAA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D4FAB-DCF1-4340-B8F0-99E4A6A1F8E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E064F-4454-4045-A0D5-BF632CD4C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03C9F-3E55-40D5-B1CD-74B13776D75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DE71C-676C-49C5-A4ED-8188A89DC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484BA-E3C3-465B-8E64-EA76E7B0261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A891E-721D-48D2-915B-55490F7B9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A2584-5AEB-4219-B7E6-18ED4940BCA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45938-CBF5-47F6-A388-4CCED8F0A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364CC-5893-406C-92E3-DCBAA2679D0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21B27-D0C2-40C2-AB34-B3853696B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5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03805B-327A-4581-B41D-235B4152131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5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DBC0F2F-B4EB-499B-8E57-6682B1444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0" r:id="rId1"/>
    <p:sldLayoutId id="2147484019" r:id="rId2"/>
    <p:sldLayoutId id="2147484021" r:id="rId3"/>
    <p:sldLayoutId id="2147484018" r:id="rId4"/>
    <p:sldLayoutId id="2147484017" r:id="rId5"/>
    <p:sldLayoutId id="2147484016" r:id="rId6"/>
    <p:sldLayoutId id="2147484015" r:id="rId7"/>
    <p:sldLayoutId id="2147484014" r:id="rId8"/>
    <p:sldLayoutId id="2147484013" r:id="rId9"/>
    <p:sldLayoutId id="2147484012" r:id="rId10"/>
    <p:sldLayoutId id="21474840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rgbClr val="FF8000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rgbClr val="FF8000"/>
          </a:solidFill>
          <a:latin typeface="Tw Cen MT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rgbClr val="FF8000"/>
          </a:solidFill>
          <a:latin typeface="Tw Cen MT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rgbClr val="FF8000"/>
          </a:solidFill>
          <a:latin typeface="Tw Cen MT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rgbClr val="FF8000"/>
          </a:solidFill>
          <a:latin typeface="Tw Cen MT"/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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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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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uromd.cz/clanky/zazvor" TargetMode="External"/><Relationship Id="rId2" Type="http://schemas.openxmlformats.org/officeDocument/2006/relationships/hyperlink" Target="http://www.severnimoravaaslezsko.tourism.cz/encyklopedie/objekty1.phtml?id=11413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75"/>
          </a:xfrm>
        </p:spPr>
        <p:txBody>
          <a:bodyPr rtlCol="0">
            <a:normAutofit lnSpcReduction="10000"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/>
              <a:t>Základní škola Třemošnice, okres Chrudim, Pardubický kraj</a:t>
            </a:r>
            <a:br>
              <a:rPr lang="cs-CZ" sz="1600" dirty="0" smtClean="0"/>
            </a:br>
            <a:r>
              <a:rPr lang="cs-CZ" sz="1600" dirty="0" smtClean="0"/>
              <a:t>538 43 Třemošnice, Internátní 217; IČ: 70989176, tel: 469 661 719, </a:t>
            </a:r>
            <a:br>
              <a:rPr lang="cs-CZ" sz="1600" dirty="0" smtClean="0"/>
            </a:br>
            <a:r>
              <a:rPr lang="cs-CZ" sz="1600" dirty="0" err="1" smtClean="0"/>
              <a:t>emaiI</a:t>
            </a:r>
            <a:r>
              <a:rPr lang="cs-CZ" sz="1600" dirty="0" smtClean="0"/>
              <a:t>:  </a:t>
            </a:r>
            <a:r>
              <a:rPr lang="cs-CZ" sz="1600" u="sng" dirty="0" err="1" smtClean="0">
                <a:hlinkClick r:id="rId2"/>
              </a:rPr>
              <a:t>zskola</a:t>
            </a:r>
            <a:r>
              <a:rPr lang="cs-CZ" sz="1600" u="sng" dirty="0" smtClean="0">
                <a:hlinkClick r:id="rId2"/>
              </a:rPr>
              <a:t>@</a:t>
            </a:r>
            <a:r>
              <a:rPr lang="cs-CZ" sz="1600" u="sng" dirty="0" err="1" smtClean="0">
                <a:hlinkClick r:id="rId2"/>
              </a:rPr>
              <a:t>tremosnice.cz</a:t>
            </a:r>
            <a:r>
              <a:rPr lang="cs-CZ" sz="1600" dirty="0" smtClean="0"/>
              <a:t>, </a:t>
            </a:r>
            <a:r>
              <a:rPr lang="cs-CZ" sz="1600" u="sng" dirty="0" smtClean="0">
                <a:hlinkClick r:id="rId3"/>
              </a:rPr>
              <a:t>www.</a:t>
            </a:r>
            <a:r>
              <a:rPr lang="cs-CZ" sz="1600" u="sng" dirty="0" err="1" smtClean="0">
                <a:hlinkClick r:id="rId3"/>
              </a:rPr>
              <a:t>zs</a:t>
            </a:r>
            <a:r>
              <a:rPr lang="cs-CZ" sz="1600" u="sng" dirty="0" smtClean="0">
                <a:hlinkClick r:id="rId3"/>
              </a:rPr>
              <a:t>-</a:t>
            </a:r>
            <a:r>
              <a:rPr lang="cs-CZ" sz="1600" u="sng" dirty="0" err="1" smtClean="0">
                <a:hlinkClick r:id="rId3"/>
              </a:rPr>
              <a:t>tremosnice.cz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Registrační číslo: CZ.1.07/1.4.00/21.2459</a:t>
            </a:r>
            <a:br>
              <a:rPr lang="cs-CZ" sz="1600" dirty="0" smtClean="0"/>
            </a:br>
            <a:r>
              <a:rPr lang="cs-CZ" sz="1600" dirty="0" smtClean="0"/>
              <a:t>Název: Škola pro každého – kvalita a efektivnost ve využití lidských zdrojů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endParaRPr lang="cs-CZ" sz="1800" b="1" dirty="0" smtClean="0"/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b="1" dirty="0" smtClean="0"/>
              <a:t>Výukový materiál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VY_52_INOVACE_13_ Opakování-stonek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Název materiálu (téma): </a:t>
            </a:r>
            <a:r>
              <a:rPr lang="cs-CZ" sz="1800" dirty="0"/>
              <a:t>Opakování-stonek</a:t>
            </a:r>
          </a:p>
          <a:p>
            <a:pPr algn="ctr" fontAlgn="auto">
              <a:spcAft>
                <a:spcPts val="0"/>
              </a:spcAft>
              <a:buFont typeface="Wingdings 2"/>
              <a:buChar char=""/>
              <a:defRPr/>
            </a:pPr>
            <a:r>
              <a:rPr lang="cs-CZ" sz="1800" dirty="0" smtClean="0"/>
              <a:t>Sada:Přírodopis,2. stupeň</a:t>
            </a:r>
          </a:p>
          <a:p>
            <a:pPr algn="ctr" fontAlgn="auto">
              <a:spcAft>
                <a:spcPts val="0"/>
              </a:spcAft>
              <a:buFont typeface="Wingdings 2"/>
              <a:buChar char=""/>
              <a:defRPr/>
            </a:pPr>
            <a:r>
              <a:rPr lang="cs-CZ" sz="1800" dirty="0" smtClean="0"/>
              <a:t>Autor: Mgr. </a:t>
            </a:r>
            <a:r>
              <a:rPr lang="cs-CZ" sz="1800" smtClean="0"/>
              <a:t>Jiří Olexa</a:t>
            </a:r>
            <a:endParaRPr lang="cs-CZ" sz="1800" dirty="0" smtClean="0"/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Anotace: Opakování-stonek</a:t>
            </a:r>
          </a:p>
          <a:p>
            <a:pPr algn="ctr" fontAlgn="auto">
              <a:spcAft>
                <a:spcPts val="0"/>
              </a:spcAft>
              <a:buFont typeface="Wingdings 2"/>
              <a:buChar char=""/>
              <a:defRPr/>
            </a:pP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(práce s interaktivní tabulí, pracovní list)</a:t>
            </a:r>
          </a:p>
          <a:p>
            <a:pPr algn="ctr" fontAlgn="auto">
              <a:spcAft>
                <a:spcPts val="0"/>
              </a:spcAft>
              <a:buFont typeface="Wingdings 2"/>
              <a:buChar char=""/>
              <a:defRPr/>
            </a:pPr>
            <a:endParaRPr lang="cs-CZ" sz="1800" dirty="0" smtClean="0"/>
          </a:p>
          <a:p>
            <a:pPr algn="ctr" fontAlgn="auto">
              <a:spcAft>
                <a:spcPts val="0"/>
              </a:spcAft>
              <a:buFont typeface="Wingdings 2"/>
              <a:buChar char=""/>
              <a:defRPr/>
            </a:pPr>
            <a:r>
              <a:rPr lang="cs-CZ" sz="1100" dirty="0" smtClean="0"/>
              <a:t>© Výukový materiál je majetkem ZŠ Třemošnice, okres Chrudim, Pardubický kraj, 2012</a:t>
            </a:r>
          </a:p>
          <a:p>
            <a:pPr fontAlgn="auto">
              <a:spcAft>
                <a:spcPts val="0"/>
              </a:spcAft>
              <a:buFont typeface="Wingdings 2"/>
              <a:buChar char=""/>
              <a:defRPr/>
            </a:pPr>
            <a:endParaRPr lang="cs-CZ" dirty="0"/>
          </a:p>
        </p:txBody>
      </p:sp>
      <p:pic>
        <p:nvPicPr>
          <p:cNvPr id="13314" name="Obrázek 0" descr="logolink_OPVK_IPo_PPv3_color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3" y="428625"/>
            <a:ext cx="5602287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989856"/>
            <a:ext cx="6512511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>
                <a:solidFill>
                  <a:schemeClr val="tx1"/>
                </a:solidFill>
                <a:effectLst/>
              </a:rPr>
              <a:t>Mgr. Jiří Olexa,  </a:t>
            </a:r>
            <a:r>
              <a:rPr lang="cs-CZ" sz="2400" smtClean="0">
                <a:solidFill>
                  <a:schemeClr val="tx1"/>
                </a:solidFill>
              </a:rPr>
              <a:t>20.února</a:t>
            </a:r>
            <a:r>
              <a:rPr lang="cs-CZ" sz="2400" smtClean="0">
                <a:solidFill>
                  <a:schemeClr val="tx1"/>
                </a:solidFill>
                <a:effectLst/>
              </a:rPr>
              <a:t> 2012, 7. ročník</a:t>
            </a:r>
            <a:r>
              <a:rPr lang="cs-CZ" sz="2400">
                <a:solidFill>
                  <a:schemeClr val="tx1"/>
                </a:solidFill>
                <a:effectLst/>
              </a:rPr>
              <a:t>,  </a:t>
            </a:r>
            <a:r>
              <a:rPr lang="cs-CZ" sz="2400" smtClean="0">
                <a:solidFill>
                  <a:schemeClr val="tx1"/>
                </a:solidFill>
                <a:effectLst/>
              </a:rPr>
              <a:t/>
            </a:r>
            <a:br>
              <a:rPr lang="cs-CZ" sz="2400" smtClean="0">
                <a:solidFill>
                  <a:schemeClr val="tx1"/>
                </a:solidFill>
                <a:effectLst/>
              </a:rPr>
            </a:br>
            <a:r>
              <a:rPr lang="cs-CZ" sz="2400" smtClean="0">
                <a:solidFill>
                  <a:schemeClr val="tx1"/>
                </a:solidFill>
                <a:effectLst/>
              </a:rPr>
              <a:t>V/2 Y13, </a:t>
            </a:r>
            <a:r>
              <a:rPr lang="cs-CZ" sz="2400">
                <a:solidFill>
                  <a:schemeClr val="tx1"/>
                </a:solidFill>
                <a:effectLst/>
              </a:rPr>
              <a:t>Přírodopis, </a:t>
            </a:r>
            <a:r>
              <a:rPr lang="cs-CZ" sz="2400" smtClean="0">
                <a:solidFill>
                  <a:schemeClr val="tx1"/>
                </a:solidFill>
                <a:effectLst/>
              </a:rPr>
              <a:t>Opakování: stonek</a:t>
            </a:r>
            <a:endParaRPr lang="cs-CZ" sz="240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463383" cy="1793167"/>
          </a:xfrm>
        </p:spPr>
        <p:txBody>
          <a:bodyPr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9600" dirty="0" smtClean="0">
                <a:solidFill>
                  <a:schemeClr val="accent3"/>
                </a:solidFill>
              </a:rPr>
              <a:t>Opakování: </a:t>
            </a:r>
            <a:br>
              <a:rPr lang="cs-CZ" sz="9600" dirty="0" smtClean="0">
                <a:solidFill>
                  <a:schemeClr val="accent3"/>
                </a:solidFill>
              </a:rPr>
            </a:br>
            <a:r>
              <a:rPr lang="cs-CZ" sz="9600" dirty="0" smtClean="0">
                <a:solidFill>
                  <a:schemeClr val="accent3"/>
                </a:solidFill>
              </a:rPr>
              <a:t>Stonek</a:t>
            </a:r>
            <a:endParaRPr lang="cs-CZ" sz="9600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Části stonku:</a:t>
            </a:r>
            <a:endParaRPr lang="cs-CZ">
              <a:solidFill>
                <a:schemeClr val="accent3"/>
              </a:solidFill>
            </a:endParaRPr>
          </a:p>
        </p:txBody>
      </p:sp>
      <p:pic>
        <p:nvPicPr>
          <p:cNvPr id="16386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044950" y="474663"/>
            <a:ext cx="4222750" cy="5692775"/>
          </a:xfrm>
        </p:spPr>
      </p:pic>
      <p:sp>
        <p:nvSpPr>
          <p:cNvPr id="9" name="Obdélník 8"/>
          <p:cNvSpPr/>
          <p:nvPr/>
        </p:nvSpPr>
        <p:spPr>
          <a:xfrm>
            <a:off x="5651500" y="4365625"/>
            <a:ext cx="433388" cy="122396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24525" y="3860800"/>
            <a:ext cx="431800" cy="431800"/>
          </a:xfrm>
          <a:prstGeom prst="rect">
            <a:avLst/>
          </a:prstGeom>
          <a:noFill/>
          <a:ln w="38100">
            <a:solidFill>
              <a:srgbClr val="33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64238" y="1196975"/>
            <a:ext cx="431800" cy="431800"/>
          </a:xfrm>
          <a:prstGeom prst="rect">
            <a:avLst/>
          </a:prstGeom>
          <a:noFill/>
          <a:ln w="38100">
            <a:solidFill>
              <a:srgbClr val="33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84863" y="2420938"/>
            <a:ext cx="431800" cy="431800"/>
          </a:xfrm>
          <a:prstGeom prst="rect">
            <a:avLst/>
          </a:prstGeom>
          <a:noFill/>
          <a:ln w="38100">
            <a:solidFill>
              <a:srgbClr val="33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80113" y="1649413"/>
            <a:ext cx="431800" cy="7715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425" y="2924175"/>
            <a:ext cx="431800" cy="86518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3" name="TextovéPole 16"/>
          <p:cNvSpPr txBox="1">
            <a:spLocks noChangeArrowheads="1"/>
          </p:cNvSpPr>
          <p:nvPr/>
        </p:nvSpPr>
        <p:spPr bwMode="auto">
          <a:xfrm>
            <a:off x="2700338" y="1970088"/>
            <a:ext cx="1295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= delší</a:t>
            </a:r>
          </a:p>
        </p:txBody>
      </p:sp>
      <p:cxnSp>
        <p:nvCxnSpPr>
          <p:cNvPr id="19" name="Přímá spojnice 18"/>
          <p:cNvCxnSpPr>
            <a:endCxn id="14" idx="1"/>
          </p:cNvCxnSpPr>
          <p:nvPr/>
        </p:nvCxnSpPr>
        <p:spPr>
          <a:xfrm flipV="1">
            <a:off x="3851275" y="2035175"/>
            <a:ext cx="2128838" cy="2508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476375" y="1970088"/>
            <a:ext cx="1295400" cy="52228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články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476375" y="3527425"/>
            <a:ext cx="1295400" cy="523875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b="1">
                <a:solidFill>
                  <a:srgbClr val="3333FF"/>
                </a:solidFill>
                <a:latin typeface="Calibri" pitchFamily="34" charset="0"/>
              </a:rPr>
              <a:t>uzliny</a:t>
            </a:r>
          </a:p>
        </p:txBody>
      </p:sp>
      <p:sp>
        <p:nvSpPr>
          <p:cNvPr id="16397" name="TextovéPole 28"/>
          <p:cNvSpPr txBox="1">
            <a:spLocks noChangeArrowheads="1"/>
          </p:cNvSpPr>
          <p:nvPr/>
        </p:nvSpPr>
        <p:spPr bwMode="auto">
          <a:xfrm>
            <a:off x="2771775" y="3527425"/>
            <a:ext cx="1439863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b="1">
                <a:solidFill>
                  <a:srgbClr val="3333FF"/>
                </a:solidFill>
                <a:latin typeface="Calibri" pitchFamily="34" charset="0"/>
              </a:rPr>
              <a:t>= kratší, z nich listy</a:t>
            </a:r>
          </a:p>
        </p:txBody>
      </p:sp>
      <p:cxnSp>
        <p:nvCxnSpPr>
          <p:cNvPr id="30" name="Přímá spojnice 29"/>
          <p:cNvCxnSpPr>
            <a:endCxn id="11" idx="1"/>
          </p:cNvCxnSpPr>
          <p:nvPr/>
        </p:nvCxnSpPr>
        <p:spPr>
          <a:xfrm flipV="1">
            <a:off x="3811588" y="4076700"/>
            <a:ext cx="1912937" cy="198438"/>
          </a:xfrm>
          <a:prstGeom prst="line">
            <a:avLst/>
          </a:prstGeom>
          <a:ln w="38100">
            <a:solidFill>
              <a:srgbClr val="3333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/>
                </a:solidFill>
              </a:rPr>
              <a:t>Typy dužnatého stonku: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8313" y="1773238"/>
            <a:ext cx="1905000" cy="403225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3203575" y="1773238"/>
            <a:ext cx="1905000" cy="4032250"/>
          </a:xfrm>
        </p:spPr>
      </p:pic>
      <p:pic>
        <p:nvPicPr>
          <p:cNvPr id="17412" name="Obrázek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1773238"/>
            <a:ext cx="1905000" cy="4032250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1" name="Zástupný symbol pro text 4"/>
          <p:cNvSpPr txBox="1">
            <a:spLocks/>
          </p:cNvSpPr>
          <p:nvPr/>
        </p:nvSpPr>
        <p:spPr>
          <a:xfrm>
            <a:off x="467544" y="5813574"/>
            <a:ext cx="1872208" cy="639762"/>
          </a:xfrm>
          <a:prstGeom prst="rect">
            <a:avLst/>
          </a:prstGeo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8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4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0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18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16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>
                <a:solidFill>
                  <a:srgbClr val="00B050"/>
                </a:solidFill>
              </a:rPr>
              <a:t>stéblo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6081517" y="5813574"/>
            <a:ext cx="1872208" cy="639762"/>
          </a:xfrm>
          <a:prstGeom prst="rect">
            <a:avLst/>
          </a:prstGeo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8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4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0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18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16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>
                <a:solidFill>
                  <a:srgbClr val="0070C0"/>
                </a:solidFill>
              </a:rPr>
              <a:t>stvol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95536" y="1277070"/>
            <a:ext cx="2232248" cy="639762"/>
          </a:xfrm>
          <a:ln>
            <a:noFill/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>
                <a:solidFill>
                  <a:schemeClr val="tx1"/>
                </a:solidFill>
              </a:rPr>
              <a:t>Obvykle duté, s kolénky</a:t>
            </a:r>
            <a:endParaRPr lang="cs-CZ" sz="1600">
              <a:solidFill>
                <a:schemeClr val="tx1"/>
              </a:solidFill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3203848" y="5813574"/>
            <a:ext cx="1872208" cy="639762"/>
          </a:xfrm>
          <a:prstGeom prst="rect">
            <a:avLst/>
          </a:prstGeo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8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4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20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18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zh-CN" altLang="en-US" sz="1600" b="1" kern="1200" dirty="0" smtClean="0">
                <a:ln/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rtl="0" eaLnBrk="1" latinLnBrk="0" hangingPunct="1">
              <a:spcBef>
                <a:spcPct val="20000"/>
              </a:spcBef>
              <a:buFont typeface="Arial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>
                <a:solidFill>
                  <a:srgbClr val="FF0000"/>
                </a:solidFill>
              </a:rPr>
              <a:t>lodyha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Zástupný symbol pro text 12"/>
          <p:cNvSpPr>
            <a:spLocks noGrp="1"/>
          </p:cNvSpPr>
          <p:nvPr>
            <p:ph type="body" idx="1"/>
          </p:nvPr>
        </p:nvSpPr>
        <p:spPr>
          <a:xfrm>
            <a:off x="2915816" y="1277070"/>
            <a:ext cx="2232248" cy="639762"/>
          </a:xfrm>
          <a:ln>
            <a:noFill/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>
                <a:solidFill>
                  <a:schemeClr val="tx1"/>
                </a:solidFill>
              </a:rPr>
              <a:t>Listy po celé délce</a:t>
            </a:r>
            <a:endParaRPr lang="cs-CZ" sz="1600">
              <a:solidFill>
                <a:schemeClr val="tx1"/>
              </a:solidFill>
            </a:endParaRPr>
          </a:p>
        </p:txBody>
      </p:sp>
      <p:sp>
        <p:nvSpPr>
          <p:cNvPr id="18" name="Zástupný symbol pro text 12"/>
          <p:cNvSpPr>
            <a:spLocks noGrp="1"/>
          </p:cNvSpPr>
          <p:nvPr>
            <p:ph type="body" idx="1"/>
          </p:nvPr>
        </p:nvSpPr>
        <p:spPr>
          <a:xfrm>
            <a:off x="5976934" y="1277070"/>
            <a:ext cx="2411490" cy="639762"/>
          </a:xfrm>
          <a:ln>
            <a:noFill/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>
                <a:solidFill>
                  <a:schemeClr val="tx1"/>
                </a:solidFill>
              </a:rPr>
              <a:t>Listy jen v přízemní růžici</a:t>
            </a:r>
            <a:endParaRPr lang="cs-CZ" sz="16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/>
                </a:solidFill>
              </a:rPr>
              <a:t>Větvení stonků: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650" y="1770063"/>
            <a:ext cx="3094038" cy="410686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364163" y="1720850"/>
            <a:ext cx="3078162" cy="4156075"/>
          </a:xfrm>
        </p:spPr>
      </p:pic>
      <p:sp>
        <p:nvSpPr>
          <p:cNvPr id="18436" name="TextovéPole 6"/>
          <p:cNvSpPr txBox="1">
            <a:spLocks noChangeArrowheads="1"/>
          </p:cNvSpPr>
          <p:nvPr/>
        </p:nvSpPr>
        <p:spPr bwMode="auto">
          <a:xfrm>
            <a:off x="250825" y="5805488"/>
            <a:ext cx="41767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hlavní delší (roste rychleji)</a:t>
            </a:r>
          </a:p>
        </p:txBody>
      </p:sp>
      <p:sp>
        <p:nvSpPr>
          <p:cNvPr id="18437" name="TextovéPole 7"/>
          <p:cNvSpPr txBox="1">
            <a:spLocks noChangeArrowheads="1"/>
          </p:cNvSpPr>
          <p:nvPr/>
        </p:nvSpPr>
        <p:spPr bwMode="auto">
          <a:xfrm>
            <a:off x="4572000" y="5799138"/>
            <a:ext cx="45370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hlavní kratší (roste pomaleji)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39863" y="1177925"/>
            <a:ext cx="1800225" cy="522288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hroznovité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425" y="1125538"/>
            <a:ext cx="2087563" cy="522287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vrcholičnaté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6874"/>
            <a:ext cx="7920880" cy="1621966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3"/>
                </a:solidFill>
              </a:rPr>
              <a:t>Doplň k jednotlivým větám odpověď ANO pokud je pravdivá nebo NE pokud je nepravdivá</a:t>
            </a:r>
            <a:endParaRPr lang="cs-CZ" sz="3200" dirty="0">
              <a:solidFill>
                <a:schemeClr val="accent3"/>
              </a:solidFill>
            </a:endParaRPr>
          </a:p>
        </p:txBody>
      </p:sp>
      <p:sp>
        <p:nvSpPr>
          <p:cNvPr id="19458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2214563"/>
            <a:ext cx="6553200" cy="4094162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FFFF00"/>
                </a:solidFill>
              </a:rPr>
              <a:t>Na stonku jsou úseky zvané uzliny, z uzlin vyrůstají listy.</a:t>
            </a:r>
          </a:p>
          <a:p>
            <a:pPr algn="l"/>
            <a:endParaRPr lang="cs-CZ" b="1" smtClean="0">
              <a:solidFill>
                <a:srgbClr val="FFFF00"/>
              </a:solidFill>
            </a:endParaRPr>
          </a:p>
          <a:p>
            <a:pPr algn="l"/>
            <a:r>
              <a:rPr lang="cs-CZ" sz="2800" b="1" smtClean="0">
                <a:solidFill>
                  <a:srgbClr val="FFFF00"/>
                </a:solidFill>
              </a:rPr>
              <a:t>Hlavní funkcí stonku je fotosyntéza.</a:t>
            </a:r>
          </a:p>
          <a:p>
            <a:pPr algn="l"/>
            <a:endParaRPr lang="cs-CZ" b="1" smtClean="0">
              <a:solidFill>
                <a:srgbClr val="FFFF00"/>
              </a:solidFill>
            </a:endParaRPr>
          </a:p>
          <a:p>
            <a:pPr algn="l"/>
            <a:r>
              <a:rPr lang="cs-CZ" sz="2800" b="1" smtClean="0">
                <a:solidFill>
                  <a:srgbClr val="FFFF00"/>
                </a:solidFill>
              </a:rPr>
              <a:t>Brambor je přeměněný stonek.</a:t>
            </a:r>
          </a:p>
          <a:p>
            <a:pPr algn="l"/>
            <a:endParaRPr lang="cs-CZ" sz="2800" b="1" smtClean="0">
              <a:solidFill>
                <a:srgbClr val="FFFF00"/>
              </a:solidFill>
            </a:endParaRPr>
          </a:p>
          <a:p>
            <a:pPr algn="l"/>
            <a:r>
              <a:rPr lang="cs-CZ" sz="2800" b="1" smtClean="0">
                <a:solidFill>
                  <a:srgbClr val="FFFF00"/>
                </a:solidFill>
              </a:rPr>
              <a:t>Dřeviny jsou rostliny s dužnatým stonkem.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085013" y="2339975"/>
            <a:ext cx="1223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92950" y="3492500"/>
            <a:ext cx="1223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092950" y="4797425"/>
            <a:ext cx="1223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094538" y="5795963"/>
            <a:ext cx="12239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911225"/>
            <a:ext cx="6710363" cy="4894263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FFFF00"/>
                </a:solidFill>
              </a:rPr>
              <a:t>Středový válec stonku obsahuje (jako u kořene) vodivé pletivo.</a:t>
            </a:r>
          </a:p>
          <a:p>
            <a:pPr algn="l"/>
            <a:endParaRPr lang="cs-CZ" sz="2800" b="1" smtClean="0">
              <a:solidFill>
                <a:srgbClr val="FFFF00"/>
              </a:solidFill>
            </a:endParaRPr>
          </a:p>
          <a:p>
            <a:pPr algn="l"/>
            <a:r>
              <a:rPr lang="cs-CZ" sz="2800" b="1" smtClean="0">
                <a:solidFill>
                  <a:srgbClr val="FFFF00"/>
                </a:solidFill>
              </a:rPr>
              <a:t>Jahodník má stonek přeměněný na úponek.</a:t>
            </a:r>
          </a:p>
          <a:p>
            <a:pPr algn="l"/>
            <a:endParaRPr lang="cs-CZ" sz="2800" b="1" smtClean="0">
              <a:solidFill>
                <a:srgbClr val="FFFF00"/>
              </a:solidFill>
            </a:endParaRPr>
          </a:p>
          <a:p>
            <a:pPr algn="l"/>
            <a:r>
              <a:rPr lang="cs-CZ" sz="2800" b="1" smtClean="0">
                <a:solidFill>
                  <a:srgbClr val="FFFF00"/>
                </a:solidFill>
              </a:rPr>
              <a:t>Druhotné tloustnutí stonku je viditelné jako letokruhy.</a:t>
            </a:r>
          </a:p>
          <a:p>
            <a:pPr algn="l"/>
            <a:endParaRPr lang="cs-CZ" sz="2800" b="1" smtClean="0">
              <a:solidFill>
                <a:srgbClr val="FFFF00"/>
              </a:solidFill>
            </a:endParaRPr>
          </a:p>
          <a:p>
            <a:pPr algn="l"/>
            <a:r>
              <a:rPr lang="cs-CZ" sz="2800" b="1" smtClean="0">
                <a:solidFill>
                  <a:srgbClr val="FFFF00"/>
                </a:solidFill>
              </a:rPr>
              <a:t>Hlavní stonek roste pomaleji než postranní – jde o hroznovité větvení.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092950" y="2411413"/>
            <a:ext cx="12239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85013" y="1116013"/>
            <a:ext cx="1223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092950" y="3563938"/>
            <a:ext cx="12239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092950" y="5013325"/>
            <a:ext cx="1223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3"/>
                </a:solidFill>
              </a:rPr>
              <a:t>Doplň chybějící slova</a:t>
            </a:r>
            <a:endParaRPr lang="cs-CZ" sz="32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1341438"/>
            <a:ext cx="7705725" cy="43894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Podle stonku dělíme rostliny na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a dřeviny.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2800" b="1" dirty="0" smtClean="0">
              <a:cs typeface="Arial" pitchFamily="34" charset="0"/>
            </a:endParaRP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Stonky jsou rozděleny na kratší a delší části, delší se nazývají 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 .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2800" b="1" dirty="0" smtClean="0">
              <a:cs typeface="Arial" pitchFamily="34" charset="0"/>
            </a:endParaRP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 je přeměněný stonek, je pod zemí a má na sobě zbytky listů.</a:t>
            </a:r>
            <a:endParaRPr lang="cs-CZ" sz="2800" b="1" u="sng" dirty="0" smtClean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95963" y="1774825"/>
            <a:ext cx="14398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byliny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576513" y="3644900"/>
            <a:ext cx="1490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články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84213" y="4724400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Oddenek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476250"/>
            <a:ext cx="7993063" cy="5761038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Pokud jsou postranní stonky delší než hlavní, mluvíme o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větvení stonku.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2800" b="1" dirty="0" smtClean="0">
              <a:cs typeface="Arial" pitchFamily="34" charset="0"/>
            </a:endParaRP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Stonek je rozdělen na úseky: kratší 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a 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delší 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.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2800" b="1" dirty="0" smtClean="0">
              <a:cs typeface="Arial" pitchFamily="34" charset="0"/>
            </a:endParaRP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Z kratších částí stonku – uzlin – vyrůstají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.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2800" b="1" dirty="0">
              <a:cs typeface="Arial" pitchFamily="34" charset="0"/>
            </a:endParaRP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Typ stonku, který je dutý s nápadně ztloustlými kolénky se nazývá  </a:t>
            </a:r>
            <a:r>
              <a:rPr lang="cs-CZ" sz="2800" b="1" u="sng" dirty="0" smtClean="0">
                <a:solidFill>
                  <a:srgbClr val="FFFF00"/>
                </a:solidFill>
                <a:cs typeface="Arial" pitchFamily="34" charset="0"/>
              </a:rPr>
              <a:t>                  </a:t>
            </a:r>
            <a:r>
              <a:rPr lang="cs-CZ" sz="2800" b="1" dirty="0" smtClean="0">
                <a:solidFill>
                  <a:srgbClr val="FFFF00"/>
                </a:solidFill>
                <a:cs typeface="Arial" pitchFamily="34" charset="0"/>
              </a:rPr>
              <a:t> 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41550" y="1630363"/>
            <a:ext cx="295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vrcholičnatém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940425" y="2638425"/>
            <a:ext cx="14906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uzliny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804025" y="4151313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listy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02025" y="5630863"/>
            <a:ext cx="14112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stéblo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97013" y="3143250"/>
            <a:ext cx="1490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články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  <p:bldP spid="9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8146" y="548680"/>
            <a:ext cx="5076564" cy="72008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/>
                </a:solidFill>
              </a:rPr>
              <a:t>Vytvoř dvojice: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23554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341438"/>
            <a:ext cx="7772400" cy="3527425"/>
          </a:xfrm>
        </p:spPr>
        <p:txBody>
          <a:bodyPr/>
          <a:lstStyle/>
          <a:p>
            <a:pPr algn="l"/>
            <a:r>
              <a:rPr lang="cs-CZ" sz="2800" smtClean="0">
                <a:solidFill>
                  <a:srgbClr val="FFFF00"/>
                </a:solidFill>
                <a:cs typeface="Arial" charset="0"/>
              </a:rPr>
              <a:t>1 lodyha		A přeslička</a:t>
            </a:r>
          </a:p>
          <a:p>
            <a:pPr algn="l"/>
            <a:r>
              <a:rPr lang="cs-CZ" sz="2800" smtClean="0">
                <a:solidFill>
                  <a:srgbClr val="FFFF00"/>
                </a:solidFill>
                <a:cs typeface="Arial" charset="0"/>
              </a:rPr>
              <a:t>2 oddenek		B jahodník</a:t>
            </a:r>
          </a:p>
          <a:p>
            <a:pPr algn="l"/>
            <a:r>
              <a:rPr lang="cs-CZ" sz="2800" smtClean="0">
                <a:solidFill>
                  <a:srgbClr val="FFFF00"/>
                </a:solidFill>
                <a:cs typeface="Arial" charset="0"/>
              </a:rPr>
              <a:t>3 stvol		C stonek s výraznými kolénky</a:t>
            </a:r>
          </a:p>
          <a:p>
            <a:pPr algn="l"/>
            <a:r>
              <a:rPr lang="cs-CZ" sz="2800" smtClean="0">
                <a:solidFill>
                  <a:srgbClr val="FFFF00"/>
                </a:solidFill>
                <a:cs typeface="Arial" charset="0"/>
              </a:rPr>
              <a:t>4 stéblo		D brambor</a:t>
            </a:r>
          </a:p>
          <a:p>
            <a:pPr algn="l"/>
            <a:r>
              <a:rPr lang="cs-CZ" sz="2800" smtClean="0">
                <a:solidFill>
                  <a:srgbClr val="FFFF00"/>
                </a:solidFill>
                <a:cs typeface="Arial" charset="0"/>
              </a:rPr>
              <a:t>5 šlahoun		E po celé délce listy</a:t>
            </a:r>
          </a:p>
          <a:p>
            <a:pPr algn="l"/>
            <a:r>
              <a:rPr lang="cs-CZ" sz="2800" smtClean="0">
                <a:solidFill>
                  <a:srgbClr val="FFFF00"/>
                </a:solidFill>
                <a:cs typeface="Arial" charset="0"/>
              </a:rPr>
              <a:t>6 oddenková hlíza	F stonek s přízemní růžicí listů</a:t>
            </a: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971550" y="4868863"/>
            <a:ext cx="69135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cs typeface="Arial" charset="0"/>
              </a:rPr>
              <a:t>1       2        3        4        5        6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450" y="4868863"/>
            <a:ext cx="6207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411413" y="4870450"/>
            <a:ext cx="5048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08400" y="4870450"/>
            <a:ext cx="5032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F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932363" y="4870450"/>
            <a:ext cx="5762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C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227763" y="4870450"/>
            <a:ext cx="5048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B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451725" y="4870450"/>
            <a:ext cx="5048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6408712" cy="72008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/>
                </a:solidFill>
              </a:rPr>
              <a:t>Vyber správnou odpověď: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24578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1773238"/>
            <a:ext cx="7920037" cy="2889250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FFFF00"/>
                </a:solidFill>
                <a:cs typeface="Arial" charset="0"/>
              </a:rPr>
              <a:t> 	Polokeř je rostlina, která:</a:t>
            </a:r>
          </a:p>
          <a:p>
            <a:pPr algn="l"/>
            <a:r>
              <a:rPr lang="cs-CZ" sz="2800" b="1" smtClean="0">
                <a:solidFill>
                  <a:srgbClr val="FFFF00"/>
                </a:solidFill>
                <a:cs typeface="Arial" charset="0"/>
              </a:rPr>
              <a:t>a)  je vyšší než keř, ale nižší než strom</a:t>
            </a:r>
          </a:p>
          <a:p>
            <a:pPr algn="l"/>
            <a:r>
              <a:rPr lang="cs-CZ" sz="2800" b="1" smtClean="0">
                <a:solidFill>
                  <a:srgbClr val="FFFF00"/>
                </a:solidFill>
                <a:cs typeface="Arial" charset="0"/>
              </a:rPr>
              <a:t>b)  vypadá jako keř, ale má kmen jako strom</a:t>
            </a:r>
          </a:p>
          <a:p>
            <a:pPr algn="l"/>
            <a:r>
              <a:rPr lang="cs-CZ" sz="2800" b="1" smtClean="0">
                <a:solidFill>
                  <a:srgbClr val="FFFF00"/>
                </a:solidFill>
                <a:cs typeface="Arial" charset="0"/>
              </a:rPr>
              <a:t>c)  má částečně dužnatý a částečně dřevnatý stonek</a:t>
            </a:r>
          </a:p>
          <a:p>
            <a:pPr algn="l"/>
            <a:r>
              <a:rPr lang="cs-CZ" sz="2800" b="1" smtClean="0">
                <a:solidFill>
                  <a:srgbClr val="FFFF00"/>
                </a:solidFill>
                <a:cs typeface="Arial" charset="0"/>
              </a:rPr>
              <a:t>d)  má stonek nejprve dřevnatý, později zdužnatí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 bwMode="auto">
          <a:xfrm>
            <a:off x="468313" y="3500438"/>
            <a:ext cx="7921625" cy="68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20000"/>
              </a:spcBef>
              <a:buClr>
                <a:schemeClr val="tx2"/>
              </a:buClr>
              <a:buSzPct val="50000"/>
              <a:buFont typeface="Wingdings 2" pitchFamily="18" charset="2"/>
              <a:buNone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  <a:cs typeface="Arial" charset="0"/>
              </a:rPr>
              <a:t>c)  má částečně dužnatý a částečně dřevnatý stonek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Přeměny stonku:</a:t>
            </a:r>
            <a:endParaRPr lang="cs-CZ">
              <a:solidFill>
                <a:schemeClr val="accent3"/>
              </a:solidFill>
            </a:endParaRPr>
          </a:p>
        </p:txBody>
      </p:sp>
      <p:pic>
        <p:nvPicPr>
          <p:cNvPr id="25602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212850"/>
            <a:ext cx="5616575" cy="516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4"/>
          <p:cNvSpPr txBox="1">
            <a:spLocks noChangeArrowheads="1"/>
          </p:cNvSpPr>
          <p:nvPr/>
        </p:nvSpPr>
        <p:spPr bwMode="auto">
          <a:xfrm>
            <a:off x="1979613" y="1484313"/>
            <a:ext cx="12239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zázvor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2388" y="5805488"/>
            <a:ext cx="3492500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= oddenek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Přeměny stonku: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613" y="5805488"/>
            <a:ext cx="5148262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= oddenková hlíza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6627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258888"/>
            <a:ext cx="5181600" cy="467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1887538" y="1482725"/>
            <a:ext cx="165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brambor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Přeměny stonku: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613" y="5805488"/>
            <a:ext cx="5148262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= stonková hlíza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765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9325" y="1157288"/>
            <a:ext cx="4705350" cy="454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2268538" y="1482725"/>
            <a:ext cx="165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Calibri" pitchFamily="34" charset="0"/>
              </a:rPr>
              <a:t>kedluben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Přeměny stonku: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613" y="5805488"/>
            <a:ext cx="5148262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= stonkový trn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8675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90813" y="1200150"/>
            <a:ext cx="3762375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2771775" y="1482725"/>
            <a:ext cx="1655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Calibri" pitchFamily="34" charset="0"/>
              </a:rPr>
              <a:t>trnka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1214438"/>
            <a:ext cx="49911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Přeměny stonku: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613" y="5805488"/>
            <a:ext cx="5148262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= úponek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9700" name="TextovéPole 4"/>
          <p:cNvSpPr txBox="1">
            <a:spLocks noChangeArrowheads="1"/>
          </p:cNvSpPr>
          <p:nvPr/>
        </p:nvSpPr>
        <p:spPr bwMode="auto">
          <a:xfrm>
            <a:off x="2124075" y="1412875"/>
            <a:ext cx="2087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vinná réva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3"/>
                </a:solidFill>
              </a:rPr>
              <a:t>Odkazy: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468313" y="1268413"/>
            <a:ext cx="8467725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stvol</a:t>
            </a:r>
          </a:p>
          <a:p>
            <a:r>
              <a:rPr lang="cs-CZ">
                <a:latin typeface="Calibri" pitchFamily="34" charset="0"/>
                <a:hlinkClick r:id="rId2"/>
              </a:rPr>
              <a:t>http://www.severnimoravaaslezsko.tourism.cz/encyklopedie/objekty1.phtml?id=114131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lodyha, stéblo, části stonku, hlízy, úponek, trn</a:t>
            </a:r>
          </a:p>
          <a:p>
            <a:r>
              <a:rPr lang="cs-CZ">
                <a:latin typeface="Calibri" pitchFamily="34" charset="0"/>
              </a:rPr>
              <a:t>Učebnice, Přírodopis 7 pro základní školy a víceletá gymnázia, Fraus 2005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oddenek zázvoru</a:t>
            </a:r>
          </a:p>
          <a:p>
            <a:r>
              <a:rPr lang="cs-CZ">
                <a:latin typeface="Calibri" pitchFamily="34" charset="0"/>
                <a:hlinkClick r:id="rId3"/>
              </a:rPr>
              <a:t>http://www.euromd.cz/clanky/zazvor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antern">
    <a:dk1>
      <a:sysClr val="windowText" lastClr="000000"/>
    </a:dk1>
    <a:lt1>
      <a:sysClr val="window" lastClr="FFFFFF"/>
    </a:lt1>
    <a:dk2>
      <a:srgbClr val="430000"/>
    </a:dk2>
    <a:lt2>
      <a:srgbClr val="FFE8E8"/>
    </a:lt2>
    <a:accent1>
      <a:srgbClr val="E91201"/>
    </a:accent1>
    <a:accent2>
      <a:srgbClr val="FF6262"/>
    </a:accent2>
    <a:accent3>
      <a:srgbClr val="FF8000"/>
    </a:accent3>
    <a:accent4>
      <a:srgbClr val="EEA451"/>
    </a:accent4>
    <a:accent5>
      <a:srgbClr val="EA44C9"/>
    </a:accent5>
    <a:accent6>
      <a:srgbClr val="D21578"/>
    </a:accent6>
    <a:hlink>
      <a:srgbClr val="00B5CE"/>
    </a:hlink>
    <a:folHlink>
      <a:srgbClr val="E17100"/>
    </a:folHlink>
  </a:clrScheme>
</a:themeOverride>
</file>

<file path=ppt/theme/themeOverride2.xml><?xml version="1.0" encoding="utf-8"?>
<a:themeOverride xmlns:a="http://schemas.openxmlformats.org/drawingml/2006/main">
  <a:clrScheme name="Lantern">
    <a:dk1>
      <a:sysClr val="windowText" lastClr="000000"/>
    </a:dk1>
    <a:lt1>
      <a:sysClr val="window" lastClr="FFFFFF"/>
    </a:lt1>
    <a:dk2>
      <a:srgbClr val="430000"/>
    </a:dk2>
    <a:lt2>
      <a:srgbClr val="FFE8E8"/>
    </a:lt2>
    <a:accent1>
      <a:srgbClr val="E91201"/>
    </a:accent1>
    <a:accent2>
      <a:srgbClr val="FF6262"/>
    </a:accent2>
    <a:accent3>
      <a:srgbClr val="FF8000"/>
    </a:accent3>
    <a:accent4>
      <a:srgbClr val="EEA451"/>
    </a:accent4>
    <a:accent5>
      <a:srgbClr val="EA44C9"/>
    </a:accent5>
    <a:accent6>
      <a:srgbClr val="D21578"/>
    </a:accent6>
    <a:hlink>
      <a:srgbClr val="00B5CE"/>
    </a:hlink>
    <a:folHlink>
      <a:srgbClr val="E171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TC010219411[[fn=Motiv lampy]]</Template>
  <TotalTime>1236</TotalTime>
  <Words>355</Words>
  <Application>Microsoft Office PowerPoint</Application>
  <PresentationFormat>Předvádění na obrazovce (4:3)</PresentationFormat>
  <Paragraphs>98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6" baseType="lpstr">
      <vt:lpstr>Calibri</vt:lpstr>
      <vt:lpstr>Arial</vt:lpstr>
      <vt:lpstr>Tw Cen MT</vt:lpstr>
      <vt:lpstr>Wingdings 2</vt:lpstr>
      <vt:lpstr>Arial Black</vt:lpstr>
      <vt:lpstr>Lantern</vt:lpstr>
      <vt:lpstr>Lantern</vt:lpstr>
      <vt:lpstr>Lantern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Maminka</cp:lastModifiedBy>
  <cp:revision>107</cp:revision>
  <dcterms:created xsi:type="dcterms:W3CDTF">2011-10-28T16:05:05Z</dcterms:created>
  <dcterms:modified xsi:type="dcterms:W3CDTF">2012-03-05T07:42:07Z</dcterms:modified>
</cp:coreProperties>
</file>