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70" r:id="rId2"/>
    <p:sldId id="269" r:id="rId3"/>
    <p:sldId id="301" r:id="rId4"/>
    <p:sldId id="272" r:id="rId5"/>
    <p:sldId id="257" r:id="rId6"/>
    <p:sldId id="284" r:id="rId7"/>
    <p:sldId id="287" r:id="rId8"/>
    <p:sldId id="274" r:id="rId9"/>
    <p:sldId id="265" r:id="rId10"/>
    <p:sldId id="256" r:id="rId11"/>
    <p:sldId id="262" r:id="rId12"/>
    <p:sldId id="266" r:id="rId13"/>
    <p:sldId id="268" r:id="rId14"/>
    <p:sldId id="267" r:id="rId15"/>
    <p:sldId id="286" r:id="rId16"/>
    <p:sldId id="260" r:id="rId17"/>
    <p:sldId id="281" r:id="rId18"/>
    <p:sldId id="276" r:id="rId19"/>
    <p:sldId id="279" r:id="rId20"/>
    <p:sldId id="261" r:id="rId21"/>
    <p:sldId id="285" r:id="rId22"/>
    <p:sldId id="275" r:id="rId23"/>
    <p:sldId id="277" r:id="rId24"/>
    <p:sldId id="263" r:id="rId25"/>
    <p:sldId id="278" r:id="rId26"/>
    <p:sldId id="282" r:id="rId27"/>
    <p:sldId id="283" r:id="rId28"/>
    <p:sldId id="280" r:id="rId29"/>
    <p:sldId id="290" r:id="rId30"/>
    <p:sldId id="288" r:id="rId31"/>
    <p:sldId id="291" r:id="rId32"/>
    <p:sldId id="292" r:id="rId33"/>
    <p:sldId id="293" r:id="rId34"/>
    <p:sldId id="294" r:id="rId35"/>
    <p:sldId id="295" r:id="rId36"/>
    <p:sldId id="296" r:id="rId37"/>
    <p:sldId id="297" r:id="rId38"/>
    <p:sldId id="298" r:id="rId39"/>
    <p:sldId id="299" r:id="rId40"/>
    <p:sldId id="300" r:id="rId41"/>
    <p:sldId id="271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1078A7-BC4F-48BD-9B41-DB143916CB02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8A808-2B7A-4A0B-9DF8-A170E6595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8118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98A808-2B7A-4A0B-9DF8-A170E6595569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0057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slide" Target="slide2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pdphoto.org/PictureDetail.php?mat=&amp;pg=5422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tStMichel_avion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liff_view_-_geograph.org.uk_-_1474333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ommons.wikimedia.org/wiki/File:45172890.lud569.jpg?uselang=c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3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ommons.wikimedia.org/wiki/File:Greater_Cape_Town_12.02.2007_16-13-40.2007_16-13-42.JPG?uselang=c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vey0290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3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ral_atoll_formation_animation.gif" TargetMode="External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Soubor:Boraboraluft_edited3.jp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ommons.wikimedia.org/wiki/File:2006-06-22_12-34-40_Seychelles_Cascade_Cascade.jpg?uselang=cs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se_Source_d'Argent-La_Digue-Seychellen.jpg?uselang=cs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3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eychelles_021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cs.wikipedia.org/wiki/Soubor:Zlatni_rat_from_Vidova_Gora.JPG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commons.wikimedia.org/wiki/File:A_view_from_the_AR_72_airplane_(Over_Society_Islands_-_French_Polynesia).jpg?uselang=cs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cs.wikipedia.org/wiki/Soubor:Hel_spit.jp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cs.wikipedia.org/wiki/Soubor:Hel_peninsul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3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afoni_03.jp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3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://cs.wikipedia.org/wiki/Soubor:YehliuTaiwan-HoneycombWeathering.jpg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afoni_03.jpg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7.xml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45172890.lud569.jpg?uselang=cs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slide" Target="slide11.x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eater_Cape_Town_12.02.2007_16-13-40.2007_16-13-42.JPG?uselang=cs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slide" Target="slide16.xml"/><Relationship Id="rId4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slide" Target="slide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vey0290.jpg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slide" Target="slide18.xml"/><Relationship Id="rId4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el_peninsula.jpg" TargetMode="External"/><Relationship Id="rId5" Type="http://schemas.openxmlformats.org/officeDocument/2006/relationships/image" Target="../media/image33.png"/><Relationship Id="rId4" Type="http://schemas.openxmlformats.org/officeDocument/2006/relationships/slide" Target="slide2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se_Source_d'Argent-La_Digue-Seychellen.jpg?uselang=cs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slide" Target="slide21.xml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slide" Target="slide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484784"/>
            <a:ext cx="8208912" cy="5112569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VY_32_INOVACE_14_Př9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 9. ročník, Geologická činnost moří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Anotace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k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přiblížení geologických procesů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                               způsobených pohyby mořské vody, zápisu do sešitů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a procvičení  </a:t>
            </a:r>
            <a:r>
              <a:rPr lang="cs-CZ" sz="1800" smtClean="0">
                <a:solidFill>
                  <a:schemeClr val="tx2"/>
                </a:solidFill>
                <a:latin typeface="+mj-lt"/>
              </a:rPr>
              <a:t>pozornosti žáků.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24. 1. 2012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155037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600" b="1" dirty="0" smtClean="0"/>
              <a:t>Prezentace pro výuku přírodopisu v 9. ročníku</a:t>
            </a: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132856"/>
            <a:ext cx="7175351" cy="1793167"/>
          </a:xfrm>
        </p:spPr>
        <p:txBody>
          <a:bodyPr>
            <a:noAutofit/>
          </a:bodyPr>
          <a:lstStyle/>
          <a:p>
            <a:r>
              <a:rPr lang="cs-CZ" sz="6600" b="1" dirty="0" smtClean="0"/>
              <a:t>GEOLOGICKÁ ČINNOST MOŘÍ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xmlns="" val="413352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57592" cy="11521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Vysvětlivky k pomocným symbolům: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060016" y="3114675"/>
            <a:ext cx="903287" cy="90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71886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24356" y="1525614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24356" y="2832664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003" y="4431744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>
            <a:hlinkClick r:id="rId5" action="ppaction://hlinksldjump"/>
          </p:cNvPr>
          <p:cNvSpPr/>
          <p:nvPr/>
        </p:nvSpPr>
        <p:spPr>
          <a:xfrm>
            <a:off x="2348818" y="5199634"/>
            <a:ext cx="1281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Nápověda.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5312137" y="4723866"/>
            <a:ext cx="1512168" cy="102976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910137" y="53843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k otázkám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01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Jaké pohyby a z jakých příčin vykonává voda v mořích a oceánech?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060848"/>
            <a:ext cx="4248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lnění, příboj  - </a:t>
            </a:r>
          </a:p>
          <a:p>
            <a:endParaRPr lang="cs-CZ" sz="3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ořské proudy –</a:t>
            </a:r>
          </a:p>
          <a:p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příliv a odliv -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1999291"/>
            <a:ext cx="43924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v</a:t>
            </a:r>
            <a:r>
              <a:rPr lang="cs-CZ" sz="3600" b="1" dirty="0" smtClean="0"/>
              <a:t>ítr na hladině</a:t>
            </a:r>
          </a:p>
          <a:p>
            <a:endParaRPr lang="cs-CZ" sz="3600" b="1" dirty="0"/>
          </a:p>
          <a:p>
            <a:r>
              <a:rPr lang="cs-CZ" sz="3600" b="1" dirty="0"/>
              <a:t>r</a:t>
            </a:r>
            <a:r>
              <a:rPr lang="cs-CZ" sz="3600" b="1" dirty="0" smtClean="0"/>
              <a:t>ozdílná salinita a teplota, pravidelné větry, rotace Země</a:t>
            </a:r>
          </a:p>
          <a:p>
            <a:endParaRPr lang="cs-CZ" sz="3600" b="1" dirty="0"/>
          </a:p>
          <a:p>
            <a:r>
              <a:rPr lang="cs-CZ" sz="3600" b="1" dirty="0"/>
              <a:t>p</a:t>
            </a:r>
            <a:r>
              <a:rPr lang="cs-CZ" sz="3600" b="1" dirty="0" smtClean="0"/>
              <a:t>řitažlivost Měsíce a Slunce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8772" y="3112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2337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79512" y="5517232"/>
            <a:ext cx="1872208" cy="1143000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[cit.2012-01-21, dostupné pod licencí Creative </a:t>
            </a:r>
            <a:r>
              <a:rPr lang="cs-CZ" sz="12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 www</a:t>
            </a:r>
            <a:r>
              <a:rPr lang="cs-CZ" sz="1200" b="0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12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b="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200" b="0" dirty="0">
                <a:latin typeface="Times New Roman" pitchFamily="18" charset="0"/>
                <a:cs typeface="Times New Roman" pitchFamily="18" charset="0"/>
                <a:hlinkClick r:id="rId2"/>
              </a:rPr>
              <a:t>://pdphoto.org/PictureDetail.php?mat=&amp;pg=5422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>
                <a:latin typeface="Times New Roman" pitchFamily="18" charset="0"/>
                <a:cs typeface="Times New Roman" pitchFamily="18" charset="0"/>
              </a:rPr>
            </a:b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citel\Downloads\loma_1_bg_0322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409871"/>
            <a:ext cx="7086241" cy="5314681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23528" y="600744"/>
            <a:ext cx="8820472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Mořský příboj, Kalifornie -  Point Loma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571500"/>
            <a:ext cx="73437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9" y="260648"/>
            <a:ext cx="8568952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Mont</a:t>
            </a:r>
            <a:r>
              <a:rPr lang="cs-CZ" sz="3200" b="1" dirty="0" smtClean="0"/>
              <a:t> Saint  Michele u pobřeží Normandie při odlivu, rozdíl výšky hladiny až 15 m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900113" y="638186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err="1" smtClean="0"/>
              <a:t>Fabos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</a:t>
            </a:r>
            <a:r>
              <a:rPr lang="cs-CZ" sz="1200" dirty="0" smtClean="0"/>
              <a:t>na </a:t>
            </a:r>
            <a:r>
              <a:rPr lang="cs-CZ" sz="1200" dirty="0"/>
              <a:t>www:</a:t>
            </a:r>
          </a:p>
          <a:p>
            <a:r>
              <a:rPr lang="cs-CZ" sz="1200" dirty="0">
                <a:hlinkClick r:id="rId3"/>
              </a:rPr>
              <a:t>http://en.wikipedia.org/wiki/File:MtStMichel_avion.jpg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43046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060848"/>
            <a:ext cx="85689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erozní		- útes ustupuje </a:t>
            </a:r>
            <a:r>
              <a:rPr lang="cs-CZ" sz="3200" b="1" dirty="0" smtClean="0"/>
              <a:t>do </a:t>
            </a:r>
            <a:r>
              <a:rPr lang="cs-CZ" sz="3200" b="1" dirty="0" smtClean="0"/>
              <a:t>						  vnitrozemí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nánosové	- pláže, písečné kosy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biologické	- korálové útesy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5616624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Tvary reliéfu pobřeží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2255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481138"/>
            <a:ext cx="8712968" cy="49001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880110" lvl="1" indent="-514350">
              <a:buFont typeface="+mj-lt"/>
              <a:buAutoNum type="arabicPeriod"/>
            </a:pPr>
            <a:r>
              <a:rPr lang="cs-CZ" sz="3800" b="1" dirty="0" smtClean="0">
                <a:solidFill>
                  <a:schemeClr val="accent6">
                    <a:lumMod val="75000"/>
                  </a:schemeClr>
                </a:solidFill>
              </a:rPr>
              <a:t> činnost rušivá </a:t>
            </a:r>
            <a:r>
              <a:rPr lang="cs-CZ" sz="3800" b="1" dirty="0" smtClean="0">
                <a:solidFill>
                  <a:schemeClr val="tx1"/>
                </a:solidFill>
              </a:rPr>
              <a:t>– pobřežní sruby,</a:t>
            </a:r>
          </a:p>
          <a:p>
            <a:pPr marL="365760" lvl="1" indent="0">
              <a:buNone/>
            </a:pPr>
            <a:r>
              <a:rPr lang="cs-CZ" sz="3800" b="1" dirty="0"/>
              <a:t> </a:t>
            </a:r>
            <a:r>
              <a:rPr lang="cs-CZ" sz="3800" b="1" dirty="0" smtClean="0"/>
              <a:t> 	  </a:t>
            </a:r>
            <a:r>
              <a:rPr lang="cs-CZ" sz="3800" b="1" dirty="0" smtClean="0">
                <a:solidFill>
                  <a:schemeClr val="tx1"/>
                </a:solidFill>
              </a:rPr>
              <a:t>útesy, brány, jeskyně</a:t>
            </a:r>
            <a:endParaRPr lang="cs-CZ" sz="3600" b="1" dirty="0" smtClean="0">
              <a:solidFill>
                <a:schemeClr val="tx1"/>
              </a:solidFill>
            </a:endParaRPr>
          </a:p>
          <a:p>
            <a:pPr marL="365760" lvl="1" indent="0">
              <a:buNone/>
            </a:pPr>
            <a:r>
              <a:rPr lang="cs-CZ" sz="3200" dirty="0" smtClean="0"/>
              <a:t>- </a:t>
            </a:r>
            <a:r>
              <a:rPr lang="cs-CZ" sz="3200" dirty="0" smtClean="0">
                <a:solidFill>
                  <a:schemeClr val="tx1"/>
                </a:solidFill>
              </a:rPr>
              <a:t>působením vlnobití (síla až 1kg/cm</a:t>
            </a:r>
            <a:r>
              <a:rPr lang="cs-CZ" sz="3200" baseline="30000" dirty="0" smtClean="0">
                <a:solidFill>
                  <a:schemeClr val="tx1"/>
                </a:solidFill>
              </a:rPr>
              <a:t>2</a:t>
            </a:r>
            <a:r>
              <a:rPr lang="cs-CZ" sz="3200" dirty="0" smtClean="0">
                <a:solidFill>
                  <a:schemeClr val="tx1"/>
                </a:solidFill>
              </a:rPr>
              <a:t>), </a:t>
            </a:r>
          </a:p>
          <a:p>
            <a:pPr marL="365760" lvl="1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slapových jevů, obrušováním, </a:t>
            </a:r>
          </a:p>
          <a:p>
            <a:pPr marL="365760" lvl="1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chemicky = rozpouštěním</a:t>
            </a:r>
          </a:p>
          <a:p>
            <a:pPr marL="365760" lvl="1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pobřeží ustupuje moři</a:t>
            </a:r>
          </a:p>
          <a:p>
            <a:pPr marL="393192" lvl="1" indent="0">
              <a:buNone/>
            </a:pP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GEOLOGICKÉ PŮSOBENÍ MOŘE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560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90019"/>
            <a:ext cx="7632848" cy="5303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6306196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Marion</a:t>
            </a:r>
            <a:r>
              <a:rPr lang="cs-CZ" sz="1000" dirty="0" smtClean="0"/>
              <a:t> Philips, [cit. 2011-12-07], dostupné pod licencí Creative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</a:t>
            </a:r>
          </a:p>
          <a:p>
            <a:r>
              <a:rPr lang="cs-CZ" sz="1000" dirty="0">
                <a:hlinkClick r:id="rId3"/>
              </a:rPr>
              <a:t>http://commons.wikimedia.org/wiki/File:Cliff_view_-_geograph.org.uk_-_1474333.jpg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2410" y="319891"/>
            <a:ext cx="8424936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Pobřežní </a:t>
            </a:r>
            <a:r>
              <a:rPr lang="cs-CZ" sz="3600" b="1" dirty="0" err="1" smtClean="0"/>
              <a:t>klif</a:t>
            </a:r>
            <a:r>
              <a:rPr lang="cs-CZ" sz="3600" b="1" dirty="0" smtClean="0"/>
              <a:t>, </a:t>
            </a:r>
            <a:r>
              <a:rPr lang="cs-CZ" sz="3600" b="1" dirty="0" smtClean="0"/>
              <a:t>Velká Británie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287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Z-Chorvatsko 09\DSC_01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920900"/>
            <a:ext cx="8329116" cy="553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53903"/>
            <a:ext cx="8568952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Vápencový skalní útes - Chorvatsko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476999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  <p:pic>
        <p:nvPicPr>
          <p:cNvPr id="5122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4437" y="5583521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6165304"/>
            <a:ext cx="5987802" cy="537459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Brian </a:t>
            </a:r>
            <a:r>
              <a:rPr lang="cs-CZ" sz="12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McMorrow</a:t>
            </a:r>
            <a:r>
              <a:rPr lang="cs-CZ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[cit.2011-11-21], dostupné pod licenci Creative </a:t>
            </a:r>
            <a:r>
              <a:rPr lang="cs-CZ" sz="1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200" dirty="0">
                <a:hlinkClick r:id="rId2"/>
              </a:rPr>
              <a:t>http://commons.wikimedia.org/wiki/File:45172890.lud569.jpg?uselang=cs</a:t>
            </a:r>
            <a:r>
              <a:rPr lang="cs-CZ" sz="1200" dirty="0"/>
              <a:t/>
            </a:r>
            <a:br>
              <a:rPr lang="cs-CZ" sz="1200" dirty="0"/>
            </a:b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Ucitel\Downloads\45172890.lud56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789582"/>
            <a:ext cx="8064896" cy="536259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204807"/>
            <a:ext cx="8064896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Skalní brána – Jižní </a:t>
            </a:r>
            <a:r>
              <a:rPr lang="cs-CZ" sz="3200" b="1" dirty="0"/>
              <a:t>N</a:t>
            </a:r>
            <a:r>
              <a:rPr lang="cs-CZ" sz="3200" b="1" dirty="0" smtClean="0"/>
              <a:t>amibie, Afrika</a:t>
            </a:r>
            <a:endParaRPr lang="cs-CZ" sz="3200" b="1" dirty="0"/>
          </a:p>
        </p:txBody>
      </p:sp>
      <p:pic>
        <p:nvPicPr>
          <p:cNvPr id="4098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625129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Z-Chorvatsko 09\DSC_01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21202"/>
            <a:ext cx="8355400" cy="555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31261" y="6477000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3" y="332656"/>
            <a:ext cx="8355399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Balvany odlamující se z útesu - Chorvatsko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0626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Z-Chorvatsko 05\P6200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47738"/>
            <a:ext cx="7920880" cy="5505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6430081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332656"/>
            <a:ext cx="792088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Proces třídění usazenin podle velikosti</a:t>
            </a:r>
            <a:endParaRPr lang="cs-CZ" sz="3200" b="1" dirty="0"/>
          </a:p>
        </p:txBody>
      </p:sp>
      <p:pic>
        <p:nvPicPr>
          <p:cNvPr id="614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686383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007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Z-Chorvatsko 09\DSC_02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192" y="836712"/>
            <a:ext cx="728421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60191" y="6321079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60191" y="251937"/>
            <a:ext cx="7284215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Rušivá i tvořivá činnost se doplňují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16523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505397"/>
            <a:ext cx="8712968" cy="385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</a:pP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2. </a:t>
            </a:r>
            <a:r>
              <a:rPr lang="cs-CZ" sz="3800" b="1" dirty="0"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sz="3800" b="1" dirty="0" smtClean="0">
                <a:solidFill>
                  <a:schemeClr val="accent6">
                    <a:lumMod val="75000"/>
                  </a:schemeClr>
                </a:solidFill>
              </a:rPr>
              <a:t>innost tvořivá </a:t>
            </a:r>
            <a:r>
              <a:rPr lang="cs-CZ" sz="3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– </a:t>
            </a:r>
            <a:r>
              <a:rPr lang="cs-CZ" sz="3800" b="1" dirty="0"/>
              <a:t>třídění a ukládání </a:t>
            </a:r>
            <a:r>
              <a:rPr lang="cs-CZ" sz="3800" b="1" dirty="0" smtClean="0"/>
              <a:t>sedimentů</a:t>
            </a:r>
            <a:r>
              <a:rPr lang="cs-CZ" sz="3800" b="1" dirty="0"/>
              <a:t>, pláže</a:t>
            </a:r>
            <a:r>
              <a:rPr lang="cs-CZ" sz="3800" b="1" dirty="0" smtClean="0"/>
              <a:t>, písečné lavice a kosy</a:t>
            </a:r>
            <a:r>
              <a:rPr lang="cs-CZ" sz="3800" b="1" dirty="0"/>
              <a:t>, korálové </a:t>
            </a:r>
            <a:r>
              <a:rPr lang="cs-CZ" sz="3800" b="1" dirty="0" smtClean="0"/>
              <a:t>útesy, laguny</a:t>
            </a:r>
          </a:p>
          <a:p>
            <a:pPr lvl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</a:pPr>
            <a:endParaRPr lang="cs-CZ" sz="3800" b="1" dirty="0"/>
          </a:p>
          <a:p>
            <a:pPr lvl="1"/>
            <a:r>
              <a:rPr lang="cs-CZ" sz="3200" dirty="0" smtClean="0"/>
              <a:t>- mírnější </a:t>
            </a:r>
            <a:r>
              <a:rPr lang="cs-CZ" sz="3200" dirty="0"/>
              <a:t>pohyby vody, organismy</a:t>
            </a:r>
          </a:p>
        </p:txBody>
      </p:sp>
    </p:spTree>
    <p:extLst>
      <p:ext uri="{BB962C8B-B14F-4D97-AF65-F5344CB8AC3E}">
        <p14:creationId xmlns:p14="http://schemas.microsoft.com/office/powerpoint/2010/main" xmlns="" val="212870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4290" y="6171508"/>
            <a:ext cx="8790198" cy="542922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1200" b="0" dirty="0" err="1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Simisa</a:t>
            </a:r>
            <a:r>
              <a:rPr lang="cs-CZ" sz="1200" b="0" dirty="0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, [cit.2012-01-21, dostupné pod licenci Creative </a:t>
            </a:r>
            <a:r>
              <a:rPr lang="cs-CZ" sz="1200" b="0" dirty="0" err="1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Commons</a:t>
            </a:r>
            <a:r>
              <a:rPr lang="cs-CZ" sz="1200" b="0" dirty="0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 na www:</a:t>
            </a:r>
            <a:r>
              <a:rPr lang="cs-CZ" sz="12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commons.wikimedia.org/wiki/File:Greater_Cape_Town_12.02.2007_16-13-40.2007_16-13-42.JPG?uselang=cs</a:t>
            </a:r>
            <a:endParaRPr lang="cs-CZ" sz="1200" b="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Ucitel\Downloads\800px-Greater_Cape_Town_12.02.2007_16-13-40.2007_16-13-4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854714"/>
            <a:ext cx="7089058" cy="531679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260648"/>
            <a:ext cx="8352928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Písečná pláž – Kapské město, Jižní Afrika</a:t>
            </a:r>
            <a:endParaRPr lang="cs-CZ" sz="3200" b="1" dirty="0"/>
          </a:p>
        </p:txBody>
      </p:sp>
      <p:pic>
        <p:nvPicPr>
          <p:cNvPr id="717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2962" y="5301208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39987"/>
            <a:ext cx="7988365" cy="5232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6165829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NOAA, [cit. 2012-01-24], dostupné pod licencí Creative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r>
              <a:rPr lang="cs-CZ" sz="1200" dirty="0" smtClean="0">
                <a:hlinkClick r:id="rId3"/>
              </a:rPr>
              <a:t>http://cs.wikipedia.org/wiki/Soubor:Mvey0290.jpg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0647"/>
            <a:ext cx="432048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Atol </a:t>
            </a:r>
            <a:r>
              <a:rPr lang="cs-CZ" sz="3200" b="1" dirty="0" err="1" smtClean="0"/>
              <a:t>Yap</a:t>
            </a:r>
            <a:r>
              <a:rPr lang="cs-CZ" sz="3200" b="1" dirty="0" smtClean="0"/>
              <a:t> v Pacifiku</a:t>
            </a:r>
            <a:endParaRPr lang="cs-CZ" sz="3200" b="1" dirty="0"/>
          </a:p>
        </p:txBody>
      </p:sp>
      <p:pic>
        <p:nvPicPr>
          <p:cNvPr id="8194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645316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0645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Coral atoll formation animation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686" y="447420"/>
            <a:ext cx="7582714" cy="561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00107" y="6021288"/>
            <a:ext cx="80767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Noaa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2012-01-24po</a:t>
            </a:r>
            <a:r>
              <a:rPr lang="cs-CZ" sz="1200" dirty="0"/>
              <a:t>], dostupné </a:t>
            </a:r>
            <a:r>
              <a:rPr lang="cs-CZ" sz="1200" dirty="0" smtClean="0"/>
              <a:t>na </a:t>
            </a:r>
            <a:r>
              <a:rPr lang="cs-CZ" sz="1200" dirty="0"/>
              <a:t>www:</a:t>
            </a:r>
          </a:p>
          <a:p>
            <a:r>
              <a:rPr lang="cs-CZ" sz="1200" dirty="0">
                <a:hlinkClick r:id="rId3"/>
              </a:rPr>
              <a:t>http://cs.wikipedia.org/wiki/Soubor:Coral_atoll_formation_animation.gif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9262" y="442120"/>
            <a:ext cx="7593137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Vznik korálového atolu na základu podmořské sopky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11440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625" y="6311592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Makemake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http://cs.wikipedia.org/wiki/Soubor:Boraboraluft_edited3.jpg</a:t>
            </a:r>
            <a:endParaRPr lang="cs-CZ" sz="1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968" y="1121838"/>
            <a:ext cx="7914456" cy="5164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98631"/>
            <a:ext cx="8640960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Ostrov Bora Bora ve Francouzské Polynésii, Tichý oceán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1556792"/>
            <a:ext cx="2232248" cy="92333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Sopečné ostrovy, korálové atoly, laguny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9620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6165304"/>
            <a:ext cx="8568952" cy="504056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12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Hansueli</a:t>
            </a: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Krapf</a:t>
            </a: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cit.2011-11-21, dostupné pod licenci Creative </a:t>
            </a:r>
            <a:r>
              <a:rPr lang="cs-CZ" sz="12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2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://commons.wikimedia.org/wiki/File:2006-06-22_12-34-40_Seychelles_Cascade_Cascade.jpg?uselang=cs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>
                <a:latin typeface="Times New Roman" pitchFamily="18" charset="0"/>
                <a:cs typeface="Times New Roman" pitchFamily="18" charset="0"/>
              </a:rPr>
            </a:br>
            <a:endParaRPr lang="cs-CZ" sz="1200" b="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Ucitel\Downloads\2006-06-22_12-34-40_Seychelles_Cascade_Casca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282" y="548680"/>
            <a:ext cx="7205105" cy="54038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12160" y="588113"/>
            <a:ext cx="2831770" cy="206210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Seyschellské</a:t>
            </a:r>
            <a:r>
              <a:rPr lang="cs-CZ" sz="3200" b="1" dirty="0" smtClean="0"/>
              <a:t> ostrovy </a:t>
            </a:r>
            <a:br>
              <a:rPr lang="cs-CZ" sz="3200" b="1" dirty="0" smtClean="0"/>
            </a:br>
            <a:r>
              <a:rPr lang="cs-CZ" sz="3200" b="1" dirty="0" smtClean="0"/>
              <a:t>v Indickém oceánu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760" y="952500"/>
            <a:ext cx="8130480" cy="5284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6740" y="6237312"/>
            <a:ext cx="8490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Tobi</a:t>
            </a:r>
            <a:r>
              <a:rPr lang="cs-CZ" sz="1200" dirty="0" smtClean="0"/>
              <a:t> 87, </a:t>
            </a:r>
            <a:r>
              <a:rPr lang="cs-CZ" sz="1200" dirty="0"/>
              <a:t>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http://commons.wikimedia.org/wiki/File:Anse_Source_d%27Argent-La_Digue-Seychellen.jpg?uselang=cs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2869" y="188640"/>
            <a:ext cx="8130480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Erodované žulové balvany a ukládaný písek na ostrově  La </a:t>
            </a:r>
            <a:r>
              <a:rPr lang="cs-CZ" sz="3200" b="1" dirty="0" err="1" smtClean="0"/>
              <a:t>Digue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Seyschelly</a:t>
            </a:r>
            <a:endParaRPr lang="cs-CZ" sz="3200" b="1" dirty="0"/>
          </a:p>
        </p:txBody>
      </p:sp>
      <p:pic>
        <p:nvPicPr>
          <p:cNvPr id="1026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4950" y="5728902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449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97552"/>
            <a:ext cx="7620000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Seyschellský</a:t>
            </a:r>
            <a:r>
              <a:rPr lang="cs-CZ" sz="3200" b="1" dirty="0" smtClean="0"/>
              <a:t>  ostrov </a:t>
            </a:r>
            <a:r>
              <a:rPr lang="cs-CZ" sz="3200" b="1" dirty="0" err="1" smtClean="0"/>
              <a:t>Mahé</a:t>
            </a:r>
            <a:r>
              <a:rPr lang="cs-CZ" sz="3200" b="1" dirty="0" smtClean="0"/>
              <a:t> - v popředí žulové balvany, v pozadí písečná pláž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381328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Hansueli</a:t>
            </a:r>
            <a:r>
              <a:rPr lang="cs-CZ" sz="1200" dirty="0" smtClean="0"/>
              <a:t> </a:t>
            </a:r>
            <a:r>
              <a:rPr lang="cs-CZ" sz="1200" dirty="0" err="1" smtClean="0"/>
              <a:t>Krapf</a:t>
            </a:r>
            <a:r>
              <a:rPr lang="cs-CZ" sz="1200" dirty="0" smtClean="0"/>
              <a:t>, [cit. 2012-01-24], dostupné pod licencí Creative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r>
              <a:rPr lang="cs-CZ" sz="1200" dirty="0">
                <a:hlinkClick r:id="rId3"/>
              </a:rPr>
              <a:t>http://cs.wikipedia.org/wiki/Soubor:Seychelles_021.JPG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77115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338937"/>
            <a:ext cx="86764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Kelovy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http://cs.wikipedia.org/wiki/Soubor:Zlatni_rat_from_Vidova_Gora.JPG</a:t>
            </a:r>
            <a:endParaRPr lang="cs-CZ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0236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81625"/>
            <a:ext cx="2448272" cy="206210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Zlatý roh na ostrově Brač – Chorvatsko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3808" y="381625"/>
            <a:ext cx="617984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oblázková pláž, neustále měnící svůj tvar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8686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6091714"/>
            <a:ext cx="8653064" cy="693142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Sergio </a:t>
            </a:r>
            <a:r>
              <a:rPr lang="cs-CZ" sz="1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Calleja</a:t>
            </a:r>
            <a:r>
              <a:rPr lang="cs-CZ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[cit.2011-11-21], dostupné pod licencí </a:t>
            </a: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Creative </a:t>
            </a:r>
            <a:r>
              <a:rPr lang="cs-CZ" sz="12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cs-CZ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http://commons.wikimedia.org/wiki/File:A_view_from_the_AR_72_airplane_(Over_Society_Islands_-_French_Polynesia).jpg?uselang=cs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3" name="Picture 5" descr="C:\Users\Ucitel\Downloads\1024px-A_view_from_the_AR_72_airplane_(Over_Society_Islands_-_French_Polynesia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8223" y="434619"/>
            <a:ext cx="7448891" cy="558666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404664"/>
            <a:ext cx="6194324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3200" b="1" dirty="0" err="1"/>
              <a:t>Raiatea</a:t>
            </a:r>
            <a:r>
              <a:rPr lang="cs-CZ" sz="3200" b="1" dirty="0"/>
              <a:t>, Francouzská Polynésie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1728192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popředí bariérové ostrovy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165502"/>
            <a:ext cx="7632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Jarba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</a:t>
            </a:r>
            <a:r>
              <a:rPr lang="cs-CZ" sz="1200" dirty="0" smtClean="0"/>
              <a:t>na </a:t>
            </a:r>
            <a:r>
              <a:rPr lang="cs-CZ" sz="1200" dirty="0"/>
              <a:t>www:</a:t>
            </a:r>
          </a:p>
          <a:p>
            <a:r>
              <a:rPr lang="cs-CZ" sz="1200" dirty="0">
                <a:hlinkClick r:id="rId2"/>
              </a:rPr>
              <a:t>http://cs.wikipedia.org/wiki/Soubor:Hel_spit.jpg</a:t>
            </a:r>
            <a:endParaRPr lang="cs-CZ" sz="1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1908"/>
            <a:ext cx="7920880" cy="594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48889"/>
            <a:ext cx="7920880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Helská</a:t>
            </a:r>
            <a:r>
              <a:rPr lang="cs-CZ" sz="3600" b="1" dirty="0" smtClean="0"/>
              <a:t> kosa, Polsko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428880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969" y="628173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err="1" smtClean="0"/>
              <a:t>Miraceti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na www:</a:t>
            </a:r>
          </a:p>
          <a:p>
            <a:r>
              <a:rPr lang="cs-CZ" sz="1200" dirty="0">
                <a:hlinkClick r:id="rId2"/>
              </a:rPr>
              <a:t>http://cs.wikipedia.org/wiki/Soubor:Hel_peninsula.jpg</a:t>
            </a:r>
            <a:endParaRPr lang="cs-CZ" sz="1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1" y="189322"/>
            <a:ext cx="4740970" cy="6536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969" y="1052736"/>
            <a:ext cx="3714959" cy="283154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Helská</a:t>
            </a:r>
            <a:r>
              <a:rPr lang="cs-CZ" sz="3200" b="1" dirty="0"/>
              <a:t> </a:t>
            </a:r>
            <a:r>
              <a:rPr lang="cs-CZ" sz="3200" b="1" dirty="0" smtClean="0"/>
              <a:t>kosa</a:t>
            </a:r>
            <a:r>
              <a:rPr lang="cs-CZ" sz="3200" b="1" dirty="0"/>
              <a:t> </a:t>
            </a:r>
            <a:r>
              <a:rPr lang="cs-CZ" sz="3200" b="1" dirty="0" smtClean="0"/>
              <a:t>– </a:t>
            </a:r>
            <a:r>
              <a:rPr lang="cs-CZ" sz="3200" b="1" dirty="0"/>
              <a:t>slábnoucí mořský proud a </a:t>
            </a:r>
            <a:r>
              <a:rPr lang="cs-CZ" sz="3200" b="1" dirty="0" smtClean="0"/>
              <a:t>příboj </a:t>
            </a:r>
            <a:r>
              <a:rPr lang="cs-CZ" sz="3200" b="1" dirty="0"/>
              <a:t>ukládá písečné usazeniny</a:t>
            </a:r>
          </a:p>
          <a:p>
            <a:endParaRPr lang="cs-CZ" dirty="0"/>
          </a:p>
        </p:txBody>
      </p:sp>
      <p:pic>
        <p:nvPicPr>
          <p:cNvPr id="205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2398" y="5227638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8486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0" y="6286500"/>
            <a:ext cx="80101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Dawn</a:t>
            </a:r>
            <a:r>
              <a:rPr lang="cs-CZ" sz="1200" dirty="0" smtClean="0"/>
              <a:t> </a:t>
            </a:r>
            <a:r>
              <a:rPr lang="cs-CZ" sz="1200" dirty="0" err="1" smtClean="0"/>
              <a:t>Endico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http://en.wikipedia.org/wiki/File:Tafoni_03.jpg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2000" y="188640"/>
            <a:ext cx="7620000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Chemické působení mořské vody – pobřeží </a:t>
            </a:r>
            <a:r>
              <a:rPr lang="cs-CZ" sz="3200" b="1" dirty="0" err="1" smtClean="0"/>
              <a:t>Sonoma</a:t>
            </a:r>
            <a:r>
              <a:rPr lang="cs-CZ" sz="3200" b="1" dirty="0" smtClean="0"/>
              <a:t>, Kalifornie</a:t>
            </a:r>
            <a:endParaRPr lang="cs-CZ" sz="3200" b="1" dirty="0"/>
          </a:p>
        </p:txBody>
      </p:sp>
      <p:pic>
        <p:nvPicPr>
          <p:cNvPr id="3074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2565" y="5730936"/>
            <a:ext cx="1579563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24328" y="6148000"/>
            <a:ext cx="94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hlinkClick r:id="rId4" action="ppaction://hlinksldjump"/>
              </a:rPr>
              <a:t>otázky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152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309320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/>
              <a:t>Codrington</a:t>
            </a:r>
            <a:r>
              <a:rPr lang="cs-CZ" sz="1200" dirty="0"/>
              <a:t>, </a:t>
            </a:r>
            <a:r>
              <a:rPr lang="cs-CZ" sz="1200" dirty="0" err="1"/>
              <a:t>Stephen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http://cs.wikipedia.org/wiki/Soubor:YehliuTaiwan-HoneycombWeathering.jpg</a:t>
            </a:r>
            <a:endParaRPr lang="cs-CZ" sz="1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8029"/>
            <a:ext cx="8186351" cy="553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60648"/>
            <a:ext cx="8568951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Příklad chemické eroze na pobřeží - </a:t>
            </a:r>
            <a:r>
              <a:rPr lang="cs-CZ" sz="3200" b="1" dirty="0" err="1" smtClean="0"/>
              <a:t>Taiwan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69102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/>
              <a:t>ZÁPIS DO SEŠITŮ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57400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1095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184558"/>
            <a:ext cx="8640960" cy="2595934"/>
          </a:xfrm>
          <a:prstGeom prst="rect">
            <a:avLst/>
          </a:prstGeom>
          <a:solidFill>
            <a:schemeClr val="bg2"/>
          </a:solidFill>
        </p:spPr>
        <p:txBody>
          <a:bodyPr>
            <a:normAutofit/>
          </a:bodyPr>
          <a:lstStyle/>
          <a:p>
            <a:pPr marL="365760" lvl="1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1. </a:t>
            </a:r>
            <a:r>
              <a:rPr lang="cs-CZ" sz="3200" b="1" u="sng" dirty="0" smtClean="0">
                <a:solidFill>
                  <a:schemeClr val="tx1"/>
                </a:solidFill>
              </a:rPr>
              <a:t>činnost rušivá </a:t>
            </a:r>
            <a:r>
              <a:rPr lang="cs-CZ" sz="3200" b="1" dirty="0" smtClean="0">
                <a:solidFill>
                  <a:schemeClr val="tx1"/>
                </a:solidFill>
              </a:rPr>
              <a:t>– pobřežní sruby,</a:t>
            </a:r>
          </a:p>
          <a:p>
            <a:pPr marL="365760" lvl="1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	 útesy, brány, jeskyně</a:t>
            </a:r>
          </a:p>
          <a:p>
            <a:pPr marL="365760" lvl="1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	- vlnobití, slapové pohyby, obrušování, </a:t>
            </a:r>
          </a:p>
          <a:p>
            <a:pPr marL="365760" lvl="1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 	  rozpouštění</a:t>
            </a:r>
          </a:p>
          <a:p>
            <a:pPr marL="393192" lvl="1" indent="0">
              <a:buNone/>
            </a:pP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GEOLOGICKÉ PŮSOBENÍ MOŘE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7524" y="3861048"/>
            <a:ext cx="8568952" cy="265149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lvl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</a:pPr>
            <a:r>
              <a:rPr lang="cs-CZ" sz="3200" b="1" dirty="0"/>
              <a:t>2. </a:t>
            </a:r>
            <a:r>
              <a:rPr lang="cs-CZ" sz="3200" b="1" u="sng" dirty="0"/>
              <a:t>činnost tvořivá</a:t>
            </a:r>
            <a:r>
              <a:rPr lang="cs-CZ" sz="3200" b="1" dirty="0"/>
              <a:t> </a:t>
            </a:r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– </a:t>
            </a:r>
            <a:r>
              <a:rPr lang="cs-CZ" sz="3200" b="1" dirty="0"/>
              <a:t>třídění a </a:t>
            </a:r>
            <a:r>
              <a:rPr lang="cs-CZ" sz="3200" b="1" dirty="0" smtClean="0"/>
              <a:t>ukládání</a:t>
            </a:r>
          </a:p>
          <a:p>
            <a:pPr lvl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</a:pPr>
            <a:r>
              <a:rPr lang="cs-CZ" sz="3200" b="1" dirty="0"/>
              <a:t> </a:t>
            </a:r>
            <a:r>
              <a:rPr lang="cs-CZ" sz="3200" b="1" dirty="0" smtClean="0"/>
              <a:t>   </a:t>
            </a:r>
            <a:r>
              <a:rPr lang="cs-CZ" sz="3200" b="1" dirty="0"/>
              <a:t>sedimentů, pláže, písečné lavice </a:t>
            </a:r>
            <a:endParaRPr lang="cs-CZ" sz="3200" b="1" dirty="0" smtClean="0"/>
          </a:p>
          <a:p>
            <a:pPr lvl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</a:pPr>
            <a:r>
              <a:rPr lang="cs-CZ" sz="3200" b="1" dirty="0"/>
              <a:t> </a:t>
            </a:r>
            <a:r>
              <a:rPr lang="cs-CZ" sz="3200" b="1" dirty="0" smtClean="0"/>
              <a:t>   a </a:t>
            </a:r>
            <a:r>
              <a:rPr lang="cs-CZ" sz="3200" b="1" dirty="0"/>
              <a:t>kosy, korálové útesy, </a:t>
            </a:r>
            <a:r>
              <a:rPr lang="cs-CZ" sz="3200" b="1" dirty="0" smtClean="0"/>
              <a:t>laguny</a:t>
            </a:r>
          </a:p>
          <a:p>
            <a:pPr lvl="1"/>
            <a:r>
              <a:rPr lang="cs-CZ" sz="3200" dirty="0" smtClean="0"/>
              <a:t>	- </a:t>
            </a:r>
            <a:r>
              <a:rPr lang="cs-CZ" sz="3200" dirty="0"/>
              <a:t>mírnější pohyby vody, organismy</a:t>
            </a: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791" y="830615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7734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060848"/>
            <a:ext cx="88204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/>
              <a:t>erozní		- útes ustupuje do vnitrozemí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3200" b="1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/>
              <a:t>n</a:t>
            </a:r>
            <a:r>
              <a:rPr lang="cs-CZ" sz="3200" b="1" dirty="0" smtClean="0"/>
              <a:t>ánosové	- pláže, písečné kosy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3200" b="1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/>
              <a:t>b</a:t>
            </a:r>
            <a:r>
              <a:rPr lang="cs-CZ" sz="3200" b="1" dirty="0" smtClean="0"/>
              <a:t>iologické	- korálové útesy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14697"/>
            <a:ext cx="6624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Tvary reliéfu pobřeží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14697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7571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3933056"/>
            <a:ext cx="6512511" cy="2088232"/>
          </a:xfrm>
        </p:spPr>
        <p:txBody>
          <a:bodyPr/>
          <a:lstStyle/>
          <a:p>
            <a:r>
              <a:rPr lang="cs-CZ" sz="5400" dirty="0" smtClean="0"/>
              <a:t>ZKOUŠKA VAŠÍ POZORNOSTI</a:t>
            </a:r>
            <a:endParaRPr lang="cs-CZ" sz="54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2738" y="2348880"/>
            <a:ext cx="896937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885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44824"/>
            <a:ext cx="6275104" cy="470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20688"/>
            <a:ext cx="8147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1) Tento tvar reliéfu pobřeží je :</a:t>
            </a:r>
          </a:p>
          <a:p>
            <a:r>
              <a:rPr lang="cs-CZ" sz="2800" dirty="0" smtClean="0"/>
              <a:t>a) erozní		b) nánosový	c) biologický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00770" y="5532455"/>
            <a:ext cx="2286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/>
              <a:t>Dawn</a:t>
            </a:r>
            <a:r>
              <a:rPr lang="cs-CZ" sz="1200" dirty="0"/>
              <a:t> </a:t>
            </a:r>
            <a:r>
              <a:rPr lang="cs-CZ" sz="1200" dirty="0" err="1"/>
              <a:t>Endico</a:t>
            </a:r>
            <a:r>
              <a:rPr lang="cs-CZ" sz="1200" dirty="0"/>
              <a:t>, 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http://en.wikipedia.org/wiki/File:Tafoni_03.jpg</a:t>
            </a:r>
            <a:endParaRPr lang="cs-CZ" sz="1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96041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nahoru 3"/>
          <p:cNvSpPr/>
          <p:nvPr/>
        </p:nvSpPr>
        <p:spPr>
          <a:xfrm>
            <a:off x="442169" y="2036991"/>
            <a:ext cx="1803202" cy="115212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744228" y="2242414"/>
            <a:ext cx="12218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>
                <a:solidFill>
                  <a:prstClr val="black"/>
                </a:solidFill>
              </a:rPr>
              <a:t>nápověda</a:t>
            </a:r>
          </a:p>
        </p:txBody>
      </p:sp>
    </p:spTree>
    <p:extLst>
      <p:ext uri="{BB962C8B-B14F-4D97-AF65-F5344CB8AC3E}">
        <p14:creationId xmlns:p14="http://schemas.microsoft.com/office/powerpoint/2010/main" xmlns="" val="284369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5143" y="1556792"/>
            <a:ext cx="6539476" cy="434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404664"/>
            <a:ext cx="79796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2) Který pohyb mořské vody se nejvíce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podílel na modelování tohoto útvaru?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5013176"/>
            <a:ext cx="2051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Brian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McMorrow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[cit.2011-11-21], dostupné pod licenci Creative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200" dirty="0">
                <a:hlinkClick r:id="rId3"/>
              </a:rPr>
              <a:t>http://commons.wikimedia.org/wiki/File:45172890.lud569.jpg?uselang=cs</a:t>
            </a:r>
            <a:endParaRPr lang="cs-CZ" sz="1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05480" y="457071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715" y="1772816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3217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3814" y="1556792"/>
            <a:ext cx="6609649" cy="4956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4943628"/>
            <a:ext cx="228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Simisa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[cit.2012-01-21, dostupné pod licenci Creative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www:</a:t>
            </a:r>
            <a:br>
              <a:rPr lang="cs-CZ" sz="1200" dirty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>
                <a:hlinkClick r:id="rId3"/>
              </a:rPr>
              <a:t>http://commons.wikimedia.org/wiki/File:Greater_Cape_Town_12.02.2007_16-13-40.2007_16-13-42.JPG?uselang=cs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5" y="404664"/>
            <a:ext cx="809788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3) Tento </a:t>
            </a:r>
            <a:r>
              <a:rPr lang="cs-CZ" sz="2800" b="1" dirty="0"/>
              <a:t>tvar reliéfu pobřeží je :</a:t>
            </a:r>
          </a:p>
          <a:p>
            <a:r>
              <a:rPr lang="cs-CZ" sz="2800" dirty="0"/>
              <a:t>a) erozní		b) nánosový	c) biologický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2512" y="152946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08" y="3140968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131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89439"/>
            <a:ext cx="7378080" cy="528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404664"/>
            <a:ext cx="7378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4) Jak moře třídí usazeniny? Vysvětli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453336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vlastní</a:t>
            </a:r>
            <a:endParaRPr lang="cs-CZ" sz="1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9988" y="116906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5094895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8196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15039"/>
            <a:ext cx="7520955" cy="4931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43607" y="6180112"/>
            <a:ext cx="75209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NOAA, 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http://cs.wikipedia.org/wiki/Soubor:Mvey0290.jpg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332656"/>
            <a:ext cx="75209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5) Jak vznikal tento atol?  Vysvětli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2862" y="213339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841393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4614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1556" y="160338"/>
            <a:ext cx="4743450" cy="653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92696"/>
            <a:ext cx="23762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6) Jak se nazývá tento typ písečné usazeniny, jak vznikl?</a:t>
            </a:r>
            <a:endParaRPr lang="cs-CZ" sz="28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9856" y="16033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406392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6276423"/>
            <a:ext cx="4320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>
                <a:solidFill>
                  <a:prstClr val="black"/>
                </a:solidFill>
              </a:rPr>
              <a:t>Miraceti</a:t>
            </a:r>
            <a:r>
              <a:rPr lang="cs-CZ" sz="1200" dirty="0">
                <a:solidFill>
                  <a:prstClr val="black"/>
                </a:solidFill>
              </a:rPr>
              <a:t>, [cit. 2012-01-24], dostupné na www: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6"/>
              </a:rPr>
              <a:t>http://cs.wikipedia.org/wiki/Soubor:Hel_peninsula.jpg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416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95609"/>
            <a:ext cx="7810004" cy="5076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60648"/>
            <a:ext cx="84625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7) Kde na tomto snímku se projevuje činnost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moře rušivá a kde tvořivá?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827584" y="6111346"/>
            <a:ext cx="78230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/>
              <a:t>Tobi</a:t>
            </a:r>
            <a:r>
              <a:rPr lang="cs-CZ" sz="1200" dirty="0"/>
              <a:t> 87, [cit. 2012-01-24], dostupné pod licencí Creative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http://commons.wikimedia.org/wiki/File:Anse_Source_d%27Argent-La_Digue-Seychellen.jpg?uselang=cs</a:t>
            </a:r>
            <a:endParaRPr lang="cs-CZ" sz="1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763905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935009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465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8665" y="1142747"/>
            <a:ext cx="7836421" cy="5214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88640"/>
            <a:ext cx="78364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8) Vysvětli, jaká změna pobřeží v tomto místě probíhá, co ji způsobuje?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6357567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vlastní</a:t>
            </a:r>
            <a:endParaRPr lang="cs-CZ" sz="1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3386" y="18864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181230"/>
            <a:ext cx="186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1691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POUŽITÉ ZDROJE INFORMACÍ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</a:t>
            </a:r>
            <a:r>
              <a:rPr lang="cs-CZ" sz="2000" dirty="0" smtClean="0"/>
              <a:t>, </a:t>
            </a:r>
            <a:r>
              <a:rPr lang="cs-CZ" sz="1800" dirty="0" smtClean="0"/>
              <a:t>[</a:t>
            </a:r>
            <a:r>
              <a:rPr lang="cs-CZ" sz="1800" dirty="0"/>
              <a:t>cit. </a:t>
            </a:r>
            <a:r>
              <a:rPr lang="cs-CZ" sz="1900" i="1" dirty="0" smtClean="0"/>
              <a:t>2012-01-24],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/>
              <a:t>Creative </a:t>
            </a:r>
            <a:r>
              <a:rPr lang="cs-CZ" sz="1900" i="1" dirty="0" err="1" smtClean="0"/>
              <a:t>Commons</a:t>
            </a:r>
            <a:endParaRPr lang="cs-CZ" sz="2000" dirty="0" smtClean="0"/>
          </a:p>
          <a:p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496 s.</a:t>
            </a: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053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1019</TotalTime>
  <Words>866</Words>
  <Application>Microsoft Office PowerPoint</Application>
  <PresentationFormat>Předvádění na obrazovce (4:3)</PresentationFormat>
  <Paragraphs>158</Paragraphs>
  <Slides>41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Aerodynamika</vt:lpstr>
      <vt:lpstr>Snímek 1</vt:lpstr>
      <vt:lpstr>GEOLOGICKÁ ČINNOST MOŘÍ</vt:lpstr>
      <vt:lpstr>Vysvětlivky k pomocným symbolům:</vt:lpstr>
      <vt:lpstr>Snímek 4</vt:lpstr>
      <vt:lpstr>[cit.2012-01-21, dostupné pod licencí Creative Commons na www: http://pdphoto.org/PictureDetail.php?mat=&amp;pg=5422 </vt:lpstr>
      <vt:lpstr>Snímek 6</vt:lpstr>
      <vt:lpstr>Snímek 7</vt:lpstr>
      <vt:lpstr>Snímek 8</vt:lpstr>
      <vt:lpstr>Snímek 9</vt:lpstr>
      <vt:lpstr>Snímek 10</vt:lpstr>
      <vt:lpstr> Brian McMorrow, [cit.2011-11-21], dostupné pod licenci Creative Commons na www: http://commons.wikimedia.org/wiki/File:45172890.lud569.jpg?uselang=cs </vt:lpstr>
      <vt:lpstr>Snímek 12</vt:lpstr>
      <vt:lpstr>Snímek 13</vt:lpstr>
      <vt:lpstr>Snímek 14</vt:lpstr>
      <vt:lpstr>Snímek 15</vt:lpstr>
      <vt:lpstr>Simisa, [cit.2012-01-21, dostupné pod licenci Creative Commons na www: http://commons.wikimedia.org/wiki/File:Greater_Cape_Town_12.02.2007_16-13-40.2007_16-13-42.JPG?uselang=cs</vt:lpstr>
      <vt:lpstr>Snímek 17</vt:lpstr>
      <vt:lpstr>Snímek 18</vt:lpstr>
      <vt:lpstr>Snímek 19</vt:lpstr>
      <vt:lpstr>Hansueli Krapf, cit.2011-11-21, dostupné pod licenci Creative Commons na www:  http://commons.wikimedia.org/wiki/File:2006-06-22_12-34-40_Seychelles_Cascade_Cascade.jpg?uselang=cs </vt:lpstr>
      <vt:lpstr>Snímek 21</vt:lpstr>
      <vt:lpstr>Snímek 22</vt:lpstr>
      <vt:lpstr>Snímek 23</vt:lpstr>
      <vt:lpstr>Sergio Calleja, [cit.2011-11-21], dostupné pod licencí Creative Commons  na www: http://commons.wikimedia.org/wiki/File:A_view_from_the_AR_72_airplane_(Over_Society_Islands_-_French_Polynesia).jpg?uselang=cs  </vt:lpstr>
      <vt:lpstr>Snímek 25</vt:lpstr>
      <vt:lpstr>Snímek 26</vt:lpstr>
      <vt:lpstr>Snímek 27</vt:lpstr>
      <vt:lpstr>Snímek 28</vt:lpstr>
      <vt:lpstr>ZÁPIS DO SEŠITŮ </vt:lpstr>
      <vt:lpstr>Snímek 30</vt:lpstr>
      <vt:lpstr>Snímek 31</vt:lpstr>
      <vt:lpstr>ZKOUŠKA VAŠÍ POZORNOSTI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66</cp:revision>
  <dcterms:created xsi:type="dcterms:W3CDTF">2011-11-21T17:18:22Z</dcterms:created>
  <dcterms:modified xsi:type="dcterms:W3CDTF">2012-06-04T19:52:20Z</dcterms:modified>
</cp:coreProperties>
</file>