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1" r:id="rId2"/>
    <p:sldId id="300" r:id="rId3"/>
    <p:sldId id="290" r:id="rId4"/>
    <p:sldId id="293" r:id="rId5"/>
    <p:sldId id="296" r:id="rId6"/>
    <p:sldId id="294" r:id="rId7"/>
    <p:sldId id="268" r:id="rId8"/>
    <p:sldId id="298" r:id="rId9"/>
    <p:sldId id="29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13_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INFINITIV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661" custScaleY="72247" custLinFactY="25299" custLinFactNeighborX="614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180B4010-633B-4A9E-953A-58EA1E227969}" type="presOf" srcId="{D07A5630-6FBA-4728-88CD-6E1E179CB30C}" destId="{908BA98C-A95B-4D99-AB45-D03C9BA08086}" srcOrd="0" destOrd="0" presId="urn:microsoft.com/office/officeart/2005/8/layout/pyramid2"/>
    <dgm:cxn modelId="{CB83234F-B6B2-4789-84E6-47DD81BABDE1}" type="presOf" srcId="{33733867-CCF3-40F1-A592-7074E0CC194F}" destId="{ED2230FF-1096-48BA-B691-CB70E3195D4E}" srcOrd="0" destOrd="0" presId="urn:microsoft.com/office/officeart/2005/8/layout/pyramid2"/>
    <dgm:cxn modelId="{037AFD64-5216-4CE1-B3AB-1D1930D62D3D}" type="presOf" srcId="{4998EED1-9AAF-4045-BAC6-AA54B1A3E015}" destId="{6E27EA9C-C67C-450A-8A3C-DF1F4862AEAB}" srcOrd="0" destOrd="0" presId="urn:microsoft.com/office/officeart/2005/8/layout/pyramid2"/>
    <dgm:cxn modelId="{BA92A87A-B467-4F60-A3AE-E77FA4F1B004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7EB93789-D24C-4E9B-9CB0-3647CE66BD3A}" type="presParOf" srcId="{E915DD33-C422-48D7-A147-9DF518074CD6}" destId="{AA8D1857-C2BD-4E9B-945E-6C696E0FAF33}" srcOrd="0" destOrd="0" presId="urn:microsoft.com/office/officeart/2005/8/layout/pyramid2"/>
    <dgm:cxn modelId="{9B0F17B3-4D1A-4FE8-A5EE-AB15814204A2}" type="presParOf" srcId="{E915DD33-C422-48D7-A147-9DF518074CD6}" destId="{3BAA9B1B-BFD6-4CA9-90A9-730241A0D9F7}" srcOrd="1" destOrd="0" presId="urn:microsoft.com/office/officeart/2005/8/layout/pyramid2"/>
    <dgm:cxn modelId="{BAA6989B-0617-4A17-8929-80E4FF060F21}" type="presParOf" srcId="{3BAA9B1B-BFD6-4CA9-90A9-730241A0D9F7}" destId="{908BA98C-A95B-4D99-AB45-D03C9BA08086}" srcOrd="0" destOrd="0" presId="urn:microsoft.com/office/officeart/2005/8/layout/pyramid2"/>
    <dgm:cxn modelId="{4AA55FFE-4E2F-4A96-805D-5CD5D4B622C2}" type="presParOf" srcId="{3BAA9B1B-BFD6-4CA9-90A9-730241A0D9F7}" destId="{259FFE0E-3104-4C28-90A5-34C9081B2D21}" srcOrd="1" destOrd="0" presId="urn:microsoft.com/office/officeart/2005/8/layout/pyramid2"/>
    <dgm:cxn modelId="{EBCA47FA-9C0B-4511-B8C4-1E32039769E4}" type="presParOf" srcId="{3BAA9B1B-BFD6-4CA9-90A9-730241A0D9F7}" destId="{ED2230FF-1096-48BA-B691-CB70E3195D4E}" srcOrd="2" destOrd="0" presId="urn:microsoft.com/office/officeart/2005/8/layout/pyramid2"/>
    <dgm:cxn modelId="{E761F094-4185-43CA-BB72-BB8B52FABAEE}" type="presParOf" srcId="{3BAA9B1B-BFD6-4CA9-90A9-730241A0D9F7}" destId="{73724FA6-330F-43B7-BA60-483C4E413C56}" srcOrd="3" destOrd="0" presId="urn:microsoft.com/office/officeart/2005/8/layout/pyramid2"/>
    <dgm:cxn modelId="{85169DC1-2D1F-43C6-A681-621D5DB12357}" type="presParOf" srcId="{3BAA9B1B-BFD6-4CA9-90A9-730241A0D9F7}" destId="{6E27EA9C-C67C-450A-8A3C-DF1F4862AEAB}" srcOrd="4" destOrd="0" presId="urn:microsoft.com/office/officeart/2005/8/layout/pyramid2"/>
    <dgm:cxn modelId="{7EC1D9CA-5130-4510-AA7D-B60DD78B69E9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2000240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INFINITIV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r>
              <a:rPr lang="cs-CZ" b="1" dirty="0" smtClean="0"/>
              <a:t>OVĚŘENÍ VE VÝUCE</a:t>
            </a:r>
            <a:r>
              <a:rPr lang="cs-CZ" b="1" smtClean="0"/>
              <a:t>:    </a:t>
            </a:r>
            <a:r>
              <a:rPr lang="cs-CZ" smtClean="0"/>
              <a:t> 16.11.2011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slovesa, infinitiv – tvar neurčitý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určování osoby, čísla a času u sloves. Seznamuje žáky s neurčitým tvarem – infinitivem.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215206" y="428604"/>
            <a:ext cx="1714500" cy="221615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071670" y="214290"/>
            <a:ext cx="4572032" cy="1714512"/>
          </a:xfrm>
          <a:prstGeom prst="cloudCallout">
            <a:avLst>
              <a:gd name="adj1" fmla="val 62843"/>
              <a:gd name="adj2" fmla="val 1701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Poznáte, kdo to dělal, dělá, bude dělat?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857224" y="1571612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6786578" y="2714620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3214678" y="2214554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2000232" y="2071678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7858148" y="2714620"/>
            <a:ext cx="96203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5572132" y="2714620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3786182" y="2214554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4500562" y="2214554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643306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vylezu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500166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vařil jsi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857224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lepím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429388" y="5786454"/>
            <a:ext cx="1214446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potečou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214810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máčeli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71670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vrtáme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1142976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zakřičí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2571736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mlela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143372" y="578645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plete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3071802" y="578645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vyskočíte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643570" y="5786454"/>
            <a:ext cx="149067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posloucháš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214942" y="578645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motal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7000892" y="578645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poběží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143108" y="578645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smál se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4572000" y="5786454"/>
            <a:ext cx="1428760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pozorujete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6000760" y="578645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vrtáme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4857752" y="578645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nosíte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357166"/>
            <a:ext cx="1928826" cy="2492646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500298" y="357166"/>
            <a:ext cx="3786214" cy="1143008"/>
          </a:xfrm>
          <a:prstGeom prst="cloudCallout">
            <a:avLst>
              <a:gd name="adj1" fmla="val 61648"/>
              <a:gd name="adj2" fmla="val 38018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Poznáte správný čas?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00100" y="48577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vyleze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52500" y="50101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vařila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04900" y="51625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lepím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457300" y="53149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poteče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609700" y="54673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máčeli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62100" y="56197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vrtáme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914500" y="577216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zakřičí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214546" y="592933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plete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86116" y="4786322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vyskočíte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438516" y="4938722"/>
            <a:ext cx="149067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posloucháš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643306" y="507207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motal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786182" y="5286388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poběží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43372" y="5500702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smál se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357686" y="5643578"/>
            <a:ext cx="1428760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pozorujete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572000" y="5857892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vrtáme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000628" y="6000768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nosíte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714348" y="1714488"/>
            <a:ext cx="1571636" cy="714380"/>
          </a:xfrm>
          <a:prstGeom prst="horizontalScroll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MINULÝ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2714612" y="1714488"/>
            <a:ext cx="1571636" cy="714380"/>
          </a:xfrm>
          <a:prstGeom prst="horizontalScroll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PŘÍTOMNÝ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4786314" y="1714488"/>
            <a:ext cx="1571636" cy="714380"/>
          </a:xfrm>
          <a:prstGeom prst="horizontalScroll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BUDOUCÍ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286512" y="4714884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sedíš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429388" y="4857760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odtančíš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715140" y="5000636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rozlámou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00892" y="5214950"/>
            <a:ext cx="135732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létal jsem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072330" y="5429264"/>
            <a:ext cx="1214446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šroubuje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929454" y="5643578"/>
            <a:ext cx="1571636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řehtali jste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715140" y="5929330"/>
            <a:ext cx="1428760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vypočítám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571736" y="5214950"/>
            <a:ext cx="1000132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řídíme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2786050" y="5643578"/>
            <a:ext cx="1428760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přečteme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214942" y="4929198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plazil ses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572132" y="5429264"/>
            <a:ext cx="1285884" cy="571504"/>
          </a:xfrm>
          <a:prstGeom prst="roundRect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míval jsi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715140" y="214290"/>
            <a:ext cx="2211387" cy="285750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428596" y="357166"/>
            <a:ext cx="6000792" cy="1785950"/>
          </a:xfrm>
          <a:prstGeom prst="cloudCallout">
            <a:avLst>
              <a:gd name="adj1" fmla="val 52751"/>
              <a:gd name="adj2" fmla="val 2131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U některých tvarů nemůžeme určit osobu, číslo, ani čas. Těmto tvarům říkáme neurčité – infinitivy.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428597" y="3286123"/>
          <a:ext cx="8429682" cy="30003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83005"/>
                <a:gridCol w="1284218"/>
                <a:gridCol w="1284218"/>
                <a:gridCol w="1120656"/>
                <a:gridCol w="1000132"/>
                <a:gridCol w="1214446"/>
                <a:gridCol w="1143007"/>
              </a:tblGrid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míchat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loupat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plavat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plaveme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rozlámou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doufat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vařila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chodit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chodili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vaříš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koulet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přečteme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rudnout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zakřičí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ladit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motal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zamotáš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dělá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odehnat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šroubuje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mlela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hrát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vyleze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motám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vláčíte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přeskočit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létal jsi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pozoroval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plakat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řídíte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řídí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řežeš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darovat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pečeme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běží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vítat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plazil ses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plazí 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zavolá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smát 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žehlíš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pláče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házet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odtančíš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sedíš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poběží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řehtat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zalezeš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Obláček 28"/>
          <p:cNvSpPr/>
          <p:nvPr/>
        </p:nvSpPr>
        <p:spPr>
          <a:xfrm>
            <a:off x="428596" y="357166"/>
            <a:ext cx="6000792" cy="1785950"/>
          </a:xfrm>
          <a:prstGeom prst="cloudCallout">
            <a:avLst>
              <a:gd name="adj1" fmla="val 52751"/>
              <a:gd name="adj2" fmla="val 2131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Označ tvary neurčité.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Pokud budeš pracovat správně, můžeš si přečíst jedno zájmeno.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9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3357554" y="785794"/>
          <a:ext cx="3584915" cy="58613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7190"/>
                <a:gridCol w="370205"/>
                <a:gridCol w="357190"/>
                <a:gridCol w="357190"/>
                <a:gridCol w="415613"/>
                <a:gridCol w="357190"/>
                <a:gridCol w="298767"/>
                <a:gridCol w="357190"/>
                <a:gridCol w="357190"/>
                <a:gridCol w="357190"/>
              </a:tblGrid>
              <a:tr h="361357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572132" y="1142984"/>
            <a:ext cx="285752" cy="3571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7868" y="4156981"/>
            <a:ext cx="1500198" cy="1938724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6929454" y="642918"/>
            <a:ext cx="2000232" cy="3500462"/>
          </a:xfrm>
          <a:prstGeom prst="cloudCallout">
            <a:avLst>
              <a:gd name="adj1" fmla="val -22354"/>
              <a:gd name="adj2" fmla="val 6982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Když vyluštíš tajenku, zjistíš jméno mého kamaráda.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Dvojitá vlna 11"/>
          <p:cNvSpPr/>
          <p:nvPr/>
        </p:nvSpPr>
        <p:spPr>
          <a:xfrm>
            <a:off x="357158" y="357166"/>
            <a:ext cx="1428760" cy="428628"/>
          </a:xfrm>
          <a:prstGeom prst="doubleWav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MINULÝ  ČAS</a:t>
            </a:r>
            <a:endParaRPr lang="cs-CZ" b="1" dirty="0"/>
          </a:p>
        </p:txBody>
      </p:sp>
      <p:sp>
        <p:nvSpPr>
          <p:cNvPr id="13" name="Dvojitá vlna 12"/>
          <p:cNvSpPr/>
          <p:nvPr/>
        </p:nvSpPr>
        <p:spPr>
          <a:xfrm>
            <a:off x="285720" y="2643182"/>
            <a:ext cx="1714512" cy="428628"/>
          </a:xfrm>
          <a:prstGeom prst="doubleWav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PŘÍTOMNÝ  ČAS</a:t>
            </a:r>
            <a:endParaRPr lang="cs-CZ" b="1" dirty="0"/>
          </a:p>
        </p:txBody>
      </p:sp>
      <p:sp>
        <p:nvSpPr>
          <p:cNvPr id="14" name="Dvojitá vlna 13"/>
          <p:cNvSpPr/>
          <p:nvPr/>
        </p:nvSpPr>
        <p:spPr>
          <a:xfrm>
            <a:off x="357158" y="4786322"/>
            <a:ext cx="1571636" cy="428628"/>
          </a:xfrm>
          <a:prstGeom prst="doubleWav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BUDOUCÍ  ČAS</a:t>
            </a:r>
            <a:endParaRPr lang="cs-CZ" b="1" dirty="0"/>
          </a:p>
        </p:txBody>
      </p:sp>
      <p:sp>
        <p:nvSpPr>
          <p:cNvPr id="15" name="Šipka doprava se zářezem 14"/>
          <p:cNvSpPr/>
          <p:nvPr/>
        </p:nvSpPr>
        <p:spPr>
          <a:xfrm>
            <a:off x="928662" y="714356"/>
            <a:ext cx="2500330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STAVĚT        3.os.č.j.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Šipka doprava se zářezem 15"/>
          <p:cNvSpPr/>
          <p:nvPr/>
        </p:nvSpPr>
        <p:spPr>
          <a:xfrm>
            <a:off x="928662" y="1071546"/>
            <a:ext cx="2500330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LÉTAT          2.os.č.j.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Šipka doprava se zářezem 16"/>
          <p:cNvSpPr/>
          <p:nvPr/>
        </p:nvSpPr>
        <p:spPr>
          <a:xfrm>
            <a:off x="928662" y="1500174"/>
            <a:ext cx="2500330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MALOVAT  3.os.č.mn.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Šipka doprava se zářezem 17"/>
          <p:cNvSpPr/>
          <p:nvPr/>
        </p:nvSpPr>
        <p:spPr>
          <a:xfrm>
            <a:off x="928662" y="1928802"/>
            <a:ext cx="2500330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VRČET         3.os.č.j.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Šipka doprava se zářezem 18"/>
          <p:cNvSpPr/>
          <p:nvPr/>
        </p:nvSpPr>
        <p:spPr>
          <a:xfrm>
            <a:off x="928662" y="2285992"/>
            <a:ext cx="2500330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DÝCHAT     3.os.č.mn.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Šipka doprava se zářezem 19"/>
          <p:cNvSpPr/>
          <p:nvPr/>
        </p:nvSpPr>
        <p:spPr>
          <a:xfrm>
            <a:off x="1000100" y="3000372"/>
            <a:ext cx="2428892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 LOUČIT  SE    3.os.č.j.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Šipka doprava se zářezem 20"/>
          <p:cNvSpPr/>
          <p:nvPr/>
        </p:nvSpPr>
        <p:spPr>
          <a:xfrm>
            <a:off x="1000100" y="3286124"/>
            <a:ext cx="2428892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LITOVAT     2.os.č.mn.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Šipka doprava se zářezem 21"/>
          <p:cNvSpPr/>
          <p:nvPr/>
        </p:nvSpPr>
        <p:spPr>
          <a:xfrm>
            <a:off x="1000100" y="3643314"/>
            <a:ext cx="2428892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PSÁT        2.os.č.j.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Šipka doprava se zářezem 22"/>
          <p:cNvSpPr/>
          <p:nvPr/>
        </p:nvSpPr>
        <p:spPr>
          <a:xfrm>
            <a:off x="1000100" y="4000504"/>
            <a:ext cx="2428892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DĚLAT       1.os.č.j.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Šipka doprava se zářezem 23"/>
          <p:cNvSpPr/>
          <p:nvPr/>
        </p:nvSpPr>
        <p:spPr>
          <a:xfrm>
            <a:off x="1000100" y="4357694"/>
            <a:ext cx="2428892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KOUPAT    1.os.č.mn.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Šipka doprava se zářezem 24"/>
          <p:cNvSpPr/>
          <p:nvPr/>
        </p:nvSpPr>
        <p:spPr>
          <a:xfrm>
            <a:off x="1071538" y="5214950"/>
            <a:ext cx="2286016" cy="357190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ODLETĚT      2.os.č.j.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6" name="Šipka doprava se zářezem 25"/>
          <p:cNvSpPr/>
          <p:nvPr/>
        </p:nvSpPr>
        <p:spPr>
          <a:xfrm>
            <a:off x="1071538" y="5500702"/>
            <a:ext cx="2286016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VYLÉZT    2.os.č.mn.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7" name="Šipka doprava se zářezem 26"/>
          <p:cNvSpPr/>
          <p:nvPr/>
        </p:nvSpPr>
        <p:spPr>
          <a:xfrm>
            <a:off x="1071538" y="5857892"/>
            <a:ext cx="2286016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BÝT        1.os.č.j.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28" name="Šipka doprava se zářezem 27"/>
          <p:cNvSpPr/>
          <p:nvPr/>
        </p:nvSpPr>
        <p:spPr>
          <a:xfrm>
            <a:off x="1071538" y="6215082"/>
            <a:ext cx="2286016" cy="428628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VAŘIT     3.os.č.mn.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INFINITIV  SLOVES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Tvary sloves se většinou mění – můžeme určit osobu, číslo a čas.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Někdy se setkáme i s tvarem neurčitým (infinitivem), u kterého osobu, číslo a čas určit nemůžeme.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Správné řešení:</a:t>
            </a:r>
            <a:endParaRPr lang="cs-CZ" b="1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428596" y="2714620"/>
          <a:ext cx="8429682" cy="30003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83005"/>
                <a:gridCol w="1284218"/>
                <a:gridCol w="1284218"/>
                <a:gridCol w="1120656"/>
                <a:gridCol w="1000132"/>
                <a:gridCol w="1214446"/>
                <a:gridCol w="1143007"/>
              </a:tblGrid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míchat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loupat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plavat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plaveme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podat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rozlámou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doufat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vařila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chodit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chodili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vaříš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koulet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přečteme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rudnout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zakřičí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ladit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motal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zamotáš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dělá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odehnat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šroubuje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mlela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hrát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vyleze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motám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vláčíte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přeskočit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létal jsi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pozoroval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plakat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řídíte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řídí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řežeš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darovat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pečeme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běží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vítat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plazil ses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plazí se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zavolá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smát se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žehlíš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pláče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házet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odtančíš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sedíš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poběží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řehtat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zalezeš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3357554" y="785794"/>
          <a:ext cx="3571900" cy="58613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7190"/>
                <a:gridCol w="357190"/>
                <a:gridCol w="357190"/>
                <a:gridCol w="357190"/>
                <a:gridCol w="428628"/>
                <a:gridCol w="285752"/>
                <a:gridCol w="357190"/>
                <a:gridCol w="357190"/>
                <a:gridCol w="357190"/>
                <a:gridCol w="357190"/>
              </a:tblGrid>
              <a:tr h="361357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  <a:tr h="366371"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500694" y="1142984"/>
            <a:ext cx="357190" cy="3571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</a:t>
            </a:r>
            <a:r>
              <a:rPr lang="cs-CZ" smtClean="0"/>
              <a:t>– </a:t>
            </a:r>
            <a:r>
              <a:rPr lang="cs-CZ" smtClean="0"/>
              <a:t>MC900192205.WMF)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1068</TotalTime>
  <Words>500</Words>
  <Application>Microsoft Office PowerPoint</Application>
  <PresentationFormat>Předvádění na obrazovce (4:3)</PresentationFormat>
  <Paragraphs>285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INFINITIV</vt:lpstr>
      <vt:lpstr>Snímek 3</vt:lpstr>
      <vt:lpstr>Snímek 4</vt:lpstr>
      <vt:lpstr>Snímek 5</vt:lpstr>
      <vt:lpstr>Snímek 6</vt:lpstr>
      <vt:lpstr>INFINITIV  SLOVES</vt:lpstr>
      <vt:lpstr>Správné řešení:</vt:lpstr>
      <vt:lpstr>Snímek 9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31</cp:revision>
  <dcterms:created xsi:type="dcterms:W3CDTF">2011-07-24T08:19:55Z</dcterms:created>
  <dcterms:modified xsi:type="dcterms:W3CDTF">2012-01-25T20:23:37Z</dcterms:modified>
</cp:coreProperties>
</file>