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45" r:id="rId2"/>
  </p:sldMasterIdLst>
  <p:sldIdLst>
    <p:sldId id="257" r:id="rId3"/>
    <p:sldId id="258" r:id="rId4"/>
    <p:sldId id="288" r:id="rId5"/>
    <p:sldId id="271" r:id="rId6"/>
    <p:sldId id="283" r:id="rId7"/>
    <p:sldId id="259" r:id="rId8"/>
    <p:sldId id="275" r:id="rId9"/>
    <p:sldId id="274" r:id="rId10"/>
    <p:sldId id="260" r:id="rId11"/>
    <p:sldId id="273" r:id="rId12"/>
    <p:sldId id="272" r:id="rId13"/>
    <p:sldId id="276" r:id="rId14"/>
    <p:sldId id="279" r:id="rId15"/>
    <p:sldId id="263" r:id="rId16"/>
    <p:sldId id="262" r:id="rId17"/>
    <p:sldId id="277" r:id="rId18"/>
    <p:sldId id="278" r:id="rId19"/>
    <p:sldId id="280" r:id="rId20"/>
    <p:sldId id="281" r:id="rId21"/>
    <p:sldId id="282" r:id="rId22"/>
    <p:sldId id="284" r:id="rId23"/>
    <p:sldId id="285" r:id="rId24"/>
    <p:sldId id="287" r:id="rId25"/>
    <p:sldId id="25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BB7820-FBB3-4674-BD22-F83B7C9DFA0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18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3D8310-BB5F-464E-97DB-B5DAAA5B1A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933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7AE243-557B-4ACA-BD08-7E1102B3587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375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D421A-E673-4D54-8CA8-C0E0B9E04C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749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884C32-1DB9-4078-8538-DD514B05C8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748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8521EB-6F2F-456F-B283-6345F567259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925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296C5-BDAE-4195-BB18-45FC725C45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982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991D20-3EE0-4ED6-86C8-1D8C5936775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438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60A949-3346-4709-A592-9F9FEF1462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772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BC9702-6864-4053-A45F-AE9862F0575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376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BA2AB-8B1A-4653-BA36-94241D7E62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009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2F9A0-8F33-4B92-8D86-8C7D96663C2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606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4.6.2012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62AB69D-666E-42E7-9689-F12BEAA33C0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995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62AB69D-666E-42E7-9689-F12BEAA33C08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en.wikipedia.org/wiki/File:Blue_Linckia_Starfish.JPG%3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en.wikipedia.org/wiki/File:Maldives_small_island.jpg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ed_sea-reef_3627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0/09/RayNorris_termite_cathedral_mound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ttp://cs.wikipedia.org/wiki/Soubor:RayNorris_termite_cathedral_mounds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Termite_Magnetic_DSC03613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%3chttp:/en.wikipedia.org/wiki/File:Termites_in_a_mound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lzberg_kaliwerk_wintershall_heringen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Velkostroj_Tu%C5%A1imice.jpg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en.wikipedia.org/wiki/File:Rice_terraces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iba_dam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swanHighDam_Egypt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heal_Jane_settling_pits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ikantunnel_-_Tsugaru_street_detail.PN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erdalstunnelen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628775"/>
            <a:ext cx="8208912" cy="504031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VY_32_INOVACE_17_Př9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Geologická činnost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organismů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a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člověka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objasnění geologického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působení organismů a člověka,  vzniku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antropogenních t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varů reliéfu, k zápisu do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sešitů.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20. 2. 2012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552" y="260350"/>
            <a:ext cx="8352928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44082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Geologická činnost organismů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848872" cy="914400"/>
          </a:xfrm>
        </p:spPr>
        <p:txBody>
          <a:bodyPr>
            <a:normAutofit/>
          </a:bodyPr>
          <a:lstStyle/>
          <a:p>
            <a:r>
              <a:rPr lang="cs-CZ" b="1" dirty="0" smtClean="0"/>
              <a:t>Přírodopis 9. ročník		           </a:t>
            </a:r>
            <a:r>
              <a:rPr lang="cs-CZ" b="1" dirty="0"/>
              <a:t> </a:t>
            </a:r>
            <a:r>
              <a:rPr lang="cs-CZ" b="1" dirty="0" smtClean="0"/>
              <a:t>     20. 2. 2012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0794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62" y="548680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4221088"/>
            <a:ext cx="903287" cy="90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18475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16314" y="3017607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9752" y="4653136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60494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Činnost organismů tvořivá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844824"/>
            <a:ext cx="8352928" cy="4248472"/>
          </a:xfrm>
        </p:spPr>
        <p:txBody>
          <a:bodyPr/>
          <a:lstStyle/>
          <a:p>
            <a:r>
              <a:rPr lang="cs-CZ" sz="3200" b="1" dirty="0" smtClean="0"/>
              <a:t>rašelina, uhlí, ropa, vápenec, apatit</a:t>
            </a:r>
            <a:r>
              <a:rPr lang="cs-CZ" sz="3200" dirty="0" smtClean="0"/>
              <a:t> -vznikají hromaděním odumřelých organismů</a:t>
            </a:r>
          </a:p>
          <a:p>
            <a:r>
              <a:rPr lang="cs-CZ" sz="3200" b="1" dirty="0"/>
              <a:t>korálové </a:t>
            </a:r>
            <a:r>
              <a:rPr lang="cs-CZ" sz="3200" b="1" dirty="0" smtClean="0"/>
              <a:t>útesy </a:t>
            </a:r>
            <a:r>
              <a:rPr lang="cs-CZ" sz="3200" dirty="0" smtClean="0"/>
              <a:t>- </a:t>
            </a:r>
            <a:r>
              <a:rPr lang="cs-CZ" sz="3200" dirty="0"/>
              <a:t>vznikají </a:t>
            </a:r>
            <a:r>
              <a:rPr lang="cs-CZ" sz="3200" dirty="0" smtClean="0"/>
              <a:t>hromaděním schránek žahavců v </a:t>
            </a:r>
            <a:r>
              <a:rPr lang="cs-CZ" sz="3200" dirty="0"/>
              <a:t>mělkých teplých mořích</a:t>
            </a:r>
          </a:p>
          <a:p>
            <a:r>
              <a:rPr lang="cs-CZ" sz="3200" b="1" dirty="0"/>
              <a:t>termitiště </a:t>
            </a:r>
            <a:r>
              <a:rPr lang="cs-CZ" sz="3200" dirty="0" smtClean="0"/>
              <a:t>- </a:t>
            </a:r>
            <a:r>
              <a:rPr lang="cs-CZ" sz="3200" dirty="0"/>
              <a:t>hnízda termitů v tropech a subtropech</a:t>
            </a:r>
          </a:p>
          <a:p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8644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Činnost organismů rušivá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44824"/>
            <a:ext cx="8208912" cy="1152128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Organismy způsobují mechanické i chemické zvětrávání hornin.</a:t>
            </a:r>
            <a:endParaRPr lang="cs-CZ" sz="3200" dirty="0" smtClean="0"/>
          </a:p>
          <a:p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3717032"/>
            <a:ext cx="5400600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latin typeface="Segoe Script" pitchFamily="34" charset="0"/>
              </a:rPr>
              <a:t>Popište některé příklady takového působení organismů</a:t>
            </a:r>
            <a:r>
              <a:rPr lang="cs-CZ" sz="2800" i="1" dirty="0" smtClean="0"/>
              <a:t>.</a:t>
            </a:r>
            <a:endParaRPr lang="cs-CZ" sz="28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58679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368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5854852"/>
            <a:ext cx="4211960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Richard </a:t>
            </a:r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Ling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. 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[cit. 2012-02-20]. Dostupné 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2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2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2"/>
              </a:rPr>
              <a:t>en.wikipedia.org/wiki/</a:t>
            </a:r>
            <a:r>
              <a:rPr lang="cs-CZ" sz="1200" dirty="0" err="1" smtClean="0">
                <a:solidFill>
                  <a:prstClr val="black"/>
                </a:solidFill>
                <a:latin typeface="Franklin Gothic Book"/>
                <a:hlinkClick r:id="rId2"/>
              </a:rPr>
              <a:t>File:Blue_Linckia_Starfish.JPG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2"/>
              </a:rPr>
              <a:t>&gt;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701" y="-59732"/>
            <a:ext cx="5188299" cy="6917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4889" y="764704"/>
            <a:ext cx="3312368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Část Velkého bariérového útesu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5212" y="3577937"/>
            <a:ext cx="3171721" cy="181588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Vysvětlete kde a ve kterém oceánu se tento útvar nachází.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66" y="267623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875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2000" y="6237312"/>
            <a:ext cx="7626424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/>
              </a:rPr>
              <a:t>B166-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/>
              </a:rPr>
              <a:t>er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/>
              </a:rPr>
              <a:t>.  [cit. 2012-02-20]. Dostupné pod Public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/>
              </a:rPr>
              <a:t>Domain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/>
              </a:rPr>
              <a:t> </a:t>
            </a:r>
            <a:r>
              <a:rPr lang="cs-CZ" sz="1200" kern="0" dirty="0">
                <a:solidFill>
                  <a:prstClr val="black"/>
                </a:solidFill>
                <a:latin typeface="Franklin Gothic Book"/>
              </a:rPr>
              <a:t>na www</a:t>
            </a:r>
            <a:r>
              <a:rPr lang="cs-CZ" sz="1200" kern="0" dirty="0" smtClean="0">
                <a:solidFill>
                  <a:prstClr val="black"/>
                </a:solidFill>
                <a:latin typeface="Franklin Gothic Book"/>
              </a:rPr>
              <a:t>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latin typeface="Franklin Gothic Book"/>
              </a:rPr>
              <a:t>&lt;</a:t>
            </a:r>
            <a:r>
              <a:rPr lang="cs-CZ" sz="1200" kern="0" dirty="0" smtClean="0">
                <a:solidFill>
                  <a:prstClr val="black"/>
                </a:solidFill>
                <a:latin typeface="Franklin Gothic Book"/>
                <a:hlinkClick r:id="rId2"/>
              </a:rPr>
              <a:t>http</a:t>
            </a:r>
            <a:r>
              <a:rPr lang="cs-CZ" sz="1200" kern="0" dirty="0">
                <a:solidFill>
                  <a:prstClr val="black"/>
                </a:solidFill>
                <a:latin typeface="Franklin Gothic Book"/>
                <a:hlinkClick r:id="rId2"/>
              </a:rPr>
              <a:t>://</a:t>
            </a:r>
            <a:r>
              <a:rPr lang="cs-CZ" sz="1200" kern="0" dirty="0" smtClean="0">
                <a:solidFill>
                  <a:prstClr val="black"/>
                </a:solidFill>
                <a:latin typeface="Franklin Gothic Book"/>
                <a:hlinkClick r:id="rId2"/>
              </a:rPr>
              <a:t>en.wikipedia.org/wiki/</a:t>
            </a:r>
            <a:r>
              <a:rPr lang="cs-CZ" sz="1200" kern="0" dirty="0" err="1" smtClean="0">
                <a:solidFill>
                  <a:prstClr val="black"/>
                </a:solidFill>
                <a:latin typeface="Franklin Gothic Book"/>
                <a:hlinkClick r:id="rId2"/>
              </a:rPr>
              <a:t>File:Maldives_small_island.jpg</a:t>
            </a:r>
            <a:r>
              <a:rPr lang="cs-CZ" sz="1200" kern="0" dirty="0" smtClean="0">
                <a:solidFill>
                  <a:prstClr val="black"/>
                </a:solidFill>
                <a:latin typeface="Franklin Gothic Book"/>
              </a:rPr>
              <a:t>&gt;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24" y="1160487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2000" y="476672"/>
            <a:ext cx="7626424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Maledivský korálový ostrov - atol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67706" y="5313982"/>
            <a:ext cx="2448272" cy="1384995"/>
          </a:xfrm>
          <a:prstGeom prst="rect">
            <a:avLst/>
          </a:prstGeom>
          <a:solidFill>
            <a:srgbClr val="FFFFFF">
              <a:lumMod val="85000"/>
            </a:srgbClr>
          </a:solidFill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>
                <a:latin typeface="Segoe Script" pitchFamily="34" charset="0"/>
              </a:rPr>
              <a:t>Popište, jak atol vzniká.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467666" y="1160487"/>
            <a:ext cx="2448272" cy="120032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korálový útes obklopující lagunu.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966" y="532450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781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2000" y="260648"/>
            <a:ext cx="7620000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Zéva obrovská v korálovém útesu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736808" y="6331888"/>
            <a:ext cx="7645192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Hannes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Grobe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. 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[cit. 2012-02-20]. Dostupné 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www: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&lt; 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3"/>
              </a:rPr>
              <a:t>en.wikipedia.org/wiki/File:Red_sea-reef_3627.jpg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68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5388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sz="2800" b="1" dirty="0" smtClean="0"/>
              <a:t>Nadzemní část termitiště, Severní teritorium - Austrálie</a:t>
            </a:r>
            <a:endParaRPr lang="cs-CZ" sz="2800" b="1" dirty="0"/>
          </a:p>
        </p:txBody>
      </p:sp>
      <p:pic>
        <p:nvPicPr>
          <p:cNvPr id="86018" name="Picture 2" descr="Soubor:RayNorris termite cathedral mound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362" y="1042020"/>
            <a:ext cx="8280920" cy="551716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02651" y="6292163"/>
            <a:ext cx="8255788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Ray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Norris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. 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2012-02-20].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Dostupné 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&lt;h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4"/>
              </a:rPr>
              <a:t>ttp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4"/>
              </a:rPr>
              <a:t>://cs.wikipedia.org/wiki/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  <a:hlinkClick r:id="rId4"/>
              </a:rPr>
              <a:t>Soubor:RayNorris_termite_cathedral_mounds.jpg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45435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solidFill>
            <a:srgbClr val="FFFFFF">
              <a:lumMod val="85000"/>
            </a:srgb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80196" y="6286500"/>
            <a:ext cx="760180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Yewenyi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. [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cit. 2012-02-20]. Dostupné 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3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3"/>
              </a:rPr>
              <a:t>://en.wikipedia.org/wiki/File:Termite_Magnetic_DSC03613.jpg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&gt;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8352928" cy="95410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Magnetická termitiště, Severní teritorium - Austrálie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7083" y="1412776"/>
            <a:ext cx="2232248" cy="156966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</a:t>
            </a:r>
            <a:r>
              <a:rPr lang="cs-CZ" sz="2400" dirty="0" smtClean="0"/>
              <a:t>elikost nadzemní části hnízda je i několik metrů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95488" y="4931864"/>
            <a:ext cx="2685163" cy="181588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Vysvětlete, proč se nazývají magnetická?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788" y="4983871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20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34" y="588099"/>
            <a:ext cx="7339353" cy="5739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6327904"/>
            <a:ext cx="737401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Gavinevans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. 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[cit. 2012-02-20]. Dostupné 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www:</a:t>
            </a:r>
          </a:p>
          <a:p>
            <a:pPr lvl="0"/>
            <a:r>
              <a:rPr lang="cs-CZ" sz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Franklin Gothic Book"/>
                <a:hlinkClick r:id="rId3"/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3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3"/>
              </a:rPr>
              <a:t>://en.wikipedia.org/wiki/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  <a:hlinkClick r:id="rId3"/>
              </a:rPr>
              <a:t>File:Termites_in_a_mound.jpg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&gt;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332656"/>
            <a:ext cx="7374012" cy="95410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Termiti zpracovávají hlínu, dřevo, trus a sliny v pevnou hmotu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697581" y="5301208"/>
            <a:ext cx="2160240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Co víte o životě termitů?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015" y="439950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6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Tvary reliéfu vytvořené člověkem - </a:t>
            </a:r>
            <a:r>
              <a:rPr lang="cs-CZ" b="1" i="1" dirty="0" smtClean="0"/>
              <a:t>antropogenní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240360"/>
          </a:xfrm>
        </p:spPr>
        <p:txBody>
          <a:bodyPr/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ěžební – </a:t>
            </a:r>
            <a:r>
              <a:rPr lang="cs-CZ" sz="3200" dirty="0" smtClean="0"/>
              <a:t>haldy, doly, šachty</a:t>
            </a:r>
          </a:p>
          <a:p>
            <a:r>
              <a:rPr lang="cs-CZ" sz="3200" b="1" dirty="0" smtClean="0"/>
              <a:t>agrární – </a:t>
            </a:r>
            <a:r>
              <a:rPr lang="cs-CZ" sz="3200" dirty="0" smtClean="0"/>
              <a:t>terasy, zavodňovací kanály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odohospodářské</a:t>
            </a:r>
            <a:r>
              <a:rPr lang="cs-CZ" sz="3200" dirty="0" smtClean="0"/>
              <a:t> – hráze, přehrady</a:t>
            </a:r>
          </a:p>
          <a:p>
            <a:r>
              <a:rPr lang="cs-CZ" sz="3200" b="1" dirty="0" smtClean="0"/>
              <a:t>industriální</a:t>
            </a:r>
            <a:r>
              <a:rPr lang="cs-CZ" sz="3200" dirty="0" smtClean="0"/>
              <a:t> – odkaliště, průmyslové haldy</a:t>
            </a:r>
          </a:p>
          <a:p>
            <a:r>
              <a:rPr lang="cs-CZ" sz="3200" b="1" dirty="0"/>
              <a:t>dopravní – </a:t>
            </a:r>
            <a:r>
              <a:rPr lang="cs-CZ" sz="3200" dirty="0"/>
              <a:t>tunely, náspy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5301208"/>
            <a:ext cx="7704856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>
                <a:latin typeface="Segoe Script" pitchFamily="34" charset="0"/>
              </a:rPr>
              <a:t>Pokuste se rozdělit tyto projevy lidské činnosti na rušivé a tvořivé.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716" y="439950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21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6295539"/>
            <a:ext cx="7620000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2micha.  </a:t>
            </a:r>
            <a:r>
              <a:rPr lang="cs-CZ" sz="1200" dirty="0">
                <a:solidFill>
                  <a:prstClr val="black"/>
                </a:solidFill>
              </a:rPr>
              <a:t>[cit. 2012-02-06]. Dostupné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/>
              <a:t>&lt;</a:t>
            </a:r>
            <a:r>
              <a:rPr lang="cs-CZ" sz="1200" dirty="0">
                <a:hlinkClick r:id="rId3"/>
              </a:rPr>
              <a:t>http://cs.wikipedia.org/wiki/</a:t>
            </a:r>
            <a:r>
              <a:rPr lang="cs-CZ" sz="1200" dirty="0" err="1">
                <a:hlinkClick r:id="rId3"/>
              </a:rPr>
              <a:t>Soubor:Salzberg_kaliwerk_wintershall_heringen.jpg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8208912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Výsypka Monte </a:t>
            </a:r>
            <a:r>
              <a:rPr lang="cs-CZ" sz="2800" b="1" dirty="0" err="1" smtClean="0"/>
              <a:t>Kalli</a:t>
            </a:r>
            <a:r>
              <a:rPr lang="cs-CZ" sz="2800" b="1" dirty="0" smtClean="0"/>
              <a:t> – Německo, vysoká 200 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8766" y="4060489"/>
            <a:ext cx="4248472" cy="224676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latin typeface="Segoe Script" pitchFamily="34" charset="0"/>
              </a:rPr>
              <a:t>Vzpomenete </a:t>
            </a:r>
            <a:r>
              <a:rPr lang="cs-CZ" sz="2800" i="1" dirty="0">
                <a:latin typeface="Segoe Script" pitchFamily="34" charset="0"/>
              </a:rPr>
              <a:t>si, jaká rizika přináší tento způsob ukládání nepotřebného materiálu?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066" y="540555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18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55310"/>
            <a:ext cx="8136904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Martin Mach.  </a:t>
            </a:r>
            <a:r>
              <a:rPr lang="cs-CZ" sz="1200" dirty="0">
                <a:solidFill>
                  <a:prstClr val="black"/>
                </a:solidFill>
              </a:rPr>
              <a:t>[cit. 2012-02-06]. Dostupné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/>
              <a:t>&lt;</a:t>
            </a:r>
            <a:r>
              <a:rPr lang="cs-CZ" sz="1200" dirty="0">
                <a:hlinkClick r:id="rId2"/>
              </a:rPr>
              <a:t>http://cs.wikipedia.org/wiki/Soubor:Velkostroj_Tu%C5%A1imice.jpg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69" y="798729"/>
            <a:ext cx="8122195" cy="5380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04664"/>
            <a:ext cx="8136904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Hnědouhelný lom – Tušimice, ČR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9292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 idx="4294967295"/>
          </p:nvPr>
        </p:nvSpPr>
        <p:spPr>
          <a:xfrm>
            <a:off x="827584" y="404664"/>
            <a:ext cx="7862958" cy="494928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pPr eaLnBrk="1" hangingPunct="1"/>
            <a:r>
              <a:rPr lang="cs-CZ" sz="2800" b="1" dirty="0" smtClean="0"/>
              <a:t>Rýžové terasy na Filipínách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7584" y="6237312"/>
            <a:ext cx="7862958" cy="46935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Ayacop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2012-02-06]. Dostupné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</a:t>
            </a:r>
            <a:r>
              <a:rPr lang="cs-CZ" sz="1200" dirty="0" smtClean="0">
                <a:solidFill>
                  <a:prstClr val="black"/>
                </a:solidFill>
              </a:rPr>
              <a:t>:</a:t>
            </a:r>
          </a:p>
          <a:p>
            <a:pPr lvl="0"/>
            <a:r>
              <a:rPr lang="cs-CZ" sz="1200" dirty="0" smtClean="0"/>
              <a:t>&lt;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en.wikipedia.org/wiki/</a:t>
            </a:r>
            <a:r>
              <a:rPr lang="cs-CZ" sz="1200" dirty="0" err="1" smtClean="0">
                <a:hlinkClick r:id="rId2"/>
              </a:rPr>
              <a:t>File:Rice_terraces.png</a:t>
            </a:r>
            <a:r>
              <a:rPr lang="cs-CZ" sz="1200" dirty="0" smtClean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91" y="980728"/>
            <a:ext cx="7870751" cy="5243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1014" y="4852317"/>
            <a:ext cx="2808312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Co lidi vedlo k budování těchto teras?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6116" y="395061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486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41" y="1196752"/>
            <a:ext cx="8522230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661" y="592054"/>
            <a:ext cx="8513580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Hráz přehrady </a:t>
            </a:r>
            <a:r>
              <a:rPr lang="cs-CZ" sz="2800" b="1" dirty="0" err="1" smtClean="0"/>
              <a:t>Karibba</a:t>
            </a:r>
            <a:r>
              <a:rPr lang="cs-CZ" sz="2800" b="1" dirty="0" smtClean="0"/>
              <a:t> na Zambezi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6235455"/>
            <a:ext cx="8513580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Benbbb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2012-02-06]. Dostupné </a:t>
            </a:r>
            <a:r>
              <a:rPr lang="cs-CZ" sz="1200" dirty="0" smtClean="0">
                <a:solidFill>
                  <a:prstClr val="black"/>
                </a:solidFill>
              </a:rPr>
              <a:t>jako volné dílo na </a:t>
            </a:r>
            <a:r>
              <a:rPr lang="cs-CZ" sz="1200" dirty="0">
                <a:solidFill>
                  <a:prstClr val="black"/>
                </a:solidFill>
              </a:rPr>
              <a:t>www:</a:t>
            </a:r>
          </a:p>
          <a:p>
            <a:pPr lvl="0"/>
            <a:r>
              <a:rPr lang="cs-CZ" sz="1200" dirty="0"/>
              <a:t>&lt;</a:t>
            </a:r>
            <a:r>
              <a:rPr lang="cs-CZ" sz="1200" dirty="0">
                <a:hlinkClick r:id="rId3"/>
              </a:rPr>
              <a:t>http://cs.wikipedia.org/wiki/</a:t>
            </a:r>
            <a:r>
              <a:rPr lang="cs-CZ" sz="1200" dirty="0" err="1">
                <a:hlinkClick r:id="rId3"/>
              </a:rPr>
              <a:t>Soubor:Kariba_dam.jpg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21323" y="4856524"/>
            <a:ext cx="2232248" cy="181588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Kde se nachází řeka Zambezi?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211" y="395482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09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71" y="835382"/>
            <a:ext cx="7851383" cy="5364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6133" y="344688"/>
            <a:ext cx="7835778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Hráz Asuánské přehrady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516133" y="6230058"/>
            <a:ext cx="7884368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Hajor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2012-02-06]. Dostupné </a:t>
            </a:r>
            <a:r>
              <a:rPr lang="cs-CZ" sz="1200" dirty="0" smtClean="0">
                <a:solidFill>
                  <a:prstClr val="black"/>
                </a:solidFill>
              </a:rPr>
              <a:t>pod licencí </a:t>
            </a:r>
            <a:r>
              <a:rPr lang="cs-CZ" sz="1200" dirty="0" err="1" smtClean="0">
                <a:solidFill>
                  <a:prstClr val="black"/>
                </a:solidFill>
              </a:rPr>
              <a:t>Creative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</a:rPr>
              <a:t> na </a:t>
            </a:r>
            <a:r>
              <a:rPr lang="cs-CZ" sz="1200" dirty="0">
                <a:solidFill>
                  <a:prstClr val="black"/>
                </a:solidFill>
              </a:rPr>
              <a:t>www:</a:t>
            </a:r>
          </a:p>
          <a:p>
            <a:pPr lvl="0"/>
            <a:r>
              <a:rPr lang="cs-CZ" sz="1200" dirty="0" smtClean="0"/>
              <a:t>&lt;</a:t>
            </a:r>
            <a:r>
              <a:rPr lang="cs-CZ" sz="1200" dirty="0"/>
              <a:t>http://</a:t>
            </a:r>
            <a:r>
              <a:rPr lang="cs-CZ" sz="1200" dirty="0" smtClean="0">
                <a:hlinkClick r:id="rId3"/>
              </a:rPr>
              <a:t>cs.wikipedia.org/wiki/</a:t>
            </a:r>
            <a:r>
              <a:rPr lang="cs-CZ" sz="1200" dirty="0" err="1" smtClean="0">
                <a:hlinkClick r:id="rId3"/>
              </a:rPr>
              <a:t>Soubor:AswanHighDam_Egypt.jpg</a:t>
            </a:r>
            <a:r>
              <a:rPr lang="cs-CZ" sz="1200" dirty="0" smtClean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3806" y="867908"/>
            <a:ext cx="2376264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Na které řece je postavena?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40882" y="4875841"/>
            <a:ext cx="2372756" cy="181588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Jaké ekologické důsledky přinesla?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938" y="3974141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869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55" y="996813"/>
            <a:ext cx="7770792" cy="5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7" y="6165304"/>
            <a:ext cx="7628379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Phillip Gamble.  </a:t>
            </a:r>
            <a:r>
              <a:rPr lang="cs-CZ" sz="1200" dirty="0">
                <a:solidFill>
                  <a:prstClr val="black"/>
                </a:solidFill>
              </a:rPr>
              <a:t>[cit. 2012-02-06]. Dostupné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>
                <a:hlinkClick r:id="rId3"/>
              </a:rPr>
              <a:t>cs.wikipedia.org/wiki/</a:t>
            </a:r>
            <a:r>
              <a:rPr lang="cs-CZ" sz="1200" dirty="0" err="1">
                <a:hlinkClick r:id="rId3"/>
              </a:rPr>
              <a:t>Soubor:Wheal_Jane_settling_pits.jpg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1155" y="188640"/>
            <a:ext cx="7919277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Odkaliště – místo pro uložení průmyslových odpadů, Velká Británie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1701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22" y="889653"/>
            <a:ext cx="7992888" cy="56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8222" y="404664"/>
            <a:ext cx="7992887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Trasa podmořského tunelu </a:t>
            </a:r>
            <a:r>
              <a:rPr lang="cs-CZ" sz="2800" b="1" dirty="0" err="1" smtClean="0"/>
              <a:t>Seikan</a:t>
            </a:r>
            <a:r>
              <a:rPr lang="cs-CZ" sz="2800" b="1" dirty="0" smtClean="0"/>
              <a:t> - Japonsko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548222" y="6237312"/>
            <a:ext cx="7992888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Demis.nl.  </a:t>
            </a:r>
            <a:r>
              <a:rPr lang="cs-CZ" sz="1200" dirty="0">
                <a:solidFill>
                  <a:prstClr val="black"/>
                </a:solidFill>
              </a:rPr>
              <a:t>[cit. 2012-02-06]. Dostupné </a:t>
            </a:r>
            <a:r>
              <a:rPr lang="cs-CZ" sz="1200" dirty="0" smtClean="0">
                <a:solidFill>
                  <a:prstClr val="black"/>
                </a:solidFill>
              </a:rPr>
              <a:t>na </a:t>
            </a:r>
            <a:r>
              <a:rPr lang="cs-CZ" sz="1200" dirty="0">
                <a:solidFill>
                  <a:prstClr val="black"/>
                </a:solidFill>
              </a:rPr>
              <a:t>www:</a:t>
            </a:r>
          </a:p>
          <a:p>
            <a:pPr lvl="0"/>
            <a:r>
              <a:rPr lang="cs-CZ" sz="1200" dirty="0"/>
              <a:t>&lt;</a:t>
            </a:r>
            <a:r>
              <a:rPr lang="cs-CZ" sz="1200" dirty="0">
                <a:hlinkClick r:id="rId3"/>
              </a:rPr>
              <a:t>http://cs.wikipedia.org/wiki/</a:t>
            </a:r>
            <a:r>
              <a:rPr lang="cs-CZ" sz="1200" dirty="0" err="1">
                <a:hlinkClick r:id="rId3"/>
              </a:rPr>
              <a:t>Soubor:Seikantunnel_-_Tsugaru_street_detail.PNG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7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941" y="673868"/>
            <a:ext cx="6840760" cy="5491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6165304"/>
            <a:ext cx="6838109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Bill.  </a:t>
            </a:r>
            <a:r>
              <a:rPr lang="cs-CZ" sz="1200" dirty="0">
                <a:solidFill>
                  <a:prstClr val="black"/>
                </a:solidFill>
              </a:rPr>
              <a:t>[cit. 2012-02-06]. Dostupné </a:t>
            </a:r>
            <a:r>
              <a:rPr lang="cs-CZ" sz="1200" dirty="0" smtClean="0">
                <a:solidFill>
                  <a:prstClr val="black"/>
                </a:solidFill>
              </a:rPr>
              <a:t>na </a:t>
            </a:r>
            <a:r>
              <a:rPr lang="cs-CZ" sz="1200" dirty="0">
                <a:solidFill>
                  <a:prstClr val="black"/>
                </a:solidFill>
              </a:rPr>
              <a:t>www</a:t>
            </a:r>
            <a:r>
              <a:rPr lang="cs-CZ" sz="1200" dirty="0" smtClean="0">
                <a:solidFill>
                  <a:prstClr val="black"/>
                </a:solidFill>
              </a:rPr>
              <a:t>: </a:t>
            </a:r>
            <a:r>
              <a:rPr lang="cs-CZ" sz="1200" dirty="0" smtClean="0">
                <a:hlinkClick r:id="rId3"/>
              </a:rPr>
              <a:t>&lt;http</a:t>
            </a:r>
            <a:r>
              <a:rPr lang="cs-CZ" sz="1200" dirty="0">
                <a:hlinkClick r:id="rId3"/>
              </a:rPr>
              <a:t>://cs.wikipedia.org/wiki/</a:t>
            </a:r>
            <a:r>
              <a:rPr lang="cs-CZ" sz="1200" dirty="0" err="1">
                <a:hlinkClick r:id="rId3"/>
              </a:rPr>
              <a:t>Soubor:Laerdalstunnelen.jpg</a:t>
            </a:r>
            <a:r>
              <a:rPr lang="cs-CZ" sz="1200" dirty="0"/>
              <a:t>&gt;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60648"/>
            <a:ext cx="6838109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Portál </a:t>
            </a:r>
            <a:r>
              <a:rPr lang="cs-CZ" sz="2800" b="1" dirty="0" err="1" smtClean="0"/>
              <a:t>Lærdalského</a:t>
            </a:r>
            <a:r>
              <a:rPr lang="cs-CZ" sz="2800" b="1" dirty="0" smtClean="0"/>
              <a:t> tunelu - Norsko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62987" y="4780309"/>
            <a:ext cx="1728192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Přečtete délku tunelu?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083" y="387819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803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08920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Zápis do sešitů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346" y="3861048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602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Geologická činnost organismů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196064"/>
            <a:ext cx="8352928" cy="5113256"/>
          </a:xfrm>
        </p:spPr>
        <p:txBody>
          <a:bodyPr/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 smtClean="0"/>
              <a:t>rašelina, uhlí, ropa, vápenec, apatit</a:t>
            </a:r>
            <a:r>
              <a:rPr lang="cs-CZ" sz="2800" dirty="0" smtClean="0"/>
              <a:t> - vznikají hromaděním odumřelých organismů</a:t>
            </a:r>
          </a:p>
          <a:p>
            <a:r>
              <a:rPr lang="cs-CZ" sz="2800" b="1" dirty="0"/>
              <a:t>korálové </a:t>
            </a:r>
            <a:r>
              <a:rPr lang="cs-CZ" sz="2800" b="1" dirty="0" smtClean="0"/>
              <a:t>útesy </a:t>
            </a:r>
            <a:r>
              <a:rPr lang="cs-CZ" sz="2800" dirty="0" smtClean="0"/>
              <a:t>- </a:t>
            </a:r>
            <a:r>
              <a:rPr lang="cs-CZ" sz="2800" dirty="0"/>
              <a:t>vznikají </a:t>
            </a:r>
            <a:r>
              <a:rPr lang="cs-CZ" sz="2800" dirty="0" smtClean="0"/>
              <a:t>hromaděním schránek žahavců v </a:t>
            </a:r>
            <a:r>
              <a:rPr lang="cs-CZ" sz="2800" dirty="0"/>
              <a:t>mělkých teplých mořích</a:t>
            </a:r>
          </a:p>
          <a:p>
            <a:r>
              <a:rPr lang="cs-CZ" sz="2800" b="1" dirty="0"/>
              <a:t>termitiště </a:t>
            </a:r>
            <a:r>
              <a:rPr lang="cs-CZ" sz="2800" dirty="0" smtClean="0"/>
              <a:t>- </a:t>
            </a:r>
            <a:r>
              <a:rPr lang="cs-CZ" sz="2800" dirty="0"/>
              <a:t>hnízda termitů v tropech a </a:t>
            </a:r>
            <a:r>
              <a:rPr lang="cs-CZ" sz="2800" dirty="0" smtClean="0"/>
              <a:t>subtropech</a:t>
            </a:r>
          </a:p>
          <a:p>
            <a:endParaRPr lang="cs-CZ" sz="2800" dirty="0" smtClean="0"/>
          </a:p>
          <a:p>
            <a:r>
              <a:rPr lang="cs-CZ" sz="2800" dirty="0" smtClean="0"/>
              <a:t>chemické a mechanické </a:t>
            </a:r>
            <a:r>
              <a:rPr lang="cs-CZ" sz="2800" b="1" dirty="0" smtClean="0"/>
              <a:t>zvětrávání</a:t>
            </a:r>
            <a:r>
              <a:rPr lang="cs-CZ" sz="2800" dirty="0" smtClean="0"/>
              <a:t> hornin</a:t>
            </a:r>
            <a:endParaRPr lang="cs-CZ" sz="2800" dirty="0"/>
          </a:p>
          <a:p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3957" y="1560265"/>
            <a:ext cx="144016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tvořivá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188" y="5013176"/>
            <a:ext cx="144016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rušivá</a:t>
            </a:r>
            <a:endParaRPr lang="cs-CZ" b="1" i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052736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539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3204" y="188640"/>
            <a:ext cx="8229600" cy="1282154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Tvary reliéfu vytvořené člověkem - </a:t>
            </a:r>
            <a:r>
              <a:rPr lang="cs-CZ" b="1" i="1" dirty="0" smtClean="0"/>
              <a:t>antropogenní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93204" y="1628800"/>
            <a:ext cx="8229600" cy="4896544"/>
          </a:xfrm>
        </p:spPr>
        <p:txBody>
          <a:bodyPr/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ěžební – 	</a:t>
            </a:r>
            <a:r>
              <a:rPr lang="cs-CZ" sz="3200" dirty="0" smtClean="0"/>
              <a:t>haldy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200" dirty="0" smtClean="0"/>
              <a:t>doly, šachty</a:t>
            </a:r>
          </a:p>
          <a:p>
            <a:r>
              <a:rPr lang="cs-CZ" sz="3200" b="1" dirty="0" smtClean="0"/>
              <a:t>agrární – </a:t>
            </a:r>
            <a:r>
              <a:rPr lang="cs-CZ" sz="3200" dirty="0" smtClean="0"/>
              <a:t>terasy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3200" dirty="0" smtClean="0"/>
              <a:t> 	 , zavodňovací kanály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odohospodářské</a:t>
            </a:r>
            <a:r>
              <a:rPr lang="cs-CZ" sz="3200" dirty="0" smtClean="0"/>
              <a:t> – 	hráze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sz="3200" dirty="0" smtClean="0"/>
              <a:t>přehrady </a:t>
            </a:r>
          </a:p>
          <a:p>
            <a:r>
              <a:rPr lang="cs-CZ" sz="3200" b="1" dirty="0" smtClean="0"/>
              <a:t>industriální</a:t>
            </a:r>
            <a:r>
              <a:rPr lang="cs-CZ" sz="3200" dirty="0" smtClean="0"/>
              <a:t> – odkaliště, průmyslové haldy</a:t>
            </a:r>
          </a:p>
          <a:p>
            <a:r>
              <a:rPr lang="cs-CZ" sz="3200" b="1" dirty="0"/>
              <a:t>dopravní – </a:t>
            </a:r>
            <a:r>
              <a:rPr lang="cs-CZ" sz="3200" b="1" dirty="0" smtClean="0"/>
              <a:t>	</a:t>
            </a:r>
            <a:r>
              <a:rPr lang="cs-CZ" sz="3200" dirty="0" smtClean="0"/>
              <a:t>tunely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sz="3200" dirty="0" smtClean="0"/>
              <a:t>náspy</a:t>
            </a:r>
            <a:endParaRPr lang="cs-CZ" sz="3200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173216" y="5144689"/>
            <a:ext cx="3863280" cy="138499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i="1" dirty="0">
                <a:latin typeface="Segoe Script" pitchFamily="34" charset="0"/>
              </a:rPr>
              <a:t>Označte: </a:t>
            </a:r>
          </a:p>
          <a:p>
            <a:r>
              <a:rPr lang="cs-CZ" sz="2800" i="1" dirty="0">
                <a:latin typeface="Segoe Script" pitchFamily="34" charset="0"/>
              </a:rPr>
              <a:t>+ tvořivé působení</a:t>
            </a:r>
          </a:p>
          <a:p>
            <a:r>
              <a:rPr lang="cs-CZ" sz="2800" i="1" dirty="0">
                <a:latin typeface="Segoe Script" pitchFamily="34" charset="0"/>
              </a:rPr>
              <a:t>-  rušivé působení</a:t>
            </a:r>
          </a:p>
        </p:txBody>
      </p:sp>
      <p:sp>
        <p:nvSpPr>
          <p:cNvPr id="7" name="Plus 6"/>
          <p:cNvSpPr/>
          <p:nvPr/>
        </p:nvSpPr>
        <p:spPr>
          <a:xfrm>
            <a:off x="4716016" y="1700808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>
            <a:off x="5632230" y="2301333"/>
            <a:ext cx="432048" cy="396044"/>
          </a:xfrm>
          <a:prstGeom prst="mathMin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>
            <a:off x="6372200" y="3429000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us 10"/>
          <p:cNvSpPr/>
          <p:nvPr/>
        </p:nvSpPr>
        <p:spPr>
          <a:xfrm>
            <a:off x="6899684" y="4077072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us 11"/>
          <p:cNvSpPr/>
          <p:nvPr/>
        </p:nvSpPr>
        <p:spPr>
          <a:xfrm>
            <a:off x="8686800" y="4581128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4572385" y="5837187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inus 13"/>
          <p:cNvSpPr/>
          <p:nvPr/>
        </p:nvSpPr>
        <p:spPr>
          <a:xfrm>
            <a:off x="4597537" y="5293595"/>
            <a:ext cx="432048" cy="396044"/>
          </a:xfrm>
          <a:prstGeom prst="mathMin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inus 14"/>
          <p:cNvSpPr/>
          <p:nvPr/>
        </p:nvSpPr>
        <p:spPr>
          <a:xfrm>
            <a:off x="8212300" y="2951749"/>
            <a:ext cx="432048" cy="396044"/>
          </a:xfrm>
          <a:prstGeom prst="mathMin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us 15"/>
          <p:cNvSpPr/>
          <p:nvPr/>
        </p:nvSpPr>
        <p:spPr>
          <a:xfrm>
            <a:off x="3923928" y="2852102"/>
            <a:ext cx="457200" cy="504056"/>
          </a:xfrm>
          <a:prstGeom prst="math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884" y="833264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409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POUŽITÉ ZDROJE INFORMACÍ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</a:t>
            </a:r>
            <a:r>
              <a:rPr lang="cs-CZ" sz="1800" dirty="0" smtClean="0"/>
              <a:t>ISBN 80-7026-267-2. 496 </a:t>
            </a:r>
            <a:r>
              <a:rPr lang="cs-CZ" sz="1800" dirty="0"/>
              <a:t>s</a:t>
            </a:r>
            <a:r>
              <a:rPr lang="cs-CZ" sz="1800" dirty="0" smtClean="0"/>
              <a:t>.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en.wikipedia.org/wiki</a:t>
            </a:r>
            <a:r>
              <a:rPr lang="cs-CZ" sz="1800" dirty="0" smtClean="0"/>
              <a:t>, </a:t>
            </a:r>
            <a:r>
              <a:rPr lang="cs-CZ" sz="1600" dirty="0"/>
              <a:t>[cit. </a:t>
            </a:r>
            <a:r>
              <a:rPr lang="cs-CZ" sz="1800" i="1" dirty="0" smtClean="0"/>
              <a:t>2012-02-20], </a:t>
            </a:r>
            <a:r>
              <a:rPr lang="cs-CZ" sz="1800" i="1" dirty="0"/>
              <a:t>dostupné pod licencí </a:t>
            </a:r>
            <a:r>
              <a:rPr lang="cs-CZ" sz="1800" i="1" dirty="0" err="1"/>
              <a:t>Creative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endParaRPr lang="cs-CZ" sz="1800" dirty="0"/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42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663</Words>
  <Application>Microsoft Office PowerPoint</Application>
  <PresentationFormat>Předvádění na obrazovce (4:3)</PresentationFormat>
  <Paragraphs>117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Výchozí návrh</vt:lpstr>
      <vt:lpstr>Přehlednost</vt:lpstr>
      <vt:lpstr>Prezentace aplikace PowerPoint</vt:lpstr>
      <vt:lpstr>Geologická činnost organismů</vt:lpstr>
      <vt:lpstr>Vysvětlivky k pomocným symbolům:</vt:lpstr>
      <vt:lpstr>Činnost organismů tvořivá</vt:lpstr>
      <vt:lpstr>Činnost organismů rušivá</vt:lpstr>
      <vt:lpstr>Prezentace aplikace PowerPoint</vt:lpstr>
      <vt:lpstr>Prezentace aplikace PowerPoint</vt:lpstr>
      <vt:lpstr>Prezentace aplikace PowerPoint</vt:lpstr>
      <vt:lpstr>Nadzemní část termitiště, Severní teritorium - Austrálie</vt:lpstr>
      <vt:lpstr>Prezentace aplikace PowerPoint</vt:lpstr>
      <vt:lpstr>Prezentace aplikace PowerPoint</vt:lpstr>
      <vt:lpstr>Tvary reliéfu vytvořené člověkem - antropogenní</vt:lpstr>
      <vt:lpstr>Prezentace aplikace PowerPoint</vt:lpstr>
      <vt:lpstr>Prezentace aplikace PowerPoint</vt:lpstr>
      <vt:lpstr>Rýžové terasy na Filipínách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Zápis do sešitů</vt:lpstr>
      <vt:lpstr>Geologická činnost organismů</vt:lpstr>
      <vt:lpstr>Tvary reliéfu vytvořené člověkem - antropogenní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POUŽITÉ ZDROJE INFORMACÍ</dc:title>
  <dc:creator>Ucitel</dc:creator>
  <cp:lastModifiedBy>Ucitel</cp:lastModifiedBy>
  <cp:revision>32</cp:revision>
  <dcterms:created xsi:type="dcterms:W3CDTF">2012-02-05T14:54:11Z</dcterms:created>
  <dcterms:modified xsi:type="dcterms:W3CDTF">2012-06-04T19:42:49Z</dcterms:modified>
</cp:coreProperties>
</file>