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63" r:id="rId2"/>
    <p:sldId id="257" r:id="rId3"/>
    <p:sldId id="256" r:id="rId4"/>
    <p:sldId id="258" r:id="rId5"/>
    <p:sldId id="259" r:id="rId6"/>
    <p:sldId id="260" r:id="rId7"/>
    <p:sldId id="262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1253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4080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6471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5324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3569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129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396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324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752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4944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3748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39885-10EF-4AD3-A035-1D0AB8D27A13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18F9F4-0C8D-4975-AE58-11A8DDABF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501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/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VY_52_INOVACE_09_ </a:t>
            </a:r>
            <a:r>
              <a:rPr lang="cs-CZ" sz="1800" dirty="0" err="1"/>
              <a:t>O</a:t>
            </a:r>
            <a:r>
              <a:rPr lang="cs-CZ" sz="1800" dirty="0" err="1" smtClean="0"/>
              <a:t>pakování_Svalová</a:t>
            </a:r>
            <a:r>
              <a:rPr lang="cs-CZ" sz="1800" dirty="0" smtClean="0"/>
              <a:t> soustava</a:t>
            </a: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materiálu (téma): </a:t>
            </a:r>
            <a:r>
              <a:rPr lang="cs-CZ" sz="1800" dirty="0" err="1"/>
              <a:t>Opakování_Svalová</a:t>
            </a:r>
            <a:r>
              <a:rPr lang="cs-CZ" sz="1800" dirty="0"/>
              <a:t> soustava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stupeň</a:t>
            </a:r>
          </a:p>
          <a:p>
            <a:pPr marL="0" indent="0"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Jiří Olexa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dirty="0" err="1"/>
              <a:t>Opakování_Svalová</a:t>
            </a:r>
            <a:r>
              <a:rPr lang="cs-CZ" sz="1800" dirty="0"/>
              <a:t> soustava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988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764704"/>
            <a:ext cx="6512511" cy="1143000"/>
          </a:xfrm>
        </p:spPr>
        <p:txBody>
          <a:bodyPr/>
          <a:lstStyle/>
          <a:p>
            <a:r>
              <a:rPr lang="cs-CZ" sz="1200" b="1" dirty="0">
                <a:effectLst/>
              </a:rPr>
              <a:t>Mgr. Jiří Olexa,  </a:t>
            </a:r>
            <a:r>
              <a:rPr lang="cs-CZ" sz="1200" b="1" dirty="0" smtClean="0"/>
              <a:t>2.února</a:t>
            </a:r>
            <a:r>
              <a:rPr lang="cs-CZ" sz="1200" b="1" dirty="0" smtClean="0">
                <a:effectLst/>
              </a:rPr>
              <a:t> 2012, </a:t>
            </a:r>
            <a:r>
              <a:rPr lang="cs-CZ" sz="1200" b="1" dirty="0">
                <a:effectLst/>
              </a:rPr>
              <a:t>8.ročník,  V/2 </a:t>
            </a:r>
            <a:r>
              <a:rPr lang="cs-CZ" sz="1200" b="1" dirty="0" smtClean="0">
                <a:effectLst/>
              </a:rPr>
              <a:t>II9, </a:t>
            </a:r>
            <a:r>
              <a:rPr lang="cs-CZ" sz="1200" b="1" dirty="0">
                <a:effectLst/>
              </a:rPr>
              <a:t>Přírodopis, </a:t>
            </a:r>
            <a:r>
              <a:rPr lang="cs-CZ" sz="1200" b="1" dirty="0" smtClean="0">
                <a:effectLst/>
              </a:rPr>
              <a:t>opakování</a:t>
            </a:r>
            <a:br>
              <a:rPr lang="cs-CZ" sz="1200" b="1" dirty="0" smtClean="0">
                <a:effectLst/>
              </a:rPr>
            </a:br>
            <a:r>
              <a:rPr lang="cs-CZ" sz="1200" b="1" dirty="0" smtClean="0">
                <a:effectLst/>
              </a:rPr>
              <a:t>Svalová soustava</a:t>
            </a:r>
            <a:endParaRPr lang="cs-CZ" sz="12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0723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463383" cy="1793167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Opakování: </a:t>
            </a:r>
            <a:br>
              <a:rPr lang="cs-CZ" dirty="0" smtClean="0"/>
            </a:br>
            <a:r>
              <a:rPr lang="cs-CZ" dirty="0" smtClean="0"/>
              <a:t>svalová soustava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130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66874"/>
            <a:ext cx="7920880" cy="2423346"/>
          </a:xfrm>
        </p:spPr>
        <p:txBody>
          <a:bodyPr/>
          <a:lstStyle/>
          <a:p>
            <a:pPr algn="l"/>
            <a:r>
              <a:rPr lang="cs-CZ" sz="3200" dirty="0" smtClean="0"/>
              <a:t>Doplň k jednotlivým větám odpověď ANO pokud je pravdivá nebo NE pokud je nepravdivá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2574187"/>
            <a:ext cx="6552728" cy="3744416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0070C0"/>
                </a:solidFill>
              </a:rPr>
              <a:t>Mezi svaly kruhové patří např. sval krejčovský.</a:t>
            </a:r>
          </a:p>
          <a:p>
            <a:pPr algn="l"/>
            <a:endParaRPr lang="cs-CZ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algn="l"/>
            <a:r>
              <a:rPr lang="cs-CZ" dirty="0" smtClean="0">
                <a:solidFill>
                  <a:srgbClr val="0070C0"/>
                </a:solidFill>
              </a:rPr>
              <a:t>Mezi svaly kruhové patří např. přímý sval břišní.</a:t>
            </a:r>
          </a:p>
          <a:p>
            <a:pPr algn="l"/>
            <a:endParaRPr lang="cs-CZ" dirty="0" smtClean="0">
              <a:solidFill>
                <a:srgbClr val="0070C0"/>
              </a:solidFill>
            </a:endParaRPr>
          </a:p>
          <a:p>
            <a:pPr algn="l"/>
            <a:r>
              <a:rPr lang="cs-CZ" dirty="0" smtClean="0">
                <a:solidFill>
                  <a:srgbClr val="0070C0"/>
                </a:solidFill>
              </a:rPr>
              <a:t>Ve svalovém vláknu jsou světlé a tmavé úseky, proto mluvíme o příčně pruhovaných svalech.</a:t>
            </a:r>
          </a:p>
          <a:p>
            <a:pPr algn="l"/>
            <a:endParaRPr lang="cs-CZ" dirty="0" smtClean="0">
              <a:solidFill>
                <a:srgbClr val="0070C0"/>
              </a:solidFill>
            </a:endParaRPr>
          </a:p>
          <a:p>
            <a:pPr algn="l"/>
            <a:r>
              <a:rPr lang="cs-CZ" dirty="0" smtClean="0">
                <a:solidFill>
                  <a:srgbClr val="0070C0"/>
                </a:solidFill>
              </a:rPr>
              <a:t>Jednotlivá svalová vlákna jsou složena do snopců.</a:t>
            </a:r>
          </a:p>
          <a:p>
            <a:pPr algn="l"/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7452320" y="313167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96336" y="385175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459011" y="464384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52320" y="558924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723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043608" y="1168291"/>
            <a:ext cx="64807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0070C0"/>
                </a:solidFill>
              </a:rPr>
              <a:t>Aktivní složkou soustavy pohybové je svalstvo označované jako hladké.</a:t>
            </a:r>
          </a:p>
          <a:p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 smtClean="0">
                <a:solidFill>
                  <a:srgbClr val="0070C0"/>
                </a:solidFill>
              </a:rPr>
              <a:t>Svalové vlákno je tvořeno jednou buňkou a více jádry.</a:t>
            </a:r>
          </a:p>
          <a:p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 smtClean="0">
                <a:solidFill>
                  <a:srgbClr val="0070C0"/>
                </a:solidFill>
              </a:rPr>
              <a:t>Průřez (průměr) svalového vlákna je nejméně 1cm.</a:t>
            </a:r>
          </a:p>
          <a:p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 smtClean="0">
                <a:solidFill>
                  <a:srgbClr val="0070C0"/>
                </a:solidFill>
              </a:rPr>
              <a:t>Dvojhlavý pažní sval neboli biceps patří mezi ohybače.</a:t>
            </a:r>
          </a:p>
          <a:p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 smtClean="0">
                <a:solidFill>
                  <a:srgbClr val="0070C0"/>
                </a:solidFill>
              </a:rPr>
              <a:t>Nečinností svaly ochabují a vzniká tzv. atrofie.</a:t>
            </a:r>
          </a:p>
          <a:p>
            <a:endParaRPr lang="cs-CZ" sz="2000" dirty="0">
              <a:solidFill>
                <a:srgbClr val="0070C0"/>
              </a:solidFill>
            </a:endParaRPr>
          </a:p>
          <a:p>
            <a:r>
              <a:rPr lang="cs-CZ" sz="2000" dirty="0" smtClean="0">
                <a:solidFill>
                  <a:srgbClr val="0070C0"/>
                </a:solidFill>
              </a:rPr>
              <a:t>Ve svalovém snopci je mezi jednotlivými vlákny chrupavka.</a:t>
            </a:r>
            <a:endParaRPr lang="cs-CZ" sz="2000" dirty="0">
              <a:solidFill>
                <a:srgbClr val="0070C0"/>
              </a:solidFill>
            </a:endParaRPr>
          </a:p>
          <a:p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 smtClean="0">
                <a:solidFill>
                  <a:srgbClr val="0070C0"/>
                </a:solidFill>
              </a:rPr>
              <a:t>Může dojít k přetržení šlachy?</a:t>
            </a:r>
          </a:p>
          <a:p>
            <a:endParaRPr lang="cs-CZ" sz="2000" dirty="0">
              <a:solidFill>
                <a:srgbClr val="0070C0"/>
              </a:solidFill>
            </a:endParaRPr>
          </a:p>
          <a:p>
            <a:r>
              <a:rPr lang="cs-CZ" sz="2000" dirty="0" smtClean="0">
                <a:solidFill>
                  <a:srgbClr val="0070C0"/>
                </a:solidFill>
              </a:rPr>
              <a:t>Může dojít k přetržení svalu?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456187" y="125946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52320" y="212356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452320" y="277163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452320" y="334770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452320" y="399577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452320" y="457183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452320" y="521990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52320" y="579597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41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920880" cy="792088"/>
          </a:xfrm>
        </p:spPr>
        <p:txBody>
          <a:bodyPr/>
          <a:lstStyle/>
          <a:p>
            <a:pPr algn="l"/>
            <a:r>
              <a:rPr lang="cs-CZ" sz="3200" dirty="0" smtClean="0"/>
              <a:t>Doplň chybějící slova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1484784"/>
            <a:ext cx="7704856" cy="4680520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Svalový </a:t>
            </a:r>
            <a:r>
              <a:rPr lang="cs-CZ" u="sng" dirty="0" smtClean="0"/>
              <a:t>                   </a:t>
            </a:r>
            <a:r>
              <a:rPr lang="cs-CZ" dirty="0" smtClean="0"/>
              <a:t>  je složen z většího množství svalových vláken.</a:t>
            </a:r>
            <a:endParaRPr lang="cs-CZ" sz="10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l"/>
            <a:endParaRPr lang="cs-CZ" dirty="0" smtClean="0"/>
          </a:p>
          <a:p>
            <a:pPr algn="l"/>
            <a:r>
              <a:rPr lang="pl-PL" dirty="0" smtClean="0"/>
              <a:t>Nadbytek kyseliny  </a:t>
            </a:r>
            <a:r>
              <a:rPr lang="pl-PL" u="sng" dirty="0" smtClean="0"/>
              <a:t> </a:t>
            </a:r>
            <a:r>
              <a:rPr lang="pl-PL" u="sng" dirty="0"/>
              <a:t>		   </a:t>
            </a:r>
            <a:r>
              <a:rPr lang="pl-PL" dirty="0" smtClean="0"/>
              <a:t> způsobuje ve svalech bolest.</a:t>
            </a:r>
            <a:endParaRPr lang="cs-CZ" sz="1000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Mezi svaly kruhové patří např.  </a:t>
            </a:r>
            <a:r>
              <a:rPr lang="cs-CZ" u="sng" dirty="0" smtClean="0"/>
              <a:t>                </a:t>
            </a:r>
            <a:r>
              <a:rPr lang="cs-CZ" u="sng" dirty="0"/>
              <a:t>	</a:t>
            </a:r>
            <a:r>
              <a:rPr lang="cs-CZ" u="sng" dirty="0" smtClean="0"/>
              <a:t>	</a:t>
            </a:r>
            <a:r>
              <a:rPr lang="cs-CZ" dirty="0" smtClean="0"/>
              <a:t>.</a:t>
            </a:r>
            <a:endParaRPr lang="cs-CZ" sz="1000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Vrozené  </a:t>
            </a:r>
            <a:r>
              <a:rPr lang="cs-CZ" u="sng" dirty="0" smtClean="0"/>
              <a:t> </a:t>
            </a:r>
            <a:r>
              <a:rPr lang="cs-CZ" u="sng" dirty="0"/>
              <a:t>		</a:t>
            </a:r>
            <a:r>
              <a:rPr lang="cs-CZ" dirty="0" smtClean="0"/>
              <a:t>  svalu se označuje jako svalová dystrofie.</a:t>
            </a:r>
            <a:endParaRPr lang="cs-CZ" sz="1000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Podle tvaru patří přímý břišní sval mezi  </a:t>
            </a:r>
            <a:r>
              <a:rPr lang="cs-CZ" u="sng" dirty="0" smtClean="0"/>
              <a:t>		</a:t>
            </a:r>
            <a:r>
              <a:rPr lang="cs-CZ" dirty="0" smtClean="0"/>
              <a:t>  svaly.</a:t>
            </a:r>
          </a:p>
          <a:p>
            <a:pPr algn="l"/>
            <a:endParaRPr lang="cs-CZ" sz="1000" dirty="0" smtClean="0"/>
          </a:p>
          <a:p>
            <a:pPr algn="l"/>
            <a:r>
              <a:rPr lang="cs-CZ" dirty="0" smtClean="0"/>
              <a:t>Povrch svalu je pokryt  </a:t>
            </a:r>
            <a:r>
              <a:rPr lang="cs-CZ" u="sng" dirty="0"/>
              <a:t>	           </a:t>
            </a:r>
            <a:r>
              <a:rPr lang="cs-CZ" u="sng" dirty="0" smtClean="0"/>
              <a:t>         </a:t>
            </a:r>
            <a:r>
              <a:rPr lang="cs-CZ" dirty="0" smtClean="0"/>
              <a:t> ,což je blána z vaziva.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602726" y="2308810"/>
            <a:ext cx="10250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snopec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31840" y="3028890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mléčné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11960" y="3717032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sval ústní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78866" y="4509120"/>
            <a:ext cx="1096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oslabení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67583" y="5229200"/>
            <a:ext cx="11606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ploché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75856" y="576519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povázkou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25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920880" cy="792088"/>
          </a:xfrm>
        </p:spPr>
        <p:txBody>
          <a:bodyPr/>
          <a:lstStyle/>
          <a:p>
            <a:pPr algn="l"/>
            <a:r>
              <a:rPr lang="cs-CZ" sz="3200" dirty="0" smtClean="0"/>
              <a:t>Doplň chybějící slova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1484784"/>
            <a:ext cx="7704856" cy="4680520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Kosterní svaly se na kost upínají pomocí </a:t>
            </a:r>
            <a:r>
              <a:rPr lang="cs-CZ" u="sng" dirty="0" smtClean="0"/>
              <a:t>                   </a:t>
            </a:r>
            <a:r>
              <a:rPr lang="cs-CZ" dirty="0" smtClean="0"/>
              <a:t>  .</a:t>
            </a:r>
            <a:endParaRPr lang="cs-CZ" sz="10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l"/>
            <a:endParaRPr lang="cs-CZ" dirty="0" smtClean="0"/>
          </a:p>
          <a:p>
            <a:pPr algn="l"/>
            <a:r>
              <a:rPr lang="pl-PL" dirty="0" smtClean="0"/>
              <a:t>Hlavním zdrojem energie pro činnost svalů je  </a:t>
            </a:r>
            <a:r>
              <a:rPr lang="pl-PL" u="sng" dirty="0" smtClean="0"/>
              <a:t> </a:t>
            </a:r>
            <a:r>
              <a:rPr lang="pl-PL" u="sng" dirty="0"/>
              <a:t>		   </a:t>
            </a:r>
            <a:r>
              <a:rPr lang="pl-PL" dirty="0"/>
              <a:t>.</a:t>
            </a:r>
            <a:endParaRPr lang="cs-CZ" sz="1000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Sval  </a:t>
            </a:r>
            <a:r>
              <a:rPr lang="cs-CZ" u="sng" dirty="0" smtClean="0"/>
              <a:t>                </a:t>
            </a:r>
            <a:r>
              <a:rPr lang="cs-CZ" u="sng" dirty="0"/>
              <a:t>	</a:t>
            </a:r>
            <a:r>
              <a:rPr lang="cs-CZ" u="sng" dirty="0" smtClean="0"/>
              <a:t>              </a:t>
            </a:r>
            <a:r>
              <a:rPr lang="cs-CZ" dirty="0" smtClean="0"/>
              <a:t> překrývá ramenní kloub a je jediným odtahovačem paže.</a:t>
            </a:r>
            <a:endParaRPr lang="cs-CZ" sz="1000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Svaly zvané  </a:t>
            </a:r>
            <a:r>
              <a:rPr lang="cs-CZ" u="sng" dirty="0" smtClean="0"/>
              <a:t> </a:t>
            </a:r>
            <a:r>
              <a:rPr lang="cs-CZ" u="sng" dirty="0"/>
              <a:t>		</a:t>
            </a:r>
            <a:r>
              <a:rPr lang="cs-CZ" dirty="0" smtClean="0"/>
              <a:t>  mají za úkol ohýbat (např. končetinu).</a:t>
            </a:r>
            <a:endParaRPr lang="cs-CZ" sz="1000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Svaly </a:t>
            </a:r>
            <a:r>
              <a:rPr lang="cs-CZ" u="sng" dirty="0" smtClean="0"/>
              <a:t>		</a:t>
            </a:r>
            <a:r>
              <a:rPr lang="cs-CZ" dirty="0" smtClean="0"/>
              <a:t>  jsou na obličeji a mění jeho výraz.</a:t>
            </a:r>
          </a:p>
          <a:p>
            <a:pPr algn="l"/>
            <a:endParaRPr lang="cs-CZ" sz="1000" dirty="0" smtClean="0"/>
          </a:p>
          <a:p>
            <a:pPr algn="l"/>
            <a:r>
              <a:rPr lang="cs-CZ" dirty="0" smtClean="0"/>
              <a:t>Svaly, které natahují končetinu v kloubu, se nazývají    </a:t>
            </a:r>
            <a:r>
              <a:rPr lang="cs-CZ" u="sng" dirty="0"/>
              <a:t>	           </a:t>
            </a:r>
            <a:r>
              <a:rPr lang="cs-CZ" dirty="0"/>
              <a:t>.</a:t>
            </a:r>
            <a:endParaRPr lang="cs-CZ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5004048" y="1988840"/>
            <a:ext cx="881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šlachy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85090" y="2740858"/>
            <a:ext cx="991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glukóza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10143" y="3460938"/>
            <a:ext cx="1017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deltový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78866" y="4509120"/>
            <a:ext cx="1096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ohybače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95175" y="5229200"/>
            <a:ext cx="11606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mimické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299314" y="5805264"/>
            <a:ext cx="14410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natahovače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293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548680"/>
            <a:ext cx="3960440" cy="720080"/>
          </a:xfrm>
        </p:spPr>
        <p:txBody>
          <a:bodyPr/>
          <a:lstStyle/>
          <a:p>
            <a:pPr algn="ctr"/>
            <a:r>
              <a:rPr lang="cs-CZ" dirty="0" smtClean="0"/>
              <a:t>Vytvoř dvojice: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1340768"/>
            <a:ext cx="7772400" cy="28803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 povázka			A krátký sval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2 sval mezižeberní		B velký sval prsní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3 sval krejčovský		C sval oční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4 snopec			D nejdelší sval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5 plochý sval			E povrch svalu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6 kruhový sval		F několik svalových vláken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4869160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1       2        3        4        5        6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75656" y="443711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28056" y="458951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87624" y="4869159"/>
            <a:ext cx="620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11760" y="487090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07904" y="487090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4870901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28184" y="487090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52320" y="4870901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319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723</TotalTime>
  <Words>227</Words>
  <Application>Microsoft Office PowerPoint</Application>
  <PresentationFormat>Předvádění na obrazovce (4:3)</PresentationFormat>
  <Paragraphs>94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Mgr. Jiří Olexa,  2.února 2012, 8.ročník,  V/2 II9, Přírodopis, opakování Svalová soustava</vt:lpstr>
      <vt:lpstr>Opakování:  svalová soustava</vt:lpstr>
      <vt:lpstr>Doplň k jednotlivým větám odpověď ANO pokud je pravdivá nebo NE pokud je nepravdivá</vt:lpstr>
      <vt:lpstr>Prezentace aplikace PowerPoint</vt:lpstr>
      <vt:lpstr>Doplň chybějící slova</vt:lpstr>
      <vt:lpstr>Doplň chybějící slova</vt:lpstr>
      <vt:lpstr>Vytvoř dvojice: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Mgr. Jiří Olexa</dc:title>
  <dc:creator>olexa</dc:creator>
  <cp:lastModifiedBy>Asco</cp:lastModifiedBy>
  <cp:revision>62</cp:revision>
  <dcterms:created xsi:type="dcterms:W3CDTF">2011-10-28T16:05:05Z</dcterms:created>
  <dcterms:modified xsi:type="dcterms:W3CDTF">2012-03-02T10:27:04Z</dcterms:modified>
</cp:coreProperties>
</file>